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8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307" r:id="rId26"/>
    <p:sldId id="308" r:id="rId2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0"/>
      <p:bold r:id="rId31"/>
      <p:italic r:id="rId32"/>
      <p:boldItalic r:id="rId33"/>
    </p:embeddedFont>
  </p:embeddedFontLst>
  <p:custDataLst>
    <p:tags r:id="rId3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819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980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0C86C-CB2E-4888-B271-6B4E71AF5E9C}" type="datetimeFigureOut">
              <a:rPr lang="en-US" smtClean="0"/>
              <a:pPr/>
              <a:t>7/29/2021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FC964-4875-4ABB-ABA4-348F47A3956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008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3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6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8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4" Type="http://schemas.openxmlformats.org/officeDocument/2006/relationships/image" Target="../media/image53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9.wmf"/><Relationship Id="rId18" Type="http://schemas.openxmlformats.org/officeDocument/2006/relationships/oleObject" Target="../embeddings/oleObject59.bin"/><Relationship Id="rId3" Type="http://schemas.openxmlformats.org/officeDocument/2006/relationships/oleObject" Target="../embeddings/oleObject52.bin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8.bin"/><Relationship Id="rId1" Type="http://schemas.openxmlformats.org/officeDocument/2006/relationships/tags" Target="../tags/tag24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8.wmf"/><Relationship Id="rId5" Type="http://schemas.openxmlformats.org/officeDocument/2006/relationships/image" Target="../media/image55.jpeg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55.bin"/><Relationship Id="rId19" Type="http://schemas.openxmlformats.org/officeDocument/2006/relationships/image" Target="../media/image62.wmf"/><Relationship Id="rId4" Type="http://schemas.openxmlformats.org/officeDocument/2006/relationships/image" Target="../media/image54.wmf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57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4763" indent="-4763"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Techniques for Finding Derivatives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Rules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705600" y="1543050"/>
            <a:ext cx="2209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Lastly, use the Power Rule.</a:t>
            </a:r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1140156" y="1309688"/>
          <a:ext cx="4305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305240" imgH="1028520" progId="Equation.DSMT4">
                  <p:embed/>
                </p:oleObj>
              </mc:Choice>
              <mc:Fallback>
                <p:oleObj name="Equation" r:id="rId3" imgW="4305240" imgH="10285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0156" y="1309688"/>
                        <a:ext cx="43053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094096" y="2438400"/>
          <a:ext cx="5842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841720" imgH="939600" progId="Equation.DSMT4">
                  <p:embed/>
                </p:oleObj>
              </mc:Choice>
              <mc:Fallback>
                <p:oleObj name="Equation" r:id="rId5" imgW="584172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096" y="2438400"/>
                        <a:ext cx="5842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2133600" y="1486848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280" imgH="203040" progId="Equation.DSMT4">
                  <p:embed/>
                </p:oleObj>
              </mc:Choice>
              <mc:Fallback>
                <p:oleObj name="Equation" r:id="rId7" imgW="152280" imgH="203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486848"/>
                        <a:ext cx="1524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2095500" y="1741796"/>
            <a:ext cx="457200" cy="76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514600" y="198120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Algebraic Manipulations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66594" name="Object 2"/>
          <p:cNvGraphicFramePr>
            <a:graphicFrameLocks noChangeAspect="1"/>
          </p:cNvGraphicFramePr>
          <p:nvPr/>
        </p:nvGraphicFramePr>
        <p:xfrm>
          <a:off x="514350" y="1219200"/>
          <a:ext cx="49276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27600" imgH="774700" progId="Equation.DSMT4">
                  <p:embed/>
                </p:oleObj>
              </mc:Choice>
              <mc:Fallback>
                <p:oleObj name="Equation" r:id="rId3" imgW="4927600" imgH="7747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1219200"/>
                        <a:ext cx="49276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35684" y="2209800"/>
            <a:ext cx="1524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1538288" algn="l"/>
              </a:tabLst>
            </a:pPr>
            <a:r>
              <a:rPr lang="en-US" sz="2800" b="1" dirty="0"/>
              <a:t>Solution:</a:t>
            </a:r>
          </a:p>
        </p:txBody>
      </p:sp>
      <p:sp>
        <p:nvSpPr>
          <p:cNvPr id="7" name="Rectangle 6"/>
          <p:cNvSpPr/>
          <p:nvPr/>
        </p:nvSpPr>
        <p:spPr>
          <a:xfrm>
            <a:off x="6553200" y="3714690"/>
            <a:ext cx="24228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and simplify.</a:t>
            </a: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609600" y="2971800"/>
          <a:ext cx="25781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77960" imgH="774360" progId="Equation.DSMT4">
                  <p:embed/>
                </p:oleObj>
              </mc:Choice>
              <mc:Fallback>
                <p:oleObj name="Equation" r:id="rId5" imgW="2577960" imgH="774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71800"/>
                        <a:ext cx="25781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3214048" y="2966112"/>
          <a:ext cx="1866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66600" imgH="622080" progId="Equation.DSMT4">
                  <p:embed/>
                </p:oleObj>
              </mc:Choice>
              <mc:Fallback>
                <p:oleObj name="Equation" r:id="rId7" imgW="186660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048" y="2966112"/>
                        <a:ext cx="1866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5154304" y="2979760"/>
          <a:ext cx="1447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47560" imgH="622080" progId="Equation.DSMT4">
                  <p:embed/>
                </p:oleObj>
              </mc:Choice>
              <mc:Fallback>
                <p:oleObj name="Equation" r:id="rId9" imgW="144756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4304" y="2979760"/>
                        <a:ext cx="1447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Algebraic Manipulations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638800" y="1390650"/>
            <a:ext cx="25908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both the Sum and Difference Rule and the Constant Times a Function Rule.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8080"/>
                </a:solidFill>
              </a:rPr>
              <a:t>Apply the Power Rule.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1572904" y="2438400"/>
          <a:ext cx="2819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19160" imgH="1028520" progId="Equation.DSMT4">
                  <p:embed/>
                </p:oleObj>
              </mc:Choice>
              <mc:Fallback>
                <p:oleObj name="Equation" r:id="rId3" imgW="281916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2904" y="2438400"/>
                        <a:ext cx="2819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1572904" y="3608696"/>
          <a:ext cx="1828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28800" imgH="888840" progId="Equation.DSMT4">
                  <p:embed/>
                </p:oleObj>
              </mc:Choice>
              <mc:Fallback>
                <p:oleObj name="Equation" r:id="rId5" imgW="1828800" imgH="888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2904" y="3608696"/>
                        <a:ext cx="1828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2846696" y="28466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314700" y="3113396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734704" y="1600200"/>
          <a:ext cx="77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74360" imgH="469800" progId="Equation.DSMT4">
                  <p:embed/>
                </p:oleObj>
              </mc:Choice>
              <mc:Fallback>
                <p:oleObj name="Equation" r:id="rId7" imgW="7743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704" y="1600200"/>
                        <a:ext cx="77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038304"/>
              </p:ext>
            </p:extLst>
          </p:nvPr>
        </p:nvGraphicFramePr>
        <p:xfrm>
          <a:off x="1590675" y="1346200"/>
          <a:ext cx="3048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047760" imgH="927000" progId="Equation.DSMT4">
                  <p:embed/>
                </p:oleObj>
              </mc:Choice>
              <mc:Fallback>
                <p:oleObj name="Equation" r:id="rId9" imgW="304776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0675" y="1346200"/>
                        <a:ext cx="3048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Algebraic Manipulations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686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405546"/>
              </p:ext>
            </p:extLst>
          </p:nvPr>
        </p:nvGraphicFramePr>
        <p:xfrm>
          <a:off x="520700" y="1143000"/>
          <a:ext cx="4279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279680" imgH="927000" progId="Equation.DSMT4">
                  <p:embed/>
                </p:oleObj>
              </mc:Choice>
              <mc:Fallback>
                <p:oleObj name="Equation" r:id="rId3" imgW="4279680" imgH="9270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1143000"/>
                        <a:ext cx="4279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35684" y="2146300"/>
            <a:ext cx="1524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1538288" algn="l"/>
              </a:tabLst>
            </a:pPr>
            <a:r>
              <a:rPr lang="en-US" sz="2800" b="1" dirty="0"/>
              <a:t>Solution:</a:t>
            </a:r>
          </a:p>
        </p:txBody>
      </p:sp>
      <p:sp>
        <p:nvSpPr>
          <p:cNvPr id="7" name="Rectangle 6"/>
          <p:cNvSpPr/>
          <p:nvPr/>
        </p:nvSpPr>
        <p:spPr>
          <a:xfrm>
            <a:off x="5105400" y="4191000"/>
            <a:ext cx="3429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 by first dividing each </a:t>
            </a:r>
          </a:p>
          <a:p>
            <a:endParaRPr lang="en-US" sz="1000" dirty="0">
              <a:solidFill>
                <a:srgbClr val="008080"/>
              </a:solidFill>
            </a:endParaRPr>
          </a:p>
          <a:p>
            <a:r>
              <a:rPr lang="en-US" sz="2000" dirty="0">
                <a:solidFill>
                  <a:srgbClr val="008080"/>
                </a:solidFill>
              </a:rPr>
              <a:t>term in the numerator by </a:t>
            </a:r>
          </a:p>
        </p:txBody>
      </p:sp>
      <p:graphicFrame>
        <p:nvGraphicFramePr>
          <p:cNvPr id="368644" name="Object 4"/>
          <p:cNvGraphicFramePr>
            <a:graphicFrameLocks noChangeAspect="1"/>
          </p:cNvGraphicFramePr>
          <p:nvPr/>
        </p:nvGraphicFramePr>
        <p:xfrm>
          <a:off x="7899400" y="4495800"/>
          <a:ext cx="330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30200" imgH="457200" progId="Equation.DSMT4">
                  <p:embed/>
                </p:oleObj>
              </mc:Choice>
              <mc:Fallback>
                <p:oleObj name="Equation" r:id="rId5" imgW="330200" imgH="4572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9400" y="4495800"/>
                        <a:ext cx="330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1143000" y="2827360"/>
          <a:ext cx="1803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03240" imgH="927000" progId="Equation.DSMT4">
                  <p:embed/>
                </p:oleObj>
              </mc:Choice>
              <mc:Fallback>
                <p:oleObj name="Equation" r:id="rId7" imgW="180324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27360"/>
                        <a:ext cx="1803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2971800" y="2833048"/>
          <a:ext cx="11176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17440" imgH="1104840" progId="Equation.DSMT4">
                  <p:embed/>
                </p:oleObj>
              </mc:Choice>
              <mc:Fallback>
                <p:oleObj name="Equation" r:id="rId9" imgW="1117440" imgH="1104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833048"/>
                        <a:ext cx="11176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1828800" y="4052248"/>
          <a:ext cx="13970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6800" imgH="1104840" progId="Equation.DSMT4">
                  <p:embed/>
                </p:oleObj>
              </mc:Choice>
              <mc:Fallback>
                <p:oleObj name="Equation" r:id="rId11" imgW="1396800" imgH="1104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052248"/>
                        <a:ext cx="13970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3249304" y="4040872"/>
          <a:ext cx="1371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71600" imgH="609480" progId="Equation.DSMT4">
                  <p:embed/>
                </p:oleObj>
              </mc:Choice>
              <mc:Fallback>
                <p:oleObj name="Equation" r:id="rId13" imgW="1371600" imgH="609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304" y="4040872"/>
                        <a:ext cx="1371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Algebraic Manipulations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800600" y="1543050"/>
            <a:ext cx="3505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Sum and Difference Rule.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8080"/>
                </a:solidFill>
              </a:rPr>
              <a:t>Apply the Power Rule.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3484543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Or, we can factor and write the answer in fraction form with a single denominator, as shown below:</a:t>
            </a:r>
          </a:p>
        </p:txBody>
      </p: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371600" y="2370160"/>
          <a:ext cx="1866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66600" imgH="888840" progId="Equation.DSMT4">
                  <p:embed/>
                </p:oleObj>
              </mc:Choice>
              <mc:Fallback>
                <p:oleObj name="Equation" r:id="rId3" imgW="1866600" imgH="888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70160"/>
                        <a:ext cx="18669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5249840" y="4612944"/>
          <a:ext cx="13843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84200" imgH="1104840" progId="Equation.DSMT4">
                  <p:embed/>
                </p:oleObj>
              </mc:Choice>
              <mc:Fallback>
                <p:oleObj name="Equation" r:id="rId5" imgW="1384200" imgH="1104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9840" y="4612944"/>
                        <a:ext cx="13843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2196152" y="4849504"/>
          <a:ext cx="74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49160" imgH="469800" progId="Equation.DSMT4">
                  <p:embed/>
                </p:oleObj>
              </mc:Choice>
              <mc:Fallback>
                <p:oleObj name="Equation" r:id="rId7" imgW="7491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152" y="4849504"/>
                        <a:ext cx="74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2971800" y="4572000"/>
          <a:ext cx="2222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22280" imgH="888840" progId="Equation.DSMT4">
                  <p:embed/>
                </p:oleObj>
              </mc:Choice>
              <mc:Fallback>
                <p:oleObj name="Equation" r:id="rId9" imgW="222228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572000"/>
                        <a:ext cx="2222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547048" y="1488744"/>
          <a:ext cx="74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49160" imgH="469800" progId="Equation.DSMT4">
                  <p:embed/>
                </p:oleObj>
              </mc:Choice>
              <mc:Fallback>
                <p:oleObj name="Equation" r:id="rId11" imgW="74916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1488744"/>
                        <a:ext cx="74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2044160"/>
              </p:ext>
            </p:extLst>
          </p:nvPr>
        </p:nvGraphicFramePr>
        <p:xfrm>
          <a:off x="1403350" y="1212850"/>
          <a:ext cx="30861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085920" imgH="1041120" progId="Equation.DSMT4">
                  <p:embed/>
                </p:oleObj>
              </mc:Choice>
              <mc:Fallback>
                <p:oleObj name="Equation" r:id="rId13" imgW="3085920" imgH="1041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1212850"/>
                        <a:ext cx="30861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Tangent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function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–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 </a:t>
            </a:r>
            <a:r>
              <a:rPr lang="en-US" dirty="0"/>
              <a:t>: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n-US" dirty="0"/>
              <a:t>Find the slope of the tangent lines at </a:t>
            </a:r>
            <a:r>
              <a:rPr lang="en-US" i="1" dirty="0"/>
              <a:t>x</a:t>
            </a:r>
            <a:r>
              <a:rPr lang="en-US" dirty="0"/>
              <a:t> = 2, </a:t>
            </a:r>
            <a:r>
              <a:rPr lang="en-US" i="1" dirty="0"/>
              <a:t>x</a:t>
            </a:r>
            <a:r>
              <a:rPr lang="en-US" dirty="0"/>
              <a:t> = 4, 	and </a:t>
            </a:r>
            <a:r>
              <a:rPr lang="en-US" i="1" dirty="0"/>
              <a:t>x</a:t>
            </a:r>
            <a:r>
              <a:rPr lang="en-US" dirty="0"/>
              <a:t> = 5.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b.	</a:t>
            </a:r>
            <a:r>
              <a:rPr lang="en-US" dirty="0"/>
              <a:t>Find the equation of the tangent lines at </a:t>
            </a:r>
            <a:r>
              <a:rPr lang="en-US" i="1" dirty="0"/>
              <a:t>x</a:t>
            </a:r>
            <a:r>
              <a:rPr lang="en-US" dirty="0"/>
              <a:t> = 2, </a:t>
            </a:r>
            <a:r>
              <a:rPr lang="en-US" i="1" dirty="0"/>
              <a:t>x </a:t>
            </a:r>
            <a:r>
              <a:rPr lang="en-US" dirty="0"/>
              <a:t>= 4, 	and </a:t>
            </a:r>
            <a:r>
              <a:rPr lang="en-US" i="1" dirty="0"/>
              <a:t>x</a:t>
            </a:r>
            <a:r>
              <a:rPr lang="en-US" dirty="0"/>
              <a:t> = 5.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c.	</a:t>
            </a:r>
            <a:r>
              <a:rPr lang="en-US" dirty="0"/>
              <a:t>Sketch the curve and the three tangent lines.</a:t>
            </a:r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Tangent Lines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Solutions: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n-US" dirty="0"/>
              <a:t>First, find the derivative of the function:</a:t>
            </a:r>
          </a:p>
          <a:p>
            <a:pPr>
              <a:tabLst>
                <a:tab pos="461963" algn="l"/>
              </a:tabLst>
            </a:pPr>
            <a:endParaRPr lang="en-US" dirty="0"/>
          </a:p>
          <a:p>
            <a:pPr>
              <a:tabLst>
                <a:tab pos="461963" algn="l"/>
              </a:tabLst>
            </a:pPr>
            <a:endParaRPr lang="en-US" sz="2000" dirty="0"/>
          </a:p>
          <a:p>
            <a:pPr>
              <a:tabLst>
                <a:tab pos="461963" algn="l"/>
              </a:tabLst>
            </a:pPr>
            <a:r>
              <a:rPr lang="en-US" dirty="0"/>
              <a:t>	Then evaluate the derivative at each point to find 	the slope of the tangent line at that point.</a:t>
            </a:r>
          </a:p>
          <a:p>
            <a:r>
              <a:rPr lang="da-DK" dirty="0"/>
              <a:t>	At </a:t>
            </a:r>
            <a:r>
              <a:rPr lang="da-DK" i="1" dirty="0">
                <a:solidFill>
                  <a:srgbClr val="000099"/>
                </a:solidFill>
              </a:rPr>
              <a:t>x</a:t>
            </a:r>
            <a:r>
              <a:rPr lang="da-DK" dirty="0">
                <a:solidFill>
                  <a:srgbClr val="000099"/>
                </a:solidFill>
              </a:rPr>
              <a:t> = 2 </a:t>
            </a:r>
            <a:r>
              <a:rPr lang="da-DK" dirty="0">
                <a:solidFill>
                  <a:srgbClr val="000099"/>
                </a:solidFill>
                <a:sym typeface="Symbol" panose="05050102010706020507" pitchFamily="18" charset="2"/>
              </a:rPr>
              <a:t></a:t>
            </a:r>
            <a:r>
              <a:rPr lang="da-DK" dirty="0">
                <a:solidFill>
                  <a:srgbClr val="000099"/>
                </a:solidFill>
              </a:rPr>
              <a:t> </a:t>
            </a:r>
            <a:r>
              <a:rPr lang="da-DK" i="1" dirty="0">
                <a:solidFill>
                  <a:srgbClr val="000099"/>
                </a:solidFill>
              </a:rPr>
              <a:t>f</a:t>
            </a:r>
            <a:r>
              <a:rPr lang="da-DK" dirty="0">
                <a:solidFill>
                  <a:srgbClr val="000099"/>
                </a:solidFill>
              </a:rPr>
              <a:t> ′(2) = 8 − 4 = 4</a:t>
            </a:r>
            <a:r>
              <a:rPr lang="da-DK" dirty="0"/>
              <a:t>. </a:t>
            </a:r>
          </a:p>
          <a:p>
            <a:r>
              <a:rPr lang="da-DK" dirty="0"/>
              <a:t>	At </a:t>
            </a:r>
            <a:r>
              <a:rPr lang="da-DK" i="1" dirty="0">
                <a:solidFill>
                  <a:srgbClr val="000099"/>
                </a:solidFill>
              </a:rPr>
              <a:t>x</a:t>
            </a:r>
            <a:r>
              <a:rPr lang="da-DK" dirty="0">
                <a:solidFill>
                  <a:srgbClr val="000099"/>
                </a:solidFill>
              </a:rPr>
              <a:t> = 4 </a:t>
            </a:r>
            <a:r>
              <a:rPr lang="da-DK" dirty="0">
                <a:solidFill>
                  <a:srgbClr val="000099"/>
                </a:solidFill>
                <a:sym typeface="Symbol" panose="05050102010706020507" pitchFamily="18" charset="2"/>
              </a:rPr>
              <a:t></a:t>
            </a:r>
            <a:r>
              <a:rPr lang="da-DK" dirty="0">
                <a:solidFill>
                  <a:srgbClr val="000099"/>
                </a:solidFill>
              </a:rPr>
              <a:t> </a:t>
            </a:r>
            <a:r>
              <a:rPr lang="da-DK" i="1" dirty="0">
                <a:solidFill>
                  <a:srgbClr val="000099"/>
                </a:solidFill>
              </a:rPr>
              <a:t>f</a:t>
            </a:r>
            <a:r>
              <a:rPr lang="da-DK" dirty="0">
                <a:solidFill>
                  <a:srgbClr val="000099"/>
                </a:solidFill>
              </a:rPr>
              <a:t> ′(4) = 8 − 8 = 0</a:t>
            </a:r>
            <a:r>
              <a:rPr lang="da-DK" dirty="0"/>
              <a:t>. </a:t>
            </a:r>
          </a:p>
          <a:p>
            <a:r>
              <a:rPr lang="da-DK" dirty="0"/>
              <a:t>	At </a:t>
            </a:r>
            <a:r>
              <a:rPr lang="da-DK" i="1" dirty="0">
                <a:solidFill>
                  <a:srgbClr val="000099"/>
                </a:solidFill>
              </a:rPr>
              <a:t>x</a:t>
            </a:r>
            <a:r>
              <a:rPr lang="da-DK" dirty="0">
                <a:solidFill>
                  <a:srgbClr val="000099"/>
                </a:solidFill>
              </a:rPr>
              <a:t> = 5 </a:t>
            </a:r>
            <a:r>
              <a:rPr lang="da-DK" dirty="0">
                <a:solidFill>
                  <a:srgbClr val="000099"/>
                </a:solidFill>
                <a:sym typeface="Symbol" panose="05050102010706020507" pitchFamily="18" charset="2"/>
              </a:rPr>
              <a:t></a:t>
            </a:r>
            <a:r>
              <a:rPr lang="da-DK" dirty="0">
                <a:solidFill>
                  <a:srgbClr val="000099"/>
                </a:solidFill>
              </a:rPr>
              <a:t> </a:t>
            </a:r>
            <a:r>
              <a:rPr lang="da-DK" i="1" dirty="0">
                <a:solidFill>
                  <a:srgbClr val="000099"/>
                </a:solidFill>
              </a:rPr>
              <a:t>f</a:t>
            </a:r>
            <a:r>
              <a:rPr lang="da-DK" dirty="0">
                <a:solidFill>
                  <a:srgbClr val="000099"/>
                </a:solidFill>
              </a:rPr>
              <a:t> ′(5) = 8 − 10 = −2</a:t>
            </a:r>
            <a:r>
              <a:rPr lang="da-DK" dirty="0"/>
              <a:t>.</a:t>
            </a:r>
            <a:endParaRPr lang="en-US" dirty="0"/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2286000" y="2514600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87320" imgH="469800" progId="Equation.DSMT4">
                  <p:embed/>
                </p:oleObj>
              </mc:Choice>
              <mc:Fallback>
                <p:oleObj name="Equation" r:id="rId3" imgW="7873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514600"/>
                        <a:ext cx="78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3083256" y="2514600"/>
          <a:ext cx="248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89040" imgH="380880" progId="Equation.DSMT4">
                  <p:embed/>
                </p:oleObj>
              </mc:Choice>
              <mc:Fallback>
                <p:oleObj name="Equation" r:id="rId5" imgW="24890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3256" y="2514600"/>
                        <a:ext cx="248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5611504" y="2618096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18960" imgH="291960" progId="Equation.DSMT4">
                  <p:embed/>
                </p:oleObj>
              </mc:Choice>
              <mc:Fallback>
                <p:oleObj name="Equation" r:id="rId7" imgW="12189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1504" y="2618096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Tangent Lines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b="1" dirty="0"/>
              <a:t>b.</a:t>
            </a:r>
            <a:r>
              <a:rPr lang="en-US" dirty="0"/>
              <a:t>	To find the equation of the tangent lines at each of 	the points, use the point-slope formula for the 	equation of a line, </a:t>
            </a:r>
            <a:r>
              <a:rPr lang="en-US" i="1" dirty="0"/>
              <a:t>y</a:t>
            </a:r>
            <a:r>
              <a:rPr lang="en-US" dirty="0"/>
              <a:t> – </a:t>
            </a:r>
            <a:r>
              <a:rPr lang="en-US" i="1" dirty="0"/>
              <a:t>y</a:t>
            </a:r>
            <a:r>
              <a:rPr lang="en-US" baseline="-25000" dirty="0"/>
              <a:t>1</a:t>
            </a:r>
            <a:r>
              <a:rPr lang="en-US" dirty="0"/>
              <a:t> = </a:t>
            </a:r>
            <a:r>
              <a:rPr lang="en-US" i="1" dirty="0"/>
              <a:t>m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 – 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). Insert each 	value of </a:t>
            </a:r>
            <a:r>
              <a:rPr lang="en-US" i="1" dirty="0"/>
              <a:t>x</a:t>
            </a:r>
            <a:r>
              <a:rPr lang="en-US" dirty="0"/>
              <a:t> into the function to find its 	corresponding </a:t>
            </a:r>
            <a:r>
              <a:rPr lang="en-US" i="1" dirty="0"/>
              <a:t>y</a:t>
            </a:r>
            <a:r>
              <a:rPr lang="en-US" dirty="0"/>
              <a:t>-value.</a:t>
            </a:r>
          </a:p>
          <a:p>
            <a:pPr>
              <a:tabLst>
                <a:tab pos="461963" algn="l"/>
              </a:tabLst>
            </a:pPr>
            <a:endParaRPr lang="en-US" sz="1500" dirty="0"/>
          </a:p>
          <a:p>
            <a:pPr>
              <a:tabLst>
                <a:tab pos="461963" algn="l"/>
              </a:tabLst>
            </a:pPr>
            <a:r>
              <a:rPr lang="en-US" dirty="0"/>
              <a:t>	</a:t>
            </a:r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Tangent Lines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</a:t>
            </a:r>
            <a:r>
              <a:rPr lang="en-US" i="1" dirty="0"/>
              <a:t>x</a:t>
            </a:r>
            <a:r>
              <a:rPr lang="en-US" dirty="0"/>
              <a:t> = 2 → 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 = </a:t>
            </a:r>
            <a:r>
              <a:rPr lang="en-US" dirty="0">
                <a:solidFill>
                  <a:srgbClr val="1F49FF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/>
              <a:t> so </a:t>
            </a:r>
            <a:r>
              <a:rPr lang="en-US" i="1" dirty="0"/>
              <a:t>y</a:t>
            </a:r>
            <a:r>
              <a:rPr lang="en-US" baseline="-25000" dirty="0"/>
              <a:t>1 </a:t>
            </a:r>
            <a:r>
              <a:rPr lang="en-US" dirty="0"/>
              <a:t> =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dirty="0">
                <a:solidFill>
                  <a:srgbClr val="1F49FF"/>
                </a:solidFill>
              </a:rPr>
              <a:t>2</a:t>
            </a:r>
            <a:r>
              <a:rPr lang="en-US" dirty="0"/>
              <a:t>) = 8 </a:t>
            </a:r>
            <a:r>
              <a:rPr lang="en-US" dirty="0">
                <a:sym typeface="Symbol"/>
              </a:rPr>
              <a:t> </a:t>
            </a:r>
            <a:r>
              <a:rPr lang="en-US" dirty="0">
                <a:solidFill>
                  <a:srgbClr val="1F49FF"/>
                </a:solidFill>
              </a:rPr>
              <a:t>2</a:t>
            </a:r>
            <a:r>
              <a:rPr lang="en-US" dirty="0"/>
              <a:t> – </a:t>
            </a:r>
            <a:r>
              <a:rPr lang="en-US" dirty="0">
                <a:solidFill>
                  <a:srgbClr val="1F49FF"/>
                </a:solidFill>
              </a:rPr>
              <a:t>2</a:t>
            </a:r>
            <a:r>
              <a:rPr lang="en-US" baseline="30000" dirty="0"/>
              <a:t>2</a:t>
            </a:r>
            <a:r>
              <a:rPr lang="en-US" dirty="0"/>
              <a:t> = 12.  From part </a:t>
            </a:r>
            <a:r>
              <a:rPr lang="en-US" b="1" dirty="0"/>
              <a:t>a.</a:t>
            </a:r>
            <a:r>
              <a:rPr lang="en-US" dirty="0"/>
              <a:t>, we know that </a:t>
            </a:r>
            <a:r>
              <a:rPr lang="da-DK" i="1" dirty="0"/>
              <a:t>f</a:t>
            </a:r>
            <a:r>
              <a:rPr lang="da-DK" dirty="0"/>
              <a:t> ′</a:t>
            </a:r>
            <a:r>
              <a:rPr lang="en-US" dirty="0"/>
              <a:t>(2) = 4 = </a:t>
            </a:r>
            <a:r>
              <a:rPr lang="en-US" i="1" dirty="0"/>
              <a:t>m</a:t>
            </a:r>
            <a:r>
              <a:rPr lang="en-US" dirty="0"/>
              <a:t>. </a:t>
            </a:r>
          </a:p>
          <a:p>
            <a:endParaRPr lang="en-US" sz="1000" dirty="0"/>
          </a:p>
          <a:p>
            <a:r>
              <a:rPr lang="en-US" dirty="0"/>
              <a:t>Putting this information into the point-slope formula, we get: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3581400" y="3421040"/>
          <a:ext cx="2298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98600" imgH="469800" progId="Equation.DSMT4">
                  <p:embed/>
                </p:oleObj>
              </mc:Choice>
              <mc:Fallback>
                <p:oleObj name="Equation" r:id="rId3" imgW="22986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421040"/>
                        <a:ext cx="2298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4218296" y="4038600"/>
          <a:ext cx="1485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85720" imgH="355320" progId="Equation.DSMT4">
                  <p:embed/>
                </p:oleObj>
              </mc:Choice>
              <mc:Fallback>
                <p:oleObj name="Equation" r:id="rId5" imgW="148572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8296" y="4038600"/>
                        <a:ext cx="1485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Tangent Lines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</a:t>
            </a:r>
            <a:r>
              <a:rPr lang="en-US" i="1" dirty="0"/>
              <a:t>x</a:t>
            </a:r>
            <a:r>
              <a:rPr lang="en-US" dirty="0"/>
              <a:t> = 4 → 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 = </a:t>
            </a:r>
            <a:r>
              <a:rPr lang="en-US" dirty="0">
                <a:solidFill>
                  <a:srgbClr val="1F49FF"/>
                </a:solidFill>
              </a:rPr>
              <a:t>4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/>
              <a:t> so </a:t>
            </a:r>
            <a:r>
              <a:rPr lang="en-US" i="1" dirty="0"/>
              <a:t>y</a:t>
            </a:r>
            <a:r>
              <a:rPr lang="en-US" baseline="-25000" dirty="0"/>
              <a:t>1 </a:t>
            </a:r>
            <a:r>
              <a:rPr lang="en-US" dirty="0"/>
              <a:t> =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dirty="0">
                <a:solidFill>
                  <a:srgbClr val="1F49FF"/>
                </a:solidFill>
              </a:rPr>
              <a:t>4</a:t>
            </a:r>
            <a:r>
              <a:rPr lang="en-US" dirty="0"/>
              <a:t>) = 8 </a:t>
            </a:r>
            <a:r>
              <a:rPr lang="en-US" dirty="0">
                <a:sym typeface="Symbol"/>
              </a:rPr>
              <a:t> </a:t>
            </a:r>
            <a:r>
              <a:rPr lang="en-US" dirty="0">
                <a:solidFill>
                  <a:srgbClr val="1F49FF"/>
                </a:solidFill>
              </a:rPr>
              <a:t>4</a:t>
            </a:r>
            <a:r>
              <a:rPr lang="en-US" dirty="0"/>
              <a:t> – </a:t>
            </a:r>
            <a:r>
              <a:rPr lang="en-US" dirty="0">
                <a:solidFill>
                  <a:srgbClr val="1F49FF"/>
                </a:solidFill>
              </a:rPr>
              <a:t>4</a:t>
            </a:r>
            <a:r>
              <a:rPr lang="en-US" baseline="30000" dirty="0"/>
              <a:t>2</a:t>
            </a:r>
            <a:r>
              <a:rPr lang="en-US" dirty="0"/>
              <a:t> = 16.  From part </a:t>
            </a:r>
            <a:r>
              <a:rPr lang="en-US" b="1" dirty="0"/>
              <a:t>a.</a:t>
            </a:r>
            <a:r>
              <a:rPr lang="en-US" dirty="0"/>
              <a:t>, we know that </a:t>
            </a:r>
            <a:r>
              <a:rPr lang="da-DK" i="1" dirty="0"/>
              <a:t>f</a:t>
            </a:r>
            <a:r>
              <a:rPr lang="da-DK" dirty="0"/>
              <a:t> ′</a:t>
            </a:r>
            <a:r>
              <a:rPr lang="en-US" dirty="0"/>
              <a:t>(4) = 0 = </a:t>
            </a:r>
            <a:r>
              <a:rPr lang="en-US" i="1" dirty="0"/>
              <a:t>m</a:t>
            </a:r>
            <a:r>
              <a:rPr lang="en-US" dirty="0"/>
              <a:t>.</a:t>
            </a:r>
          </a:p>
          <a:p>
            <a:endParaRPr lang="en-US" sz="1000" dirty="0"/>
          </a:p>
          <a:p>
            <a:r>
              <a:rPr lang="en-US" dirty="0"/>
              <a:t>Putting this information into the point-slope formula, we get: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3595048" y="3407392"/>
          <a:ext cx="2324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23800" imgH="469800" progId="Equation.DSMT4">
                  <p:embed/>
                </p:oleObj>
              </mc:Choice>
              <mc:Fallback>
                <p:oleObj name="Equation" r:id="rId3" imgW="23238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048" y="3407392"/>
                        <a:ext cx="2324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4226256" y="4052248"/>
          <a:ext cx="965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65160" imgH="355320" progId="Equation.DSMT4">
                  <p:embed/>
                </p:oleObj>
              </mc:Choice>
              <mc:Fallback>
                <p:oleObj name="Equation" r:id="rId5" imgW="96516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6256" y="4052248"/>
                        <a:ext cx="965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Apply the Constant Times a Function Rule and the Sum and Difference Rule.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Find the tangent line to a function at a given point.</a:t>
            </a:r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Tangent Lines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</a:t>
            </a:r>
            <a:r>
              <a:rPr lang="en-US" i="1" dirty="0"/>
              <a:t>x</a:t>
            </a:r>
            <a:r>
              <a:rPr lang="en-US" dirty="0"/>
              <a:t> = 5 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 = </a:t>
            </a:r>
            <a:r>
              <a:rPr lang="en-US" dirty="0">
                <a:solidFill>
                  <a:srgbClr val="1F49FF"/>
                </a:solidFill>
              </a:rPr>
              <a:t>5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/>
              <a:t> so </a:t>
            </a:r>
            <a:r>
              <a:rPr lang="en-US" i="1" dirty="0"/>
              <a:t>y</a:t>
            </a:r>
            <a:r>
              <a:rPr lang="en-US" baseline="-25000" dirty="0"/>
              <a:t>1 </a:t>
            </a:r>
            <a:r>
              <a:rPr lang="en-US" dirty="0"/>
              <a:t> =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dirty="0">
                <a:solidFill>
                  <a:srgbClr val="1F49FF"/>
                </a:solidFill>
              </a:rPr>
              <a:t>5</a:t>
            </a:r>
            <a:r>
              <a:rPr lang="en-US" dirty="0"/>
              <a:t>) = 8 </a:t>
            </a:r>
            <a:r>
              <a:rPr lang="en-US" dirty="0">
                <a:sym typeface="Symbol"/>
              </a:rPr>
              <a:t> </a:t>
            </a:r>
            <a:r>
              <a:rPr lang="en-US" dirty="0">
                <a:solidFill>
                  <a:srgbClr val="1F49FF"/>
                </a:solidFill>
              </a:rPr>
              <a:t>5</a:t>
            </a:r>
            <a:r>
              <a:rPr lang="en-US" dirty="0"/>
              <a:t> – </a:t>
            </a:r>
            <a:r>
              <a:rPr lang="en-US" dirty="0">
                <a:solidFill>
                  <a:srgbClr val="1F49FF"/>
                </a:solidFill>
              </a:rPr>
              <a:t>5</a:t>
            </a:r>
            <a:r>
              <a:rPr lang="en-US" baseline="30000" dirty="0"/>
              <a:t>2</a:t>
            </a:r>
            <a:r>
              <a:rPr lang="en-US" dirty="0"/>
              <a:t> = 15.  From part </a:t>
            </a:r>
            <a:r>
              <a:rPr lang="en-US" b="1" dirty="0"/>
              <a:t>a.</a:t>
            </a:r>
            <a:r>
              <a:rPr lang="en-US" dirty="0"/>
              <a:t>, we know that </a:t>
            </a:r>
            <a:r>
              <a:rPr lang="da-DK" i="1" dirty="0"/>
              <a:t>f</a:t>
            </a:r>
            <a:r>
              <a:rPr lang="da-DK" dirty="0"/>
              <a:t> ′</a:t>
            </a:r>
            <a:r>
              <a:rPr lang="en-US" dirty="0"/>
              <a:t>(5) = –2 = </a:t>
            </a:r>
            <a:r>
              <a:rPr lang="en-US" i="1" dirty="0"/>
              <a:t>m</a:t>
            </a:r>
            <a:r>
              <a:rPr lang="en-US" dirty="0"/>
              <a:t>.</a:t>
            </a:r>
          </a:p>
          <a:p>
            <a:r>
              <a:rPr lang="en-US" dirty="0"/>
              <a:t>Putting this information into the point-slope formula, we get: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3581400" y="3254992"/>
          <a:ext cx="2489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89040" imgH="469800" progId="Equation.DSMT4">
                  <p:embed/>
                </p:oleObj>
              </mc:Choice>
              <mc:Fallback>
                <p:oleObj name="Equation" r:id="rId3" imgW="24890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54992"/>
                        <a:ext cx="2489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4218296" y="3886200"/>
          <a:ext cx="1854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54000" imgH="355320" progId="Equation.DSMT4">
                  <p:embed/>
                </p:oleObj>
              </mc:Choice>
              <mc:Fallback>
                <p:oleObj name="Equation" r:id="rId5" imgW="185400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8296" y="3886200"/>
                        <a:ext cx="1854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Tangent Lines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4419600" cy="4572000"/>
          </a:xfrm>
        </p:spPr>
        <p:txBody>
          <a:bodyPr/>
          <a:lstStyle/>
          <a:p>
            <a:pPr>
              <a:tabLst>
                <a:tab pos="461963" algn="l"/>
              </a:tabLst>
            </a:pPr>
            <a:r>
              <a:rPr lang="en-US" b="1" dirty="0"/>
              <a:t>c.	</a:t>
            </a:r>
            <a:r>
              <a:rPr lang="en-US" dirty="0"/>
              <a:t>The graph is a parabola 	that opens downward. 	The vertex of the 	parabola 	occurs at       	</a:t>
            </a:r>
            <a:r>
              <a:rPr lang="en-US" dirty="0">
                <a:solidFill>
                  <a:srgbClr val="000099"/>
                </a:solidFill>
              </a:rPr>
              <a:t>(4, 16)</a:t>
            </a:r>
            <a:r>
              <a:rPr lang="en-US" dirty="0"/>
              <a:t>, where the 	tangent line has slope 0.</a:t>
            </a:r>
          </a:p>
        </p:txBody>
      </p:sp>
      <p:pic>
        <p:nvPicPr>
          <p:cNvPr id="37888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98064" y="1295400"/>
            <a:ext cx="3712536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Velocity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that a sailboat is observed, over a period of </a:t>
            </a:r>
          </a:p>
          <a:p>
            <a:pPr>
              <a:spcBef>
                <a:spcPts val="0"/>
              </a:spcBef>
            </a:pPr>
            <a:r>
              <a:rPr lang="en-US" dirty="0"/>
              <a:t>5 minutes, to travel a distance from a starting point according to the function                           where </a:t>
            </a:r>
            <a:r>
              <a:rPr lang="en-US" i="1" dirty="0"/>
              <a:t>t</a:t>
            </a:r>
            <a:r>
              <a:rPr lang="en-US" dirty="0"/>
              <a:t> is time in minutes and </a:t>
            </a:r>
            <a:r>
              <a:rPr lang="en-US" i="1" dirty="0"/>
              <a:t>s</a:t>
            </a:r>
            <a:r>
              <a:rPr lang="en-US" dirty="0"/>
              <a:t> is the distance traveled in meters. 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n-US" dirty="0"/>
              <a:t>How fast is the boat moving at the starting point? </a:t>
            </a:r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How fast is the boat moving at the end of 3 minutes? </a:t>
            </a:r>
          </a:p>
        </p:txBody>
      </p:sp>
      <p:graphicFrame>
        <p:nvGraphicFramePr>
          <p:cNvPr id="376834" name="Object 2"/>
          <p:cNvGraphicFramePr>
            <a:graphicFrameLocks noChangeAspect="1"/>
          </p:cNvGraphicFramePr>
          <p:nvPr/>
        </p:nvGraphicFramePr>
        <p:xfrm>
          <a:off x="4254500" y="2182504"/>
          <a:ext cx="2070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70100" imgH="482600" progId="Equation.DSMT4">
                  <p:embed/>
                </p:oleObj>
              </mc:Choice>
              <mc:Fallback>
                <p:oleObj name="Equation" r:id="rId3" imgW="2070100" imgH="482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2182504"/>
                        <a:ext cx="2070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Velocity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Solutions: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n-US" dirty="0"/>
              <a:t>The velocity at time </a:t>
            </a:r>
            <a:r>
              <a:rPr lang="en-US" i="1" dirty="0"/>
              <a:t>t</a:t>
            </a:r>
            <a:r>
              <a:rPr lang="en-US" dirty="0"/>
              <a:t> is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	The boat is at the starting point when </a:t>
            </a:r>
            <a:r>
              <a:rPr lang="en-US" i="1" dirty="0"/>
              <a:t>t</a:t>
            </a:r>
            <a:r>
              <a:rPr lang="en-US" dirty="0"/>
              <a:t> = 0.  </a:t>
            </a:r>
          </a:p>
          <a:p>
            <a:pPr>
              <a:tabLst>
                <a:tab pos="461963" algn="l"/>
              </a:tabLst>
            </a:pPr>
            <a:endParaRPr lang="en-US" dirty="0"/>
          </a:p>
          <a:p>
            <a:pPr>
              <a:tabLst>
                <a:tab pos="461963" algn="l"/>
              </a:tabLst>
            </a:pPr>
            <a:endParaRPr lang="en-US" dirty="0"/>
          </a:p>
          <a:p>
            <a:pPr>
              <a:tabLst>
                <a:tab pos="461963" algn="l"/>
              </a:tabLst>
            </a:pPr>
            <a:r>
              <a:rPr lang="en-US" b="1" dirty="0"/>
              <a:t>b.	</a:t>
            </a:r>
            <a:r>
              <a:rPr lang="en-US" dirty="0"/>
              <a:t>When </a:t>
            </a:r>
            <a:r>
              <a:rPr lang="en-US" i="1" dirty="0"/>
              <a:t>t</a:t>
            </a:r>
            <a:r>
              <a:rPr lang="en-US" dirty="0"/>
              <a:t> = 3,</a:t>
            </a:r>
          </a:p>
        </p:txBody>
      </p:sp>
      <p:graphicFrame>
        <p:nvGraphicFramePr>
          <p:cNvPr id="377859" name="Object 3"/>
          <p:cNvGraphicFramePr>
            <a:graphicFrameLocks noChangeAspect="1"/>
          </p:cNvGraphicFramePr>
          <p:nvPr/>
        </p:nvGraphicFramePr>
        <p:xfrm>
          <a:off x="4463526" y="1828800"/>
          <a:ext cx="3086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86100" imgH="482600" progId="Equation.DSMT4">
                  <p:embed/>
                </p:oleObj>
              </mc:Choice>
              <mc:Fallback>
                <p:oleObj name="Equation" r:id="rId3" imgW="3086100" imgH="4826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3526" y="1828800"/>
                        <a:ext cx="3086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786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57800" y="3014832"/>
            <a:ext cx="3482975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1025856" y="2895600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469800" progId="Equation.DSMT4">
                  <p:embed/>
                </p:oleObj>
              </mc:Choice>
              <mc:Fallback>
                <p:oleObj name="Equation" r:id="rId6" imgW="15872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856" y="2895600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2667000" y="2827360"/>
          <a:ext cx="1841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41400" imgH="533160" progId="Equation.DSMT4">
                  <p:embed/>
                </p:oleObj>
              </mc:Choice>
              <mc:Fallback>
                <p:oleObj name="Equation" r:id="rId8" imgW="184140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827360"/>
                        <a:ext cx="1841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2647664" y="3497240"/>
          <a:ext cx="1816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15840" imgH="368280" progId="Equation.DSMT4">
                  <p:embed/>
                </p:oleObj>
              </mc:Choice>
              <mc:Fallback>
                <p:oleObj name="Equation" r:id="rId10" imgW="181584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7664" y="3497240"/>
                        <a:ext cx="1816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990600" y="4378656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38000" imgH="469800" progId="Equation.DSMT4">
                  <p:embed/>
                </p:oleObj>
              </mc:Choice>
              <mc:Fallback>
                <p:oleObj name="Equation" r:id="rId12" imgW="16380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378656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2694296" y="4308144"/>
          <a:ext cx="1816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15840" imgH="533160" progId="Equation.DSMT4">
                  <p:embed/>
                </p:oleObj>
              </mc:Choice>
              <mc:Fallback>
                <p:oleObj name="Equation" r:id="rId14" imgW="181584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4296" y="4308144"/>
                        <a:ext cx="1816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2667000" y="5029200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07880" imgH="291960" progId="Equation.DSMT4">
                  <p:embed/>
                </p:oleObj>
              </mc:Choice>
              <mc:Fallback>
                <p:oleObj name="Equation" r:id="rId16" imgW="13078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029200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9" name="Object 11"/>
          <p:cNvGraphicFramePr>
            <a:graphicFrameLocks noChangeAspect="1"/>
          </p:cNvGraphicFramePr>
          <p:nvPr/>
        </p:nvGraphicFramePr>
        <p:xfrm>
          <a:off x="2667000" y="5513696"/>
          <a:ext cx="1803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03240" imgH="368280" progId="Equation.DSMT4">
                  <p:embed/>
                </p:oleObj>
              </mc:Choice>
              <mc:Fallback>
                <p:oleObj name="Equation" r:id="rId18" imgW="180324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513696"/>
                        <a:ext cx="1803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Identifying Derivatives in Real-Life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"/>
              </a:spcBef>
              <a:tabLst>
                <a:tab pos="461963" algn="l"/>
                <a:tab pos="3425825" algn="l"/>
                <a:tab pos="3889375" algn="l"/>
              </a:tabLst>
            </a:pPr>
            <a:r>
              <a:rPr lang="en-US" dirty="0"/>
              <a:t>Determine which of the following represent (or might represent) the value of a derivative at a point, and if so, give a suitable description of a function </a:t>
            </a:r>
            <a:r>
              <a:rPr lang="en-US" i="1" dirty="0"/>
              <a:t>f. </a:t>
            </a:r>
          </a:p>
          <a:p>
            <a:pPr>
              <a:spcBef>
                <a:spcPts val="100"/>
              </a:spcBef>
              <a:tabLst>
                <a:tab pos="461963" algn="l"/>
                <a:tab pos="3425825" algn="l"/>
                <a:tab pos="3889375" algn="l"/>
              </a:tabLst>
            </a:pPr>
            <a:r>
              <a:rPr lang="en-US" b="1" dirty="0"/>
              <a:t>a.	</a:t>
            </a:r>
            <a:r>
              <a:rPr lang="en-US" dirty="0"/>
              <a:t>30 miles per hour.	</a:t>
            </a:r>
            <a:r>
              <a:rPr lang="en-US" b="1" dirty="0"/>
              <a:t>b.	</a:t>
            </a:r>
            <a:r>
              <a:rPr lang="en-US" dirty="0"/>
              <a:t>6 fish per day. </a:t>
            </a:r>
          </a:p>
          <a:p>
            <a:pPr>
              <a:spcBef>
                <a:spcPts val="100"/>
              </a:spcBef>
              <a:tabLst>
                <a:tab pos="461963" algn="l"/>
                <a:tab pos="3425825" algn="l"/>
                <a:tab pos="3889375" algn="l"/>
              </a:tabLst>
            </a:pPr>
            <a:r>
              <a:rPr lang="en-US" b="1" dirty="0"/>
              <a:t>c.	</a:t>
            </a:r>
            <a:r>
              <a:rPr lang="en-US" dirty="0"/>
              <a:t>23 ears of corn.	</a:t>
            </a:r>
            <a:r>
              <a:rPr lang="en-US" b="1" dirty="0"/>
              <a:t>d.	</a:t>
            </a:r>
            <a:r>
              <a:rPr lang="en-US" dirty="0"/>
              <a:t>19 neutrons per millisecond.</a:t>
            </a:r>
          </a:p>
          <a:p>
            <a:pPr>
              <a:spcBef>
                <a:spcPts val="100"/>
              </a:spcBef>
              <a:tabLst>
                <a:tab pos="461963" algn="l"/>
                <a:tab pos="3425825" algn="l"/>
                <a:tab pos="3889375" algn="l"/>
              </a:tabLst>
            </a:pPr>
            <a:r>
              <a:rPr lang="en-US" b="1" dirty="0"/>
              <a:t>Solutions:</a:t>
            </a:r>
          </a:p>
          <a:p>
            <a:pPr>
              <a:spcBef>
                <a:spcPts val="100"/>
              </a:spcBef>
              <a:tabLst>
                <a:tab pos="461963" algn="l"/>
                <a:tab pos="3425825" algn="l"/>
                <a:tab pos="3889375" algn="l"/>
              </a:tabLst>
            </a:pPr>
            <a:r>
              <a:rPr lang="en-US" b="1" dirty="0"/>
              <a:t>a.	</a:t>
            </a:r>
            <a:r>
              <a:rPr lang="en-US" dirty="0"/>
              <a:t>30 miles per hour is a rate of change; therefore, it is 	a possible derivative. A suitable function is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	where </a:t>
            </a:r>
            <a:r>
              <a:rPr lang="en-US" i="1" dirty="0"/>
              <a:t>f</a:t>
            </a:r>
            <a:r>
              <a:rPr lang="en-US" dirty="0"/>
              <a:t> is the total distance from an origin and </a:t>
            </a:r>
            <a:r>
              <a:rPr lang="en-US" i="1" dirty="0"/>
              <a:t>x</a:t>
            </a:r>
            <a:r>
              <a:rPr lang="en-US" dirty="0"/>
              <a:t> is 	the time of travel.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Identifying Derivatives in </a:t>
            </a:r>
            <a:br>
              <a:rPr lang="en-US" dirty="0"/>
            </a:br>
            <a:r>
              <a:rPr lang="en-US" dirty="0"/>
              <a:t>Real-Life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867400" cy="4572000"/>
          </a:xfrm>
        </p:spPr>
        <p:txBody>
          <a:bodyPr/>
          <a:lstStyle/>
          <a:p>
            <a:pPr marL="463550" indent="-463550">
              <a:spcBef>
                <a:spcPts val="100"/>
              </a:spcBef>
            </a:pPr>
            <a:r>
              <a:rPr lang="en-US" b="1" dirty="0"/>
              <a:t>b.	</a:t>
            </a:r>
            <a:r>
              <a:rPr lang="en-US" dirty="0"/>
              <a:t>6 fish per day is also a rate of change, and therefore is a possible derivative. A suitable function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is the total number of fish sold by a pet store during June and </a:t>
            </a:r>
            <a:r>
              <a:rPr lang="en-US" i="1" dirty="0"/>
              <a:t>x</a:t>
            </a:r>
            <a:r>
              <a:rPr lang="en-US" dirty="0"/>
              <a:t> is the number of days since June 1. </a:t>
            </a:r>
          </a:p>
        </p:txBody>
      </p:sp>
      <p:sp>
        <p:nvSpPr>
          <p:cNvPr id="5" name="Rectangle 4"/>
          <p:cNvSpPr/>
          <p:nvPr/>
        </p:nvSpPr>
        <p:spPr>
          <a:xfrm>
            <a:off x="424926" y="4419600"/>
            <a:ext cx="833807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tabLst>
                <a:tab pos="461963" algn="l"/>
              </a:tabLst>
            </a:pPr>
            <a:r>
              <a:rPr lang="en-US" sz="2800" b="1" dirty="0"/>
              <a:t>c.	</a:t>
            </a:r>
            <a:r>
              <a:rPr lang="en-US" sz="2800" dirty="0"/>
              <a:t>23 ears of corn is a quantity 	rather than a rate. Thus 	it is not a derivative. </a:t>
            </a:r>
          </a:p>
        </p:txBody>
      </p:sp>
      <p:pic>
        <p:nvPicPr>
          <p:cNvPr id="3799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6034881" y="1737519"/>
            <a:ext cx="2925763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Identifying Derivatives in </a:t>
            </a:r>
            <a:br>
              <a:rPr lang="en-US" dirty="0"/>
            </a:br>
            <a:r>
              <a:rPr lang="en-US" dirty="0"/>
              <a:t>Real-Life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spcBef>
                <a:spcPts val="100"/>
              </a:spcBef>
            </a:pPr>
            <a:r>
              <a:rPr lang="en-US" b="1" dirty="0"/>
              <a:t>d.	</a:t>
            </a:r>
            <a:r>
              <a:rPr lang="en-US" dirty="0"/>
              <a:t>19 neutrons per millisecond is a rate of change; therefore, it is a possible derivative. A suitable function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is the total number of neutrons emitted by a nuclear sample, and </a:t>
            </a:r>
            <a:r>
              <a:rPr lang="en-US" i="1" dirty="0"/>
              <a:t>x</a:t>
            </a:r>
            <a:r>
              <a:rPr lang="en-US" dirty="0"/>
              <a:t> is the time since the sample arrived at the college physics laboratory. 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Sum and Difference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Constant Times a Function Rule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a differentiable function,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is a real constant,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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), then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In words, the derivative of a constant times a function is the constant times the derivative of the function. (The power rule is a special case of this rule.)</a:t>
            </a:r>
          </a:p>
        </p:txBody>
      </p:sp>
      <p:graphicFrame>
        <p:nvGraphicFramePr>
          <p:cNvPr id="353282" name="Object 2"/>
          <p:cNvGraphicFramePr>
            <a:graphicFrameLocks noChangeAspect="1"/>
          </p:cNvGraphicFramePr>
          <p:nvPr/>
        </p:nvGraphicFramePr>
        <p:xfrm>
          <a:off x="3587750" y="2819400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68500" imgH="838200" progId="Equation.DSMT4">
                  <p:embed/>
                </p:oleObj>
              </mc:Choice>
              <mc:Fallback>
                <p:oleObj name="Equation" r:id="rId3" imgW="1968500" imgH="838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0" y="2819400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Sum and Difference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The Sum and Difference Rule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are differentiable functions and               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 </a:t>
            </a:r>
            <a:r>
              <a:rPr lang="en-US" i="1" dirty="0">
                <a:solidFill>
                  <a:srgbClr val="0000FF"/>
                </a:solidFill>
              </a:rPr>
              <a:t>g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, then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In words, the derivative of a sum (or difference) of two functions is the sum (or difference) of their derivatives.</a:t>
            </a:r>
          </a:p>
        </p:txBody>
      </p:sp>
      <p:graphicFrame>
        <p:nvGraphicFramePr>
          <p:cNvPr id="354307" name="Object 3"/>
          <p:cNvGraphicFramePr>
            <a:graphicFrameLocks noChangeAspect="1"/>
          </p:cNvGraphicFramePr>
          <p:nvPr/>
        </p:nvGraphicFramePr>
        <p:xfrm>
          <a:off x="3213100" y="2819400"/>
          <a:ext cx="271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17800" imgH="838200" progId="Equation.DSMT4">
                  <p:embed/>
                </p:oleObj>
              </mc:Choice>
              <mc:Fallback>
                <p:oleObj name="Equation" r:id="rId3" imgW="2717800" imgH="838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2819400"/>
                        <a:ext cx="271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derivative of each of the following functions.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</a:p>
          <a:p>
            <a:pPr>
              <a:tabLst>
                <a:tab pos="1538288" algn="l"/>
              </a:tabLst>
            </a:pPr>
            <a:r>
              <a:rPr lang="en-US" b="1" dirty="0"/>
              <a:t>Solution:</a:t>
            </a:r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24400" y="2971800"/>
            <a:ext cx="3810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Rewrite the equation of the derivative by pulling the constant, </a:t>
            </a:r>
            <a:r>
              <a:rPr lang="en-US" sz="2000" dirty="0">
                <a:solidFill>
                  <a:srgbClr val="7030A0"/>
                </a:solidFill>
              </a:rPr>
              <a:t>5</a:t>
            </a:r>
            <a:r>
              <a:rPr lang="en-US" sz="2000" dirty="0">
                <a:solidFill>
                  <a:srgbClr val="008080"/>
                </a:solidFill>
              </a:rPr>
              <a:t>, out in front. By doing so, we have used the Constant Times a Function Rule.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r>
              <a:rPr lang="en-US" sz="2000" dirty="0">
                <a:solidFill>
                  <a:srgbClr val="008080"/>
                </a:solidFill>
              </a:rPr>
              <a:t>Apply the Power Rule to </a:t>
            </a:r>
            <a:r>
              <a:rPr lang="en-US" sz="2000" i="1" dirty="0">
                <a:solidFill>
                  <a:srgbClr val="FF00FF"/>
                </a:solidFill>
              </a:rPr>
              <a:t>x</a:t>
            </a:r>
            <a:r>
              <a:rPr lang="en-US" sz="2000" baseline="30000" dirty="0">
                <a:solidFill>
                  <a:srgbClr val="FF00FF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1967552" y="2819400"/>
          <a:ext cx="194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42920" imgH="838080" progId="Equation.DSMT4">
                  <p:embed/>
                </p:oleObj>
              </mc:Choice>
              <mc:Fallback>
                <p:oleObj name="Equation" r:id="rId3" imgW="19429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7552" y="2819400"/>
                        <a:ext cx="194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2438400" y="3755408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12800" imgH="838080" progId="Equation.DSMT4">
                  <p:embed/>
                </p:oleObj>
              </mc:Choice>
              <mc:Fallback>
                <p:oleObj name="Equation" r:id="rId5" imgW="1612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755408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2438400" y="4702792"/>
          <a:ext cx="1447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47560" imgH="571320" progId="Equation.DSMT4">
                  <p:embed/>
                </p:oleObj>
              </mc:Choice>
              <mc:Fallback>
                <p:oleObj name="Equation" r:id="rId7" imgW="144756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702792"/>
                        <a:ext cx="1447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2424752" y="5437496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38080" imgH="291960" progId="Equation.DSMT4">
                  <p:embed/>
                </p:oleObj>
              </mc:Choice>
              <mc:Fallback>
                <p:oleObj name="Equation" r:id="rId9" imgW="8380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5437496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Rules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b="1" dirty="0"/>
              <a:t>b.	</a:t>
            </a:r>
            <a:r>
              <a:rPr lang="en-US" i="1" dirty="0">
                <a:solidFill>
                  <a:srgbClr val="1F49FF"/>
                </a:solidFill>
              </a:rPr>
              <a:t>y</a:t>
            </a:r>
            <a:r>
              <a:rPr lang="en-US" dirty="0">
                <a:solidFill>
                  <a:srgbClr val="1F49FF"/>
                </a:solidFill>
              </a:rPr>
              <a:t> = </a:t>
            </a:r>
            <a:r>
              <a:rPr lang="en-US" dirty="0">
                <a:solidFill>
                  <a:srgbClr val="1F49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1F49FF"/>
                </a:solidFill>
              </a:rPr>
              <a:t>4</a:t>
            </a:r>
            <a:r>
              <a:rPr lang="en-US" i="1" dirty="0">
                <a:solidFill>
                  <a:srgbClr val="1F49FF"/>
                </a:solidFill>
              </a:rPr>
              <a:t>x</a:t>
            </a:r>
            <a:endParaRPr lang="en-US" baseline="30000" dirty="0">
              <a:solidFill>
                <a:srgbClr val="1F49FF"/>
              </a:solidFill>
            </a:endParaRPr>
          </a:p>
          <a:p>
            <a:pPr>
              <a:tabLst>
                <a:tab pos="1538288" algn="l"/>
              </a:tabLst>
            </a:pPr>
            <a:r>
              <a:rPr lang="en-US" b="1" dirty="0"/>
              <a:t>Solution:</a:t>
            </a:r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19600" y="2699274"/>
            <a:ext cx="4114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Rewrite the equation of the derivative by pulling the constant, </a:t>
            </a:r>
            <a:r>
              <a:rPr lang="en-US" sz="2000" dirty="0">
                <a:solidFill>
                  <a:srgbClr val="7030A0"/>
                </a:solidFill>
              </a:rPr>
              <a:t>−4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008080"/>
                </a:solidFill>
              </a:rPr>
              <a:t>out in front. By doing so, we have used the Constant Times a Function Rule.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r>
              <a:rPr lang="en-US" sz="2000" dirty="0">
                <a:solidFill>
                  <a:srgbClr val="008080"/>
                </a:solidFill>
              </a:rPr>
              <a:t>Apply the Power Rule to </a:t>
            </a:r>
            <a:r>
              <a:rPr lang="en-US" sz="2000" i="1" dirty="0">
                <a:solidFill>
                  <a:srgbClr val="FF00FF"/>
                </a:solidFill>
              </a:rPr>
              <a:t>x</a:t>
            </a:r>
            <a:r>
              <a:rPr lang="en-US" sz="2000" baseline="30000" dirty="0">
                <a:solidFill>
                  <a:srgbClr val="FF00FF"/>
                </a:solidFill>
              </a:rPr>
              <a:t>1</a:t>
            </a:r>
            <a:r>
              <a:rPr lang="en-US" sz="2000" i="1" dirty="0"/>
              <a:t>.</a:t>
            </a:r>
            <a:endParaRPr lang="en-US" sz="2000" dirty="0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1586552" y="2514600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1840" imgH="838080" progId="Equation.DSMT4">
                  <p:embed/>
                </p:oleObj>
              </mc:Choice>
              <mc:Fallback>
                <p:oleObj name="Equation" r:id="rId3" imgW="20318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6552" y="2514600"/>
                        <a:ext cx="203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2079008" y="3434688"/>
          <a:ext cx="182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28800" imgH="838080" progId="Equation.DSMT4">
                  <p:embed/>
                </p:oleObj>
              </mc:Choice>
              <mc:Fallback>
                <p:oleObj name="Equation" r:id="rId5" imgW="1828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008" y="3434688"/>
                        <a:ext cx="182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057400" y="4405952"/>
          <a:ext cx="1651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50960" imgH="571320" progId="Equation.DSMT4">
                  <p:embed/>
                </p:oleObj>
              </mc:Choice>
              <mc:Fallback>
                <p:oleObj name="Equation" r:id="rId7" imgW="165096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405952"/>
                        <a:ext cx="1651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2057400" y="5078104"/>
          <a:ext cx="1003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02960" imgH="368280" progId="Equation.DSMT4">
                  <p:embed/>
                </p:oleObj>
              </mc:Choice>
              <mc:Fallback>
                <p:oleObj name="Equation" r:id="rId9" imgW="100296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078104"/>
                        <a:ext cx="1003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3137848" y="5167952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98400" imgH="279360" progId="Equation.DSMT4">
                  <p:embed/>
                </p:oleObj>
              </mc:Choice>
              <mc:Fallback>
                <p:oleObj name="Equation" r:id="rId11" imgW="6984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7848" y="5167952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Rules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b="1" dirty="0"/>
              <a:t>c.	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 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endParaRPr lang="en-US" baseline="30000" dirty="0">
              <a:solidFill>
                <a:srgbClr val="0000FF"/>
              </a:solidFill>
            </a:endParaRPr>
          </a:p>
          <a:p>
            <a:pPr>
              <a:tabLst>
                <a:tab pos="1538288" algn="l"/>
              </a:tabLst>
            </a:pPr>
            <a:r>
              <a:rPr lang="en-US" b="1" dirty="0"/>
              <a:t>Solution:</a:t>
            </a:r>
          </a:p>
          <a:p>
            <a:pPr>
              <a:tabLst>
                <a:tab pos="1538288" algn="l"/>
              </a:tabLst>
            </a:pPr>
            <a:r>
              <a:rPr lang="en-US" dirty="0"/>
              <a:t>Notice that this function is actually the sum of the functions in Examples 7</a:t>
            </a:r>
            <a:r>
              <a:rPr lang="en-US" b="1" dirty="0"/>
              <a:t>a.</a:t>
            </a:r>
            <a:r>
              <a:rPr lang="en-US" dirty="0"/>
              <a:t> and 7</a:t>
            </a:r>
            <a:r>
              <a:rPr lang="en-US" b="1" dirty="0"/>
              <a:t>b.</a:t>
            </a:r>
            <a:r>
              <a:rPr lang="en-US" dirty="0"/>
              <a:t> Therefore, to find the derivative of this function we will use the results from 7</a:t>
            </a:r>
            <a:r>
              <a:rPr lang="en-US" b="1" dirty="0"/>
              <a:t>a.</a:t>
            </a:r>
            <a:r>
              <a:rPr lang="en-US" dirty="0"/>
              <a:t> and 7</a:t>
            </a:r>
            <a:r>
              <a:rPr lang="en-US" b="1" dirty="0"/>
              <a:t>b.</a:t>
            </a:r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Rules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724400" y="1447800"/>
            <a:ext cx="3962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Rewrite the equation of the derivative as a sum of the two differentiable functions so we can use the rule. 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r>
              <a:rPr lang="en-US" sz="2000" dirty="0">
                <a:solidFill>
                  <a:srgbClr val="008080"/>
                </a:solidFill>
              </a:rPr>
              <a:t>Using the Sum and Difference Rule, we can take the sum of the derivatives of the functions (found in Examples 7</a:t>
            </a:r>
            <a:r>
              <a:rPr lang="en-US" sz="2000" b="1" dirty="0">
                <a:solidFill>
                  <a:srgbClr val="008080"/>
                </a:solidFill>
              </a:rPr>
              <a:t>a.</a:t>
            </a:r>
            <a:r>
              <a:rPr lang="en-US" sz="2000" dirty="0">
                <a:solidFill>
                  <a:srgbClr val="008080"/>
                </a:solidFill>
              </a:rPr>
              <a:t> and 7</a:t>
            </a:r>
            <a:r>
              <a:rPr lang="en-US" sz="2000" b="1" dirty="0">
                <a:solidFill>
                  <a:srgbClr val="008080"/>
                </a:solidFill>
              </a:rPr>
              <a:t>b.</a:t>
            </a:r>
            <a:r>
              <a:rPr lang="en-US" sz="2000" dirty="0">
                <a:solidFill>
                  <a:srgbClr val="008080"/>
                </a:solidFill>
              </a:rPr>
              <a:t>).</a:t>
            </a:r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838200" y="1371600"/>
          <a:ext cx="262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28720" imgH="838080" progId="Equation.DSMT4">
                  <p:embed/>
                </p:oleObj>
              </mc:Choice>
              <mc:Fallback>
                <p:oleObj name="Equation" r:id="rId3" imgW="26287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371600"/>
                        <a:ext cx="262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1309048" y="2299648"/>
          <a:ext cx="302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022560" imgH="838080" progId="Equation.DSMT4">
                  <p:embed/>
                </p:oleObj>
              </mc:Choice>
              <mc:Fallback>
                <p:oleObj name="Equation" r:id="rId5" imgW="3022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048" y="2299648"/>
                        <a:ext cx="302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1295400" y="3317544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33440" imgH="291960" progId="Equation.DSMT4">
                  <p:embed/>
                </p:oleObj>
              </mc:Choice>
              <mc:Fallback>
                <p:oleObj name="Equation" r:id="rId7" imgW="13334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17544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Rules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60450" name="Object 2"/>
          <p:cNvGraphicFramePr>
            <a:graphicFrameLocks noChangeAspect="1"/>
          </p:cNvGraphicFramePr>
          <p:nvPr/>
        </p:nvGraphicFramePr>
        <p:xfrm>
          <a:off x="533400" y="1219200"/>
          <a:ext cx="281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19400" imgH="838200" progId="Equation.DSMT4">
                  <p:embed/>
                </p:oleObj>
              </mc:Choice>
              <mc:Fallback>
                <p:oleObj name="Equation" r:id="rId3" imgW="2819400" imgH="8382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281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2057400"/>
            <a:ext cx="1524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1538288" algn="l"/>
              </a:tabLst>
            </a:pPr>
            <a:r>
              <a:rPr lang="en-US" sz="2800" b="1" dirty="0"/>
              <a:t>Solution:</a:t>
            </a:r>
          </a:p>
        </p:txBody>
      </p:sp>
      <p:sp>
        <p:nvSpPr>
          <p:cNvPr id="7" name="Rectangle 6"/>
          <p:cNvSpPr/>
          <p:nvPr/>
        </p:nvSpPr>
        <p:spPr>
          <a:xfrm>
            <a:off x="6172200" y="2895600"/>
            <a:ext cx="2895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First, re-write using exponents. Next, use the Sum and Difference Rule to rewrite the equation of the derivative. Then apply the Constant Times a Function Rule to extract the constants. </a:t>
            </a:r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914400" y="2590800"/>
          <a:ext cx="2603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03160" imgH="685800" progId="Equation.DSMT4">
                  <p:embed/>
                </p:oleObj>
              </mc:Choice>
              <mc:Fallback>
                <p:oleObj name="Equation" r:id="rId5" imgW="2603160" imgH="685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590800"/>
                        <a:ext cx="26035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689306" y="3459163"/>
          <a:ext cx="4902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902120" imgH="914400" progId="Equation.DSMT4">
                  <p:embed/>
                </p:oleObj>
              </mc:Choice>
              <mc:Fallback>
                <p:oleObj name="Equation" r:id="rId7" imgW="490212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306" y="3459163"/>
                        <a:ext cx="4902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1174750" y="4587875"/>
          <a:ext cx="4749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749480" imgH="914400" progId="Equation.DSMT4">
                  <p:embed/>
                </p:oleObj>
              </mc:Choice>
              <mc:Fallback>
                <p:oleObj name="Equation" r:id="rId9" imgW="474948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4587875"/>
                        <a:ext cx="4749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1421</Words>
  <Application>Microsoft Office PowerPoint</Application>
  <PresentationFormat>On-screen Show (4:3)</PresentationFormat>
  <Paragraphs>119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Symbol</vt:lpstr>
      <vt:lpstr>Calibri</vt:lpstr>
      <vt:lpstr>Arial</vt:lpstr>
      <vt:lpstr>Courier New</vt:lpstr>
      <vt:lpstr>Office Theme</vt:lpstr>
      <vt:lpstr>Equation</vt:lpstr>
      <vt:lpstr>MathType 6.0 Equation</vt:lpstr>
      <vt:lpstr>Section 10.8</vt:lpstr>
      <vt:lpstr>Objectives</vt:lpstr>
      <vt:lpstr>The Sum and Difference Rule</vt:lpstr>
      <vt:lpstr>The Sum and Difference Rule</vt:lpstr>
      <vt:lpstr>Example 1: Using the Rules</vt:lpstr>
      <vt:lpstr>Example 1: Using the Rules (cont.)</vt:lpstr>
      <vt:lpstr>Example 1: Using the Rules (cont.)</vt:lpstr>
      <vt:lpstr>Example 1: Using the Rules (cont.)</vt:lpstr>
      <vt:lpstr>Example 1: Using the Rules (cont.)</vt:lpstr>
      <vt:lpstr>Example 1: Using the Rules (cont.)</vt:lpstr>
      <vt:lpstr>Example 2: Algebraic Manipulations</vt:lpstr>
      <vt:lpstr>Example 2: Algebraic Manipulations (cont.)</vt:lpstr>
      <vt:lpstr>Example 2: Algebraic Manipulations (cont.)</vt:lpstr>
      <vt:lpstr>Example 2: Algebraic Manipulations (cont.)</vt:lpstr>
      <vt:lpstr>Example 3: Tangent Lines</vt:lpstr>
      <vt:lpstr>Example 3: Tangent Lines (cont.)</vt:lpstr>
      <vt:lpstr>Example 3: Tangent Lines (cont.)</vt:lpstr>
      <vt:lpstr>Example 3: Tangent Lines (cont.)</vt:lpstr>
      <vt:lpstr>Example 3: Tangent Lines (cont.)</vt:lpstr>
      <vt:lpstr>Example 3: Tangent Lines (cont.)</vt:lpstr>
      <vt:lpstr>Example 3: Tangent Lines (cont.)</vt:lpstr>
      <vt:lpstr>Example 4: Velocity</vt:lpstr>
      <vt:lpstr>Example 4: Velocity (cont.)</vt:lpstr>
      <vt:lpstr>Example 5: Identifying Derivatives in Real-Life</vt:lpstr>
      <vt:lpstr>Example 5: Identifying Derivatives in  Real-Life (cont.)</vt:lpstr>
      <vt:lpstr>Example 5: Identifying Derivatives in  Real-Life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Claudia Vance</cp:lastModifiedBy>
  <cp:revision>73</cp:revision>
  <dcterms:created xsi:type="dcterms:W3CDTF">2013-04-26T14:43:13Z</dcterms:created>
  <dcterms:modified xsi:type="dcterms:W3CDTF">2021-07-29T17:35:34Z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975A0E65-D32E-4ABD-B961-88B903B07401</vt:lpwstr>
  </property>
  <property fmtid="{D5CDD505-2E9C-101B-9397-08002B2CF9AE}" pid="3" name="ArticulatePath">
    <vt:lpwstr>ESC_2_3 - Copy</vt:lpwstr>
  </property>
</Properties>
</file>