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embeddedFontLst>
    <p:embeddedFont>
      <p:font typeface="Calibri" panose="020F0502020204030204" pitchFamily="34" charset="0"/>
      <p:regular r:id="rId29"/>
      <p:bold r:id="rId30"/>
      <p:italic r:id="rId31"/>
      <p:boldItalic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1"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99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63" autoAdjust="0"/>
    <p:restoredTop sz="94660"/>
  </p:normalViewPr>
  <p:slideViewPr>
    <p:cSldViewPr>
      <p:cViewPr varScale="1">
        <p:scale>
          <a:sx n="85" d="100"/>
          <a:sy n="85" d="100"/>
        </p:scale>
        <p:origin x="576"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2.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5" Type="http://schemas.openxmlformats.org/officeDocument/2006/relationships/image" Target="../media/image65.wmf"/><Relationship Id="rId4" Type="http://schemas.openxmlformats.org/officeDocument/2006/relationships/image" Target="../media/image6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8.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1.wmf"/><Relationship Id="rId5" Type="http://schemas.openxmlformats.org/officeDocument/2006/relationships/image" Target="../media/image70.wmf"/><Relationship Id="rId4" Type="http://schemas.openxmlformats.org/officeDocument/2006/relationships/image" Target="../media/image6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7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738284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EA1E4D-61B5-443E-849A-ACE1B4A2B3E1}" type="datetimeFigureOut">
              <a:rPr lang="en-US" smtClean="0"/>
              <a:pPr/>
              <a:t>8/22/2019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E854FC-01BB-42FD-A7A5-DBA3AF4F0E37}" type="slidenum">
              <a:rPr lang="en-US" smtClean="0"/>
              <a:pPr/>
              <a:t>‹#›</a:t>
            </a:fld>
            <a:endParaRPr lang="en-US" dirty="0"/>
          </a:p>
        </p:txBody>
      </p:sp>
    </p:spTree>
    <p:extLst>
      <p:ext uri="{BB962C8B-B14F-4D97-AF65-F5344CB8AC3E}">
        <p14:creationId xmlns:p14="http://schemas.microsoft.com/office/powerpoint/2010/main" val="2226154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6.wmf"/></Relationships>
</file>

<file path=ppt/slides/_rels/slide14.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18" Type="http://schemas.openxmlformats.org/officeDocument/2006/relationships/image" Target="../media/image34.w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17" Type="http://schemas.openxmlformats.org/officeDocument/2006/relationships/oleObject" Target="../embeddings/oleObject33.bin"/><Relationship Id="rId2" Type="http://schemas.openxmlformats.org/officeDocument/2006/relationships/slideLayout" Target="../slideLayouts/slideLayout2.xml"/><Relationship Id="rId16" Type="http://schemas.openxmlformats.org/officeDocument/2006/relationships/image" Target="../media/image33.wmf"/><Relationship Id="rId1" Type="http://schemas.openxmlformats.org/officeDocument/2006/relationships/vmlDrawing" Target="../drawings/vmlDrawing11.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s>
</file>

<file path=ppt/slides/_rels/slide15.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9.bin"/><Relationship Id="rId18" Type="http://schemas.openxmlformats.org/officeDocument/2006/relationships/image" Target="../media/image42.wmf"/><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39.wmf"/><Relationship Id="rId17" Type="http://schemas.openxmlformats.org/officeDocument/2006/relationships/oleObject" Target="../embeddings/oleObject41.bin"/><Relationship Id="rId2" Type="http://schemas.openxmlformats.org/officeDocument/2006/relationships/slideLayout" Target="../slideLayouts/slideLayout2.xml"/><Relationship Id="rId16" Type="http://schemas.openxmlformats.org/officeDocument/2006/relationships/image" Target="../media/image41.wmf"/><Relationship Id="rId1" Type="http://schemas.openxmlformats.org/officeDocument/2006/relationships/vmlDrawing" Target="../drawings/vmlDrawing12.vml"/><Relationship Id="rId6" Type="http://schemas.openxmlformats.org/officeDocument/2006/relationships/image" Target="../media/image36.wmf"/><Relationship Id="rId11" Type="http://schemas.openxmlformats.org/officeDocument/2006/relationships/oleObject" Target="../embeddings/oleObject38.bin"/><Relationship Id="rId5" Type="http://schemas.openxmlformats.org/officeDocument/2006/relationships/oleObject" Target="../embeddings/oleObject35.bin"/><Relationship Id="rId15" Type="http://schemas.openxmlformats.org/officeDocument/2006/relationships/oleObject" Target="../embeddings/oleObject40.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7.bin"/><Relationship Id="rId14" Type="http://schemas.openxmlformats.org/officeDocument/2006/relationships/image" Target="../media/image40.wmf"/></Relationships>
</file>

<file path=ppt/slides/_rels/slide16.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4.wmf"/><Relationship Id="rId5" Type="http://schemas.openxmlformats.org/officeDocument/2006/relationships/oleObject" Target="../embeddings/oleObject43.bin"/><Relationship Id="rId4" Type="http://schemas.openxmlformats.org/officeDocument/2006/relationships/image" Target="../media/image43.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image" Target="../media/image50.png"/><Relationship Id="rId7"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6.bin"/><Relationship Id="rId11" Type="http://schemas.openxmlformats.org/officeDocument/2006/relationships/image" Target="../media/image49.wmf"/><Relationship Id="rId5" Type="http://schemas.openxmlformats.org/officeDocument/2006/relationships/image" Target="../media/image46.wmf"/><Relationship Id="rId10" Type="http://schemas.openxmlformats.org/officeDocument/2006/relationships/oleObject" Target="../embeddings/oleObject48.bin"/><Relationship Id="rId4" Type="http://schemas.openxmlformats.org/officeDocument/2006/relationships/oleObject" Target="../embeddings/oleObject45.bin"/><Relationship Id="rId9" Type="http://schemas.openxmlformats.org/officeDocument/2006/relationships/image" Target="../media/image48.wmf"/></Relationships>
</file>

<file path=ppt/slides/_rels/slide18.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49.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2.wmf"/><Relationship Id="rId5" Type="http://schemas.openxmlformats.org/officeDocument/2006/relationships/oleObject" Target="../embeddings/oleObject50.bin"/><Relationship Id="rId4" Type="http://schemas.openxmlformats.org/officeDocument/2006/relationships/image" Target="../media/image51.wmf"/></Relationships>
</file>

<file path=ppt/slides/_rels/slide19.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8.wmf"/><Relationship Id="rId2" Type="http://schemas.openxmlformats.org/officeDocument/2006/relationships/slideLayout" Target="../slideLayouts/slideLayout2.xml"/><Relationship Id="rId16" Type="http://schemas.openxmlformats.org/officeDocument/2006/relationships/image" Target="../media/image60.wmf"/><Relationship Id="rId1" Type="http://schemas.openxmlformats.org/officeDocument/2006/relationships/vmlDrawing" Target="../drawings/vmlDrawing16.vml"/><Relationship Id="rId6" Type="http://schemas.openxmlformats.org/officeDocument/2006/relationships/image" Target="../media/image55.wmf"/><Relationship Id="rId11" Type="http://schemas.openxmlformats.org/officeDocument/2006/relationships/oleObject" Target="../embeddings/oleObject56.bin"/><Relationship Id="rId5" Type="http://schemas.openxmlformats.org/officeDocument/2006/relationships/oleObject" Target="../embeddings/oleObject53.bin"/><Relationship Id="rId15" Type="http://schemas.openxmlformats.org/officeDocument/2006/relationships/oleObject" Target="../embeddings/oleObject58.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5.bin"/><Relationship Id="rId14" Type="http://schemas.openxmlformats.org/officeDocument/2006/relationships/image" Target="../media/image5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62.wmf"/><Relationship Id="rId11" Type="http://schemas.openxmlformats.org/officeDocument/2006/relationships/oleObject" Target="../embeddings/oleObject63.bin"/><Relationship Id="rId5" Type="http://schemas.openxmlformats.org/officeDocument/2006/relationships/oleObject" Target="../embeddings/oleObject60.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2.bin"/></Relationships>
</file>

<file path=ppt/slides/_rels/slide22.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69.bin"/><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70.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67.wmf"/><Relationship Id="rId11" Type="http://schemas.openxmlformats.org/officeDocument/2006/relationships/oleObject" Target="../embeddings/oleObject68.bin"/><Relationship Id="rId5" Type="http://schemas.openxmlformats.org/officeDocument/2006/relationships/oleObject" Target="../embeddings/oleObject65.bin"/><Relationship Id="rId10" Type="http://schemas.openxmlformats.org/officeDocument/2006/relationships/image" Target="../media/image69.wmf"/><Relationship Id="rId4" Type="http://schemas.openxmlformats.org/officeDocument/2006/relationships/image" Target="../media/image66.wmf"/><Relationship Id="rId9" Type="http://schemas.openxmlformats.org/officeDocument/2006/relationships/oleObject" Target="../embeddings/oleObject67.bin"/><Relationship Id="rId14" Type="http://schemas.openxmlformats.org/officeDocument/2006/relationships/image" Target="../media/image71.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72.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74.wmf"/><Relationship Id="rId5" Type="http://schemas.openxmlformats.org/officeDocument/2006/relationships/oleObject" Target="../embeddings/oleObject72.bin"/><Relationship Id="rId4" Type="http://schemas.openxmlformats.org/officeDocument/2006/relationships/image" Target="../media/image73.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1.bin"/><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1.wmf"/><Relationship Id="rId2" Type="http://schemas.openxmlformats.org/officeDocument/2006/relationships/slideLayout" Target="../slideLayouts/slideLayout2.xml"/><Relationship Id="rId16" Type="http://schemas.openxmlformats.org/officeDocument/2006/relationships/image" Target="../media/image13.wmf"/><Relationship Id="rId1" Type="http://schemas.openxmlformats.org/officeDocument/2006/relationships/vmlDrawing" Target="../drawings/vmlDrawing4.vml"/><Relationship Id="rId6" Type="http://schemas.openxmlformats.org/officeDocument/2006/relationships/image" Target="../media/image8.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9.bin"/><Relationship Id="rId14" Type="http://schemas.openxmlformats.org/officeDocument/2006/relationships/image" Target="../media/image1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4.wmf"/></Relationships>
</file>

<file path=ppt/slides/_rels/slide8.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15.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11.1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Product and Quotient Rules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Quotient Rule</a:t>
            </a:r>
            <a:endParaRPr lang="en-US" dirty="0"/>
          </a:p>
        </p:txBody>
      </p:sp>
      <p:sp>
        <p:nvSpPr>
          <p:cNvPr id="5" name="Content Placeholder 2"/>
          <p:cNvSpPr>
            <a:spLocks noGrp="1"/>
          </p:cNvSpPr>
          <p:nvPr>
            <p:ph idx="1"/>
          </p:nvPr>
        </p:nvSpPr>
        <p:spPr>
          <a:xfrm>
            <a:off x="457200" y="1280160"/>
            <a:ext cx="8229600" cy="4572000"/>
          </a:xfrm>
          <a:solidFill>
            <a:srgbClr val="FFFFCC"/>
          </a:solidFill>
          <a:ln w="28575">
            <a:solidFill>
              <a:srgbClr val="000000"/>
            </a:solidFill>
          </a:ln>
        </p:spPr>
        <p:txBody>
          <a:bodyPr>
            <a:noAutofit/>
          </a:bodyPr>
          <a:lstStyle/>
          <a:p>
            <a:pPr algn="ctr"/>
            <a:r>
              <a:rPr lang="en-US" b="1" dirty="0" smtClean="0">
                <a:solidFill>
                  <a:srgbClr val="000000"/>
                </a:solidFill>
              </a:rPr>
              <a:t>Quotient Rule</a:t>
            </a:r>
          </a:p>
          <a:p>
            <a:r>
              <a:rPr lang="en-US" dirty="0" smtClean="0">
                <a:solidFill>
                  <a:srgbClr val="000000"/>
                </a:solidFill>
              </a:rPr>
              <a:t>If </a:t>
            </a:r>
            <a:r>
              <a:rPr lang="en-US" i="1" dirty="0" smtClean="0">
                <a:solidFill>
                  <a:srgbClr val="C00000"/>
                </a:solidFill>
              </a:rPr>
              <a:t>f</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and </a:t>
            </a:r>
            <a:r>
              <a:rPr lang="en-US" i="1" dirty="0" smtClean="0">
                <a:solidFill>
                  <a:srgbClr val="C00000"/>
                </a:solidFill>
              </a:rPr>
              <a:t>g</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are differentiable functions and                   then</a:t>
            </a:r>
          </a:p>
          <a:p>
            <a:endParaRPr lang="en-US" b="1" dirty="0" smtClean="0">
              <a:solidFill>
                <a:srgbClr val="000000"/>
              </a:solidFill>
            </a:endParaRPr>
          </a:p>
          <a:p>
            <a:endParaRPr lang="en-US" b="1" dirty="0" smtClean="0">
              <a:solidFill>
                <a:srgbClr val="000000"/>
              </a:solidFill>
            </a:endParaRPr>
          </a:p>
          <a:p>
            <a:pPr>
              <a:spcBef>
                <a:spcPts val="0"/>
              </a:spcBef>
            </a:pPr>
            <a:r>
              <a:rPr lang="en-US" dirty="0" smtClean="0">
                <a:solidFill>
                  <a:srgbClr val="000000"/>
                </a:solidFill>
              </a:rPr>
              <a:t>In words, the derivative of a quotient is the denominator times the derivative of the numerator minus the numerator times the derivative of the denominator, all divided by the square of the denominator. </a:t>
            </a:r>
            <a:endParaRPr lang="en-US" dirty="0">
              <a:solidFill>
                <a:srgbClr val="000000"/>
              </a:solidFill>
            </a:endParaRPr>
          </a:p>
        </p:txBody>
      </p:sp>
      <p:graphicFrame>
        <p:nvGraphicFramePr>
          <p:cNvPr id="140292" name="Object 4"/>
          <p:cNvGraphicFramePr>
            <a:graphicFrameLocks noChangeAspect="1"/>
          </p:cNvGraphicFramePr>
          <p:nvPr/>
        </p:nvGraphicFramePr>
        <p:xfrm>
          <a:off x="7226300" y="1582992"/>
          <a:ext cx="1384300" cy="990600"/>
        </p:xfrm>
        <a:graphic>
          <a:graphicData uri="http://schemas.openxmlformats.org/presentationml/2006/ole">
            <mc:AlternateContent xmlns:mc="http://schemas.openxmlformats.org/markup-compatibility/2006">
              <mc:Choice xmlns:v="urn:schemas-microsoft-com:vml" Requires="v">
                <p:oleObj spid="_x0000_s8206" name="Equation" r:id="rId3" imgW="1384300" imgH="990600" progId="Equation.DSMT4">
                  <p:embed/>
                </p:oleObj>
              </mc:Choice>
              <mc:Fallback>
                <p:oleObj name="Equation" r:id="rId3" imgW="1384300" imgH="990600" progId="Equation.DSMT4">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6300" y="1582992"/>
                        <a:ext cx="1384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0293" name="Object 5"/>
          <p:cNvGraphicFramePr>
            <a:graphicFrameLocks noChangeAspect="1"/>
          </p:cNvGraphicFramePr>
          <p:nvPr>
            <p:extLst>
              <p:ext uri="{D42A27DB-BD31-4B8C-83A1-F6EECF244321}">
                <p14:modId xmlns:p14="http://schemas.microsoft.com/office/powerpoint/2010/main" val="4242794106"/>
              </p:ext>
            </p:extLst>
          </p:nvPr>
        </p:nvGraphicFramePr>
        <p:xfrm>
          <a:off x="2311400" y="2524428"/>
          <a:ext cx="4521200" cy="1117600"/>
        </p:xfrm>
        <a:graphic>
          <a:graphicData uri="http://schemas.openxmlformats.org/presentationml/2006/ole">
            <mc:AlternateContent xmlns:mc="http://schemas.openxmlformats.org/markup-compatibility/2006">
              <mc:Choice xmlns:v="urn:schemas-microsoft-com:vml" Requires="v">
                <p:oleObj spid="_x0000_s8207" name="Equation" r:id="rId5" imgW="4520880" imgH="1117440" progId="Equation.DSMT4">
                  <p:embed/>
                </p:oleObj>
              </mc:Choice>
              <mc:Fallback>
                <p:oleObj name="Equation" r:id="rId5" imgW="4520880" imgH="1117440" progId="Equation.DSMT4">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11400" y="2524428"/>
                        <a:ext cx="45212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Using the Quotient Rule</a:t>
            </a:r>
            <a:endParaRPr lang="en-US" dirty="0"/>
          </a:p>
        </p:txBody>
      </p:sp>
      <p:sp>
        <p:nvSpPr>
          <p:cNvPr id="3" name="Content Placeholder 2"/>
          <p:cNvSpPr>
            <a:spLocks noGrp="1"/>
          </p:cNvSpPr>
          <p:nvPr>
            <p:ph idx="1"/>
          </p:nvPr>
        </p:nvSpPr>
        <p:spPr>
          <a:xfrm>
            <a:off x="457200" y="1280160"/>
            <a:ext cx="8412480" cy="4572000"/>
          </a:xfrm>
        </p:spPr>
        <p:txBody>
          <a:bodyPr/>
          <a:lstStyle/>
          <a:p>
            <a:r>
              <a:rPr lang="en-US" dirty="0" smtClean="0"/>
              <a:t>Use the Quotient Rule to find the derivative of the </a:t>
            </a:r>
          </a:p>
          <a:p>
            <a:pPr>
              <a:spcBef>
                <a:spcPts val="2400"/>
              </a:spcBef>
            </a:pPr>
            <a:r>
              <a:rPr lang="en-US" dirty="0" smtClean="0"/>
              <a:t>function </a:t>
            </a:r>
          </a:p>
          <a:p>
            <a:pPr>
              <a:lnSpc>
                <a:spcPct val="150000"/>
              </a:lnSpc>
            </a:pPr>
            <a:r>
              <a:rPr lang="en-US" b="1" dirty="0" smtClean="0"/>
              <a:t>Solution: </a:t>
            </a:r>
          </a:p>
          <a:p>
            <a:r>
              <a:rPr lang="en-US" dirty="0" smtClean="0"/>
              <a:t>Here </a:t>
            </a:r>
            <a:r>
              <a:rPr lang="en-US" i="1" dirty="0" smtClean="0">
                <a:solidFill>
                  <a:srgbClr val="000099"/>
                </a:solidFill>
              </a:rPr>
              <a:t>f</a:t>
            </a:r>
            <a:r>
              <a:rPr lang="en-US" dirty="0" smtClean="0">
                <a:solidFill>
                  <a:srgbClr val="000099"/>
                </a:solidFill>
              </a:rPr>
              <a:t>(</a:t>
            </a:r>
            <a:r>
              <a:rPr lang="en-US" i="1" dirty="0" smtClean="0">
                <a:solidFill>
                  <a:srgbClr val="000099"/>
                </a:solidFill>
              </a:rPr>
              <a:t>x</a:t>
            </a:r>
            <a:r>
              <a:rPr lang="en-US" dirty="0" smtClean="0">
                <a:solidFill>
                  <a:srgbClr val="000099"/>
                </a:solidFill>
              </a:rPr>
              <a:t>) = </a:t>
            </a:r>
            <a:r>
              <a:rPr lang="en-US" i="1" dirty="0" smtClean="0">
                <a:solidFill>
                  <a:srgbClr val="000099"/>
                </a:solidFill>
              </a:rPr>
              <a:t>x</a:t>
            </a:r>
            <a:r>
              <a:rPr lang="en-US" baseline="30000" dirty="0" smtClean="0">
                <a:solidFill>
                  <a:srgbClr val="000099"/>
                </a:solidFill>
              </a:rPr>
              <a:t>2</a:t>
            </a:r>
            <a:r>
              <a:rPr lang="en-US" i="1" dirty="0" smtClean="0">
                <a:solidFill>
                  <a:srgbClr val="000099"/>
                </a:solidFill>
              </a:rPr>
              <a:t> </a:t>
            </a:r>
            <a:r>
              <a:rPr lang="en-US" dirty="0" smtClean="0"/>
              <a:t>and </a:t>
            </a:r>
            <a:r>
              <a:rPr lang="en-US" i="1" dirty="0" smtClean="0">
                <a:solidFill>
                  <a:srgbClr val="000099"/>
                </a:solidFill>
              </a:rPr>
              <a:t>g</a:t>
            </a:r>
            <a:r>
              <a:rPr lang="en-US" dirty="0" smtClean="0">
                <a:solidFill>
                  <a:srgbClr val="000099"/>
                </a:solidFill>
              </a:rPr>
              <a:t>(</a:t>
            </a:r>
            <a:r>
              <a:rPr lang="en-US" i="1" dirty="0" smtClean="0">
                <a:solidFill>
                  <a:srgbClr val="000099"/>
                </a:solidFill>
              </a:rPr>
              <a:t>x</a:t>
            </a:r>
            <a:r>
              <a:rPr lang="en-US" dirty="0" smtClean="0">
                <a:solidFill>
                  <a:srgbClr val="000099"/>
                </a:solidFill>
              </a:rPr>
              <a:t>) = 5</a:t>
            </a:r>
            <a:r>
              <a:rPr lang="en-US" i="1" dirty="0" smtClean="0">
                <a:solidFill>
                  <a:srgbClr val="000099"/>
                </a:solidFill>
              </a:rPr>
              <a:t>x</a:t>
            </a:r>
            <a:r>
              <a:rPr lang="en-US" dirty="0" smtClean="0">
                <a:solidFill>
                  <a:srgbClr val="000099"/>
                </a:solidFill>
              </a:rPr>
              <a:t> + 1</a:t>
            </a:r>
            <a:r>
              <a:rPr lang="en-US" i="1" dirty="0" smtClean="0"/>
              <a:t>. </a:t>
            </a:r>
            <a:r>
              <a:rPr lang="en-US" dirty="0" smtClean="0"/>
              <a:t>So,</a:t>
            </a:r>
            <a:r>
              <a:rPr lang="en-US" i="1" dirty="0" smtClean="0"/>
              <a:t> </a:t>
            </a:r>
            <a:r>
              <a:rPr lang="en-US" i="1" dirty="0" smtClean="0">
                <a:solidFill>
                  <a:srgbClr val="000099"/>
                </a:solidFill>
              </a:rPr>
              <a:t>f′</a:t>
            </a:r>
            <a:r>
              <a:rPr lang="en-US" dirty="0" smtClean="0">
                <a:solidFill>
                  <a:srgbClr val="000099"/>
                </a:solidFill>
              </a:rPr>
              <a:t>(</a:t>
            </a:r>
            <a:r>
              <a:rPr lang="en-US" i="1" dirty="0" smtClean="0">
                <a:solidFill>
                  <a:srgbClr val="000099"/>
                </a:solidFill>
              </a:rPr>
              <a:t>x</a:t>
            </a:r>
            <a:r>
              <a:rPr lang="en-US" dirty="0" smtClean="0">
                <a:solidFill>
                  <a:srgbClr val="000099"/>
                </a:solidFill>
              </a:rPr>
              <a:t>)</a:t>
            </a:r>
            <a:r>
              <a:rPr lang="en-US" i="1" dirty="0" smtClean="0">
                <a:solidFill>
                  <a:srgbClr val="000099"/>
                </a:solidFill>
              </a:rPr>
              <a:t> </a:t>
            </a:r>
            <a:r>
              <a:rPr lang="en-US" dirty="0" smtClean="0">
                <a:solidFill>
                  <a:srgbClr val="000099"/>
                </a:solidFill>
              </a:rPr>
              <a:t>= 2</a:t>
            </a:r>
            <a:r>
              <a:rPr lang="en-US" i="1" dirty="0" smtClean="0">
                <a:solidFill>
                  <a:srgbClr val="000099"/>
                </a:solidFill>
              </a:rPr>
              <a:t>x </a:t>
            </a:r>
            <a:r>
              <a:rPr lang="en-US" dirty="0" smtClean="0"/>
              <a:t>and</a:t>
            </a:r>
            <a:r>
              <a:rPr lang="en-US" i="1" dirty="0" smtClean="0"/>
              <a:t> </a:t>
            </a:r>
            <a:r>
              <a:rPr lang="en-US" i="1" dirty="0" smtClean="0">
                <a:solidFill>
                  <a:srgbClr val="000099"/>
                </a:solidFill>
              </a:rPr>
              <a:t>g′</a:t>
            </a:r>
            <a:r>
              <a:rPr lang="en-US" dirty="0" smtClean="0">
                <a:solidFill>
                  <a:srgbClr val="000099"/>
                </a:solidFill>
              </a:rPr>
              <a:t>(</a:t>
            </a:r>
            <a:r>
              <a:rPr lang="en-US" i="1" dirty="0" smtClean="0">
                <a:solidFill>
                  <a:srgbClr val="000099"/>
                </a:solidFill>
              </a:rPr>
              <a:t>x</a:t>
            </a:r>
            <a:r>
              <a:rPr lang="en-US" dirty="0" smtClean="0">
                <a:solidFill>
                  <a:srgbClr val="000099"/>
                </a:solidFill>
              </a:rPr>
              <a:t>)</a:t>
            </a:r>
            <a:r>
              <a:rPr lang="en-US" i="1" dirty="0" smtClean="0">
                <a:solidFill>
                  <a:srgbClr val="000099"/>
                </a:solidFill>
              </a:rPr>
              <a:t> </a:t>
            </a:r>
            <a:r>
              <a:rPr lang="en-US" dirty="0" smtClean="0">
                <a:solidFill>
                  <a:srgbClr val="000099"/>
                </a:solidFill>
              </a:rPr>
              <a:t>=</a:t>
            </a:r>
            <a:r>
              <a:rPr lang="en-US" i="1" dirty="0" smtClean="0">
                <a:solidFill>
                  <a:srgbClr val="000099"/>
                </a:solidFill>
              </a:rPr>
              <a:t> </a:t>
            </a:r>
            <a:r>
              <a:rPr lang="en-US" dirty="0" smtClean="0">
                <a:solidFill>
                  <a:srgbClr val="000099"/>
                </a:solidFill>
              </a:rPr>
              <a:t>5</a:t>
            </a:r>
            <a:r>
              <a:rPr lang="en-US" dirty="0" smtClean="0"/>
              <a:t>.</a:t>
            </a:r>
            <a:r>
              <a:rPr lang="en-US" i="1" dirty="0" smtClean="0"/>
              <a:t> </a:t>
            </a:r>
            <a:r>
              <a:rPr lang="en-US" dirty="0" smtClean="0"/>
              <a:t>Substituting these into the Quotient Rule, we get:</a:t>
            </a:r>
            <a:endParaRPr lang="en-US" dirty="0"/>
          </a:p>
        </p:txBody>
      </p:sp>
      <p:graphicFrame>
        <p:nvGraphicFramePr>
          <p:cNvPr id="141314" name="Object 2"/>
          <p:cNvGraphicFramePr>
            <a:graphicFrameLocks noChangeAspect="1"/>
          </p:cNvGraphicFramePr>
          <p:nvPr>
            <p:extLst>
              <p:ext uri="{D42A27DB-BD31-4B8C-83A1-F6EECF244321}">
                <p14:modId xmlns:p14="http://schemas.microsoft.com/office/powerpoint/2010/main" val="3987214542"/>
              </p:ext>
            </p:extLst>
          </p:nvPr>
        </p:nvGraphicFramePr>
        <p:xfrm>
          <a:off x="1917700" y="1843548"/>
          <a:ext cx="1511300" cy="889000"/>
        </p:xfrm>
        <a:graphic>
          <a:graphicData uri="http://schemas.openxmlformats.org/presentationml/2006/ole">
            <mc:AlternateContent xmlns:mc="http://schemas.openxmlformats.org/markup-compatibility/2006">
              <mc:Choice xmlns:v="urn:schemas-microsoft-com:vml" Requires="v">
                <p:oleObj spid="_x0000_s9249" name="Equation" r:id="rId3" imgW="1511280" imgH="888840" progId="Equation.DSMT4">
                  <p:embed/>
                </p:oleObj>
              </mc:Choice>
              <mc:Fallback>
                <p:oleObj name="Equation" r:id="rId3" imgW="1511280" imgH="88884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7700" y="1843548"/>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533400" y="4618704"/>
          <a:ext cx="444500" cy="838200"/>
        </p:xfrm>
        <a:graphic>
          <a:graphicData uri="http://schemas.openxmlformats.org/presentationml/2006/ole">
            <mc:AlternateContent xmlns:mc="http://schemas.openxmlformats.org/markup-compatibility/2006">
              <mc:Choice xmlns:v="urn:schemas-microsoft-com:vml" Requires="v">
                <p:oleObj spid="_x0000_s9250" name="Equation" r:id="rId5" imgW="444240" imgH="838080" progId="Equation.DSMT4">
                  <p:embed/>
                </p:oleObj>
              </mc:Choice>
              <mc:Fallback>
                <p:oleObj name="Equation" r:id="rId5" imgW="444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61870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990600" y="4461796"/>
          <a:ext cx="3619500" cy="1130300"/>
        </p:xfrm>
        <a:graphic>
          <a:graphicData uri="http://schemas.openxmlformats.org/presentationml/2006/ole">
            <mc:AlternateContent xmlns:mc="http://schemas.openxmlformats.org/markup-compatibility/2006">
              <mc:Choice xmlns:v="urn:schemas-microsoft-com:vml" Requires="v">
                <p:oleObj spid="_x0000_s9251" name="Equation" r:id="rId7" imgW="3619440" imgH="1130040" progId="Equation.DSMT4">
                  <p:embed/>
                </p:oleObj>
              </mc:Choice>
              <mc:Fallback>
                <p:oleObj name="Equation" r:id="rId7" imgW="3619440" imgH="11300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4461796"/>
                        <a:ext cx="3619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4753896" y="4572000"/>
          <a:ext cx="2514600" cy="1028700"/>
        </p:xfrm>
        <a:graphic>
          <a:graphicData uri="http://schemas.openxmlformats.org/presentationml/2006/ole">
            <mc:AlternateContent xmlns:mc="http://schemas.openxmlformats.org/markup-compatibility/2006">
              <mc:Choice xmlns:v="urn:schemas-microsoft-com:vml" Requires="v">
                <p:oleObj spid="_x0000_s9252" name="Equation" r:id="rId9" imgW="2514600" imgH="1028520" progId="Equation.DSMT4">
                  <p:embed/>
                </p:oleObj>
              </mc:Choice>
              <mc:Fallback>
                <p:oleObj name="Equation" r:id="rId9" imgW="251460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3896" y="4572000"/>
                        <a:ext cx="2514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7299960" y="4572000"/>
          <a:ext cx="1562100" cy="1028700"/>
        </p:xfrm>
        <a:graphic>
          <a:graphicData uri="http://schemas.openxmlformats.org/presentationml/2006/ole">
            <mc:AlternateContent xmlns:mc="http://schemas.openxmlformats.org/markup-compatibility/2006">
              <mc:Choice xmlns:v="urn:schemas-microsoft-com:vml" Requires="v">
                <p:oleObj spid="_x0000_s9253" name="Equation" r:id="rId11" imgW="1562040" imgH="1028520" progId="Equation.DSMT4">
                  <p:embed/>
                </p:oleObj>
              </mc:Choice>
              <mc:Fallback>
                <p:oleObj name="Equation" r:id="rId11" imgW="1562040" imgH="10285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299960" y="4572000"/>
                        <a:ext cx="1562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Quotient Rule</a:t>
            </a:r>
            <a:endParaRPr lang="en-US" dirty="0"/>
          </a:p>
        </p:txBody>
      </p:sp>
      <p:sp>
        <p:nvSpPr>
          <p:cNvPr id="3" name="Content Placeholder 2"/>
          <p:cNvSpPr>
            <a:spLocks noGrp="1"/>
          </p:cNvSpPr>
          <p:nvPr>
            <p:ph idx="1"/>
          </p:nvPr>
        </p:nvSpPr>
        <p:spPr>
          <a:xfrm>
            <a:off x="457200" y="1280160"/>
            <a:ext cx="8229600" cy="1988237"/>
          </a:xfrm>
          <a:ln w="28575">
            <a:solidFill>
              <a:srgbClr val="FF0000"/>
            </a:solidFill>
          </a:ln>
        </p:spPr>
        <p:txBody>
          <a:bodyPr>
            <a:spAutoFit/>
          </a:bodyPr>
          <a:lstStyle/>
          <a:p>
            <a:pPr algn="ctr"/>
            <a:r>
              <a:rPr lang="en-US" b="1" dirty="0" smtClean="0">
                <a:solidFill>
                  <a:srgbClr val="000000"/>
                </a:solidFill>
              </a:rPr>
              <a:t>Notes</a:t>
            </a:r>
          </a:p>
          <a:p>
            <a:r>
              <a:rPr lang="en-US" b="1" dirty="0" smtClean="0">
                <a:solidFill>
                  <a:srgbClr val="C00000"/>
                </a:solidFill>
              </a:rPr>
              <a:t>WARNING!</a:t>
            </a:r>
          </a:p>
          <a:p>
            <a:r>
              <a:rPr lang="en-US" dirty="0" smtClean="0">
                <a:solidFill>
                  <a:srgbClr val="000000"/>
                </a:solidFill>
              </a:rPr>
              <a:t>Because of the minus sign in the Quotient Rule, the order of terms in the numerator is critical.</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the Quotient Rule</a:t>
            </a:r>
            <a:endParaRPr lang="en-US" dirty="0"/>
          </a:p>
        </p:txBody>
      </p:sp>
      <p:sp>
        <p:nvSpPr>
          <p:cNvPr id="3" name="Content Placeholder 2"/>
          <p:cNvSpPr>
            <a:spLocks noGrp="1"/>
          </p:cNvSpPr>
          <p:nvPr>
            <p:ph idx="1"/>
          </p:nvPr>
        </p:nvSpPr>
        <p:spPr/>
        <p:txBody>
          <a:bodyPr/>
          <a:lstStyle/>
          <a:p>
            <a:pPr>
              <a:tabLst>
                <a:tab pos="463550" algn="l"/>
              </a:tabLst>
            </a:pPr>
            <a:r>
              <a:rPr lang="en-US" dirty="0" smtClean="0"/>
              <a:t>For                                 find </a:t>
            </a:r>
            <a:r>
              <a:rPr lang="en-US" i="1" dirty="0" smtClean="0"/>
              <a:t>f′</a:t>
            </a:r>
            <a:r>
              <a:rPr lang="en-US" dirty="0" smtClean="0"/>
              <a:t>(</a:t>
            </a:r>
            <a:r>
              <a:rPr lang="en-US" i="1" dirty="0" smtClean="0"/>
              <a:t>x</a:t>
            </a:r>
            <a:r>
              <a:rPr lang="en-US" dirty="0" smtClean="0"/>
              <a:t>) by </a:t>
            </a:r>
            <a:r>
              <a:rPr lang="en-US" b="1" dirty="0" smtClean="0"/>
              <a:t>a.</a:t>
            </a:r>
            <a:r>
              <a:rPr lang="en-US" dirty="0" smtClean="0"/>
              <a:t> using the Quotient </a:t>
            </a:r>
          </a:p>
          <a:p>
            <a:pPr>
              <a:spcBef>
                <a:spcPts val="1200"/>
              </a:spcBef>
              <a:tabLst>
                <a:tab pos="463550" algn="l"/>
              </a:tabLst>
            </a:pPr>
            <a:r>
              <a:rPr lang="en-US" dirty="0" smtClean="0"/>
              <a:t>Rule and </a:t>
            </a:r>
            <a:r>
              <a:rPr lang="en-US" b="1" dirty="0" smtClean="0"/>
              <a:t>b.</a:t>
            </a:r>
            <a:r>
              <a:rPr lang="en-US" dirty="0" smtClean="0"/>
              <a:t> simplifying algebraically and using negative exponents.</a:t>
            </a:r>
          </a:p>
          <a:p>
            <a:pPr>
              <a:tabLst>
                <a:tab pos="463550" algn="l"/>
              </a:tabLst>
            </a:pPr>
            <a:r>
              <a:rPr lang="en-US" b="1" dirty="0" smtClean="0"/>
              <a:t>Solutions:</a:t>
            </a:r>
          </a:p>
          <a:p>
            <a:pPr>
              <a:tabLst>
                <a:tab pos="463550" algn="l"/>
              </a:tabLst>
            </a:pPr>
            <a:r>
              <a:rPr lang="en-US" b="1" dirty="0" smtClean="0"/>
              <a:t>a.	</a:t>
            </a:r>
            <a:r>
              <a:rPr lang="en-US" dirty="0" smtClean="0"/>
              <a:t>Here </a:t>
            </a:r>
            <a:r>
              <a:rPr lang="en-US" i="1" dirty="0" smtClean="0"/>
              <a:t>f</a:t>
            </a:r>
            <a:r>
              <a:rPr lang="en-US" dirty="0" smtClean="0"/>
              <a:t>(</a:t>
            </a:r>
            <a:r>
              <a:rPr lang="en-US" i="1" dirty="0" smtClean="0"/>
              <a:t>x</a:t>
            </a:r>
            <a:r>
              <a:rPr lang="en-US" dirty="0" smtClean="0"/>
              <a:t>) represents the entire quotient. In this case, 	we can think of the statement of the Quotient Rule 	in terms of numerator and denominator rather than 	in terms of </a:t>
            </a:r>
            <a:r>
              <a:rPr lang="en-US" i="1" dirty="0" smtClean="0"/>
              <a:t>f</a:t>
            </a:r>
            <a:r>
              <a:rPr lang="en-US" dirty="0" smtClean="0"/>
              <a:t>(</a:t>
            </a:r>
            <a:r>
              <a:rPr lang="en-US" i="1" dirty="0" smtClean="0"/>
              <a:t>x</a:t>
            </a:r>
            <a:r>
              <a:rPr lang="en-US" dirty="0" smtClean="0"/>
              <a:t>) and </a:t>
            </a:r>
            <a:r>
              <a:rPr lang="en-US" i="1" dirty="0" smtClean="0"/>
              <a:t>g</a:t>
            </a:r>
            <a:r>
              <a:rPr lang="en-US" dirty="0" smtClean="0"/>
              <a:t>(</a:t>
            </a:r>
            <a:r>
              <a:rPr lang="en-US" i="1" dirty="0" smtClean="0"/>
              <a:t>x</a:t>
            </a:r>
            <a:r>
              <a:rPr lang="en-US" dirty="0" smtClean="0"/>
              <a:t>). </a:t>
            </a:r>
            <a:endParaRPr lang="en-US" dirty="0"/>
          </a:p>
        </p:txBody>
      </p:sp>
      <p:graphicFrame>
        <p:nvGraphicFramePr>
          <p:cNvPr id="142338" name="Object 2"/>
          <p:cNvGraphicFramePr>
            <a:graphicFrameLocks noChangeAspect="1"/>
          </p:cNvGraphicFramePr>
          <p:nvPr>
            <p:extLst>
              <p:ext uri="{D42A27DB-BD31-4B8C-83A1-F6EECF244321}">
                <p14:modId xmlns:p14="http://schemas.microsoft.com/office/powerpoint/2010/main" val="1538311163"/>
              </p:ext>
            </p:extLst>
          </p:nvPr>
        </p:nvGraphicFramePr>
        <p:xfrm>
          <a:off x="1071034" y="1083096"/>
          <a:ext cx="2501900" cy="876300"/>
        </p:xfrm>
        <a:graphic>
          <a:graphicData uri="http://schemas.openxmlformats.org/presentationml/2006/ole">
            <mc:AlternateContent xmlns:mc="http://schemas.openxmlformats.org/markup-compatibility/2006">
              <mc:Choice xmlns:v="urn:schemas-microsoft-com:vml" Requires="v">
                <p:oleObj spid="_x0000_s10248" name="Equation" r:id="rId3" imgW="2501640" imgH="876240" progId="Equation.DSMT4">
                  <p:embed/>
                </p:oleObj>
              </mc:Choice>
              <mc:Fallback>
                <p:oleObj name="Equation" r:id="rId3" imgW="2501640" imgH="87624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034" y="1083096"/>
                        <a:ext cx="2501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the Quotient Rule (cont.)</a:t>
            </a:r>
            <a:endParaRPr lang="en-US" dirty="0"/>
          </a:p>
        </p:txBody>
      </p:sp>
      <p:graphicFrame>
        <p:nvGraphicFramePr>
          <p:cNvPr id="143362" name="Object 2"/>
          <p:cNvGraphicFramePr>
            <a:graphicFrameLocks noChangeAspect="1"/>
          </p:cNvGraphicFramePr>
          <p:nvPr/>
        </p:nvGraphicFramePr>
        <p:xfrm>
          <a:off x="668736" y="1962150"/>
          <a:ext cx="5562600" cy="1219200"/>
        </p:xfrm>
        <a:graphic>
          <a:graphicData uri="http://schemas.openxmlformats.org/presentationml/2006/ole">
            <mc:AlternateContent xmlns:mc="http://schemas.openxmlformats.org/markup-compatibility/2006">
              <mc:Choice xmlns:v="urn:schemas-microsoft-com:vml" Requires="v">
                <p:oleObj spid="_x0000_s11315" name="Equation" r:id="rId3" imgW="5562600" imgH="1219200" progId="Equation.DSMT4">
                  <p:embed/>
                </p:oleObj>
              </mc:Choice>
              <mc:Fallback>
                <p:oleObj name="Equation" r:id="rId3" imgW="5562600" imgH="1219200" progId="Equation.DSMT4">
                  <p:embed/>
                  <p:pic>
                    <p:nvPicPr>
                      <p:cNvPr id="0" name="Object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736" y="1962150"/>
                        <a:ext cx="55626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64" name="Object 4"/>
          <p:cNvGraphicFramePr>
            <a:graphicFrameLocks noChangeAspect="1"/>
          </p:cNvGraphicFramePr>
          <p:nvPr/>
        </p:nvGraphicFramePr>
        <p:xfrm>
          <a:off x="6477000" y="4095750"/>
          <a:ext cx="2019300" cy="1600200"/>
        </p:xfrm>
        <a:graphic>
          <a:graphicData uri="http://schemas.openxmlformats.org/presentationml/2006/ole">
            <mc:AlternateContent xmlns:mc="http://schemas.openxmlformats.org/markup-compatibility/2006">
              <mc:Choice xmlns:v="urn:schemas-microsoft-com:vml" Requires="v">
                <p:oleObj spid="_x0000_s11316" name="Equation" r:id="rId5" imgW="2019300" imgH="1600200" progId="Equation.DSMT4">
                  <p:embed/>
                </p:oleObj>
              </mc:Choice>
              <mc:Fallback>
                <p:oleObj name="Equation" r:id="rId5" imgW="2019300" imgH="1600200" progId="Equation.DSMT4">
                  <p:embed/>
                  <p:pic>
                    <p:nvPicPr>
                      <p:cNvPr id="0" name="Object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77000" y="4095750"/>
                        <a:ext cx="20193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65" name="Object 5"/>
          <p:cNvGraphicFramePr>
            <a:graphicFrameLocks noChangeAspect="1"/>
          </p:cNvGraphicFramePr>
          <p:nvPr/>
        </p:nvGraphicFramePr>
        <p:xfrm>
          <a:off x="6477000" y="2038350"/>
          <a:ext cx="2374900" cy="1473200"/>
        </p:xfrm>
        <a:graphic>
          <a:graphicData uri="http://schemas.openxmlformats.org/presentationml/2006/ole">
            <mc:AlternateContent xmlns:mc="http://schemas.openxmlformats.org/markup-compatibility/2006">
              <mc:Choice xmlns:v="urn:schemas-microsoft-com:vml" Requires="v">
                <p:oleObj spid="_x0000_s11317" name="Equation" r:id="rId7" imgW="2374900" imgH="1473200" progId="Equation.DSMT4">
                  <p:embed/>
                </p:oleObj>
              </mc:Choice>
              <mc:Fallback>
                <p:oleObj name="Equation" r:id="rId7" imgW="2374900" imgH="1473200" progId="Equation.DSMT4">
                  <p:embed/>
                  <p:pic>
                    <p:nvPicPr>
                      <p:cNvPr id="0" name="Object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77000" y="2038350"/>
                        <a:ext cx="2374900" cy="147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2514600" y="3453928"/>
            <a:ext cx="2241960" cy="369332"/>
          </a:xfrm>
          <a:prstGeom prst="rect">
            <a:avLst/>
          </a:prstGeom>
        </p:spPr>
        <p:txBody>
          <a:bodyPr wrap="none">
            <a:spAutoFit/>
          </a:bodyPr>
          <a:lstStyle/>
          <a:p>
            <a:r>
              <a:rPr lang="en-US" dirty="0" smtClean="0">
                <a:solidFill>
                  <a:srgbClr val="9900FF"/>
                </a:solidFill>
              </a:rPr>
              <a:t>Denominator squared</a:t>
            </a:r>
            <a:endParaRPr lang="en-US" dirty="0">
              <a:solidFill>
                <a:srgbClr val="9900FF"/>
              </a:solidFill>
            </a:endParaRPr>
          </a:p>
        </p:txBody>
      </p:sp>
      <p:sp>
        <p:nvSpPr>
          <p:cNvPr id="9" name="Rectangle 8"/>
          <p:cNvSpPr/>
          <p:nvPr/>
        </p:nvSpPr>
        <p:spPr>
          <a:xfrm>
            <a:off x="533400" y="1200150"/>
            <a:ext cx="8153400" cy="369332"/>
          </a:xfrm>
          <a:prstGeom prst="rect">
            <a:avLst/>
          </a:prstGeom>
        </p:spPr>
        <p:txBody>
          <a:bodyPr wrap="square">
            <a:spAutoFit/>
          </a:bodyPr>
          <a:lstStyle/>
          <a:p>
            <a:r>
              <a:rPr lang="en-US" dirty="0" smtClean="0">
                <a:solidFill>
                  <a:srgbClr val="9900FF"/>
                </a:solidFill>
              </a:rPr>
              <a:t>Denominator</a:t>
            </a:r>
            <a:r>
              <a:rPr lang="en-US" dirty="0" smtClean="0"/>
              <a:t>             </a:t>
            </a:r>
            <a:r>
              <a:rPr lang="en-US" dirty="0" smtClean="0">
                <a:solidFill>
                  <a:srgbClr val="009900"/>
                </a:solidFill>
              </a:rPr>
              <a:t>Numerator′</a:t>
            </a:r>
            <a:r>
              <a:rPr lang="en-US" dirty="0" smtClean="0"/>
              <a:t>             </a:t>
            </a:r>
            <a:r>
              <a:rPr lang="en-US" dirty="0" smtClean="0">
                <a:solidFill>
                  <a:srgbClr val="9900FF"/>
                </a:solidFill>
              </a:rPr>
              <a:t>Numerator </a:t>
            </a:r>
            <a:r>
              <a:rPr lang="en-US" dirty="0" smtClean="0"/>
              <a:t>         </a:t>
            </a:r>
            <a:r>
              <a:rPr lang="en-US" dirty="0" smtClean="0">
                <a:solidFill>
                  <a:srgbClr val="009900"/>
                </a:solidFill>
              </a:rPr>
              <a:t>Denominator′</a:t>
            </a:r>
            <a:endParaRPr lang="en-US" dirty="0">
              <a:solidFill>
                <a:srgbClr val="009900"/>
              </a:solidFill>
            </a:endParaRPr>
          </a:p>
        </p:txBody>
      </p:sp>
      <p:cxnSp>
        <p:nvCxnSpPr>
          <p:cNvPr id="11" name="Straight Connector 10"/>
          <p:cNvCxnSpPr/>
          <p:nvPr/>
        </p:nvCxnSpPr>
        <p:spPr>
          <a:xfrm rot="16200000" flipH="1">
            <a:off x="1731564" y="1695450"/>
            <a:ext cx="304800" cy="2286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907198" y="1895959"/>
            <a:ext cx="435593" cy="1588"/>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658209" y="1874353"/>
            <a:ext cx="435593" cy="1588"/>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889010" y="1657351"/>
            <a:ext cx="533399" cy="435591"/>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5506871" y="4236553"/>
            <a:ext cx="731520" cy="1588"/>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V="1">
            <a:off x="5676106" y="3372644"/>
            <a:ext cx="915988" cy="2286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V="1">
            <a:off x="3669197" y="3330111"/>
            <a:ext cx="435593" cy="1588"/>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1270" name="Object 6"/>
          <p:cNvGraphicFramePr>
            <a:graphicFrameLocks noChangeAspect="1"/>
          </p:cNvGraphicFramePr>
          <p:nvPr/>
        </p:nvGraphicFramePr>
        <p:xfrm>
          <a:off x="642449" y="4006644"/>
          <a:ext cx="4597400" cy="876300"/>
        </p:xfrm>
        <a:graphic>
          <a:graphicData uri="http://schemas.openxmlformats.org/presentationml/2006/ole">
            <mc:AlternateContent xmlns:mc="http://schemas.openxmlformats.org/markup-compatibility/2006">
              <mc:Choice xmlns:v="urn:schemas-microsoft-com:vml" Requires="v">
                <p:oleObj spid="_x0000_s11318" name="Equation" r:id="rId9" imgW="4597200" imgH="876240" progId="Equation.DSMT4">
                  <p:embed/>
                </p:oleObj>
              </mc:Choice>
              <mc:Fallback>
                <p:oleObj name="Equation" r:id="rId9" imgW="459720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2449" y="4006644"/>
                        <a:ext cx="4597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468580" y="5029200"/>
          <a:ext cx="1358900" cy="876300"/>
        </p:xfrm>
        <a:graphic>
          <a:graphicData uri="http://schemas.openxmlformats.org/presentationml/2006/ole">
            <mc:AlternateContent xmlns:mc="http://schemas.openxmlformats.org/markup-compatibility/2006">
              <mc:Choice xmlns:v="urn:schemas-microsoft-com:vml" Requires="v">
                <p:oleObj spid="_x0000_s11319" name="Equation" r:id="rId11" imgW="1358640" imgH="876240" progId="Equation.DSMT4">
                  <p:embed/>
                </p:oleObj>
              </mc:Choice>
              <mc:Fallback>
                <p:oleObj name="Equation" r:id="rId11" imgW="1358640" imgH="876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68580" y="5029200"/>
                        <a:ext cx="135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2922588" y="5014913"/>
          <a:ext cx="1485900" cy="876300"/>
        </p:xfrm>
        <a:graphic>
          <a:graphicData uri="http://schemas.openxmlformats.org/presentationml/2006/ole">
            <mc:AlternateContent xmlns:mc="http://schemas.openxmlformats.org/markup-compatibility/2006">
              <mc:Choice xmlns:v="urn:schemas-microsoft-com:vml" Requires="v">
                <p:oleObj spid="_x0000_s11320" name="Equation" r:id="rId13" imgW="1485720" imgH="876240" progId="Equation.DSMT4">
                  <p:embed/>
                </p:oleObj>
              </mc:Choice>
              <mc:Fallback>
                <p:oleObj name="Equation" r:id="rId13" imgW="1485720" imgH="876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22588" y="5014913"/>
                        <a:ext cx="1485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4495800" y="5075904"/>
          <a:ext cx="1028700" cy="838200"/>
        </p:xfrm>
        <a:graphic>
          <a:graphicData uri="http://schemas.openxmlformats.org/presentationml/2006/ole">
            <mc:AlternateContent xmlns:mc="http://schemas.openxmlformats.org/markup-compatibility/2006">
              <mc:Choice xmlns:v="urn:schemas-microsoft-com:vml" Requires="v">
                <p:oleObj spid="_x0000_s11321" name="Equation" r:id="rId15" imgW="1028520" imgH="838080" progId="Equation.DSMT4">
                  <p:embed/>
                </p:oleObj>
              </mc:Choice>
              <mc:Fallback>
                <p:oleObj name="Equation" r:id="rId15" imgW="102852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95800" y="5075904"/>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2" name="Straight Connector 21"/>
          <p:cNvCxnSpPr/>
          <p:nvPr/>
        </p:nvCxnSpPr>
        <p:spPr>
          <a:xfrm rot="5400000">
            <a:off x="3153696" y="509065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3801190" y="5547852"/>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274" name="Object 10"/>
          <p:cNvGraphicFramePr>
            <a:graphicFrameLocks noChangeAspect="1"/>
          </p:cNvGraphicFramePr>
          <p:nvPr/>
        </p:nvGraphicFramePr>
        <p:xfrm>
          <a:off x="4004940" y="5511800"/>
          <a:ext cx="139700" cy="203200"/>
        </p:xfrm>
        <a:graphic>
          <a:graphicData uri="http://schemas.openxmlformats.org/presentationml/2006/ole">
            <mc:AlternateContent xmlns:mc="http://schemas.openxmlformats.org/markup-compatibility/2006">
              <mc:Choice xmlns:v="urn:schemas-microsoft-com:vml" Requires="v">
                <p:oleObj spid="_x0000_s11322" name="Equation" r:id="rId17" imgW="139680" imgH="203040" progId="Equation.DSMT4">
                  <p:embed/>
                </p:oleObj>
              </mc:Choice>
              <mc:Fallback>
                <p:oleObj name="Equation" r:id="rId17" imgW="139680" imgH="2030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04940" y="55118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36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the Quotient Rule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Since the denominator is a single term, we can simplify algebraically as follows:</a:t>
            </a:r>
          </a:p>
          <a:p>
            <a:pPr marL="463550" indent="-463550"/>
            <a:endParaRPr lang="en-US" dirty="0" smtClean="0"/>
          </a:p>
          <a:p>
            <a:pPr marL="463550" indent="-463550"/>
            <a:endParaRPr lang="en-US" dirty="0" smtClean="0"/>
          </a:p>
          <a:p>
            <a:pPr marL="463550" indent="-463550"/>
            <a:endParaRPr lang="en-US" dirty="0" smtClean="0"/>
          </a:p>
          <a:p>
            <a:pPr marL="463550" indent="-463550"/>
            <a:endParaRPr lang="en-US" dirty="0" smtClean="0"/>
          </a:p>
          <a:p>
            <a:pPr marL="463550" indent="-463550"/>
            <a:r>
              <a:rPr lang="en-US" dirty="0" smtClean="0"/>
              <a:t>	Therefore,</a:t>
            </a:r>
            <a:endParaRPr lang="en-US" dirty="0"/>
          </a:p>
        </p:txBody>
      </p:sp>
      <p:sp>
        <p:nvSpPr>
          <p:cNvPr id="6" name="Rectangle 5"/>
          <p:cNvSpPr/>
          <p:nvPr/>
        </p:nvSpPr>
        <p:spPr>
          <a:xfrm>
            <a:off x="7040880" y="4870450"/>
            <a:ext cx="2103120" cy="400110"/>
          </a:xfrm>
          <a:prstGeom prst="rect">
            <a:avLst/>
          </a:prstGeom>
        </p:spPr>
        <p:txBody>
          <a:bodyPr>
            <a:spAutoFit/>
          </a:bodyPr>
          <a:lstStyle/>
          <a:p>
            <a:r>
              <a:rPr lang="en-US" sz="2000" dirty="0" smtClean="0">
                <a:solidFill>
                  <a:srgbClr val="008080"/>
                </a:solidFill>
              </a:rPr>
              <a:t>Use the Power Rule on each of the terms.</a:t>
            </a:r>
            <a:endParaRPr lang="en-US" sz="2000" dirty="0">
              <a:solidFill>
                <a:srgbClr val="008080"/>
              </a:solidFill>
            </a:endParaRPr>
          </a:p>
        </p:txBody>
      </p:sp>
      <p:graphicFrame>
        <p:nvGraphicFramePr>
          <p:cNvPr id="12292" name="Object 4"/>
          <p:cNvGraphicFramePr>
            <a:graphicFrameLocks noChangeAspect="1"/>
          </p:cNvGraphicFramePr>
          <p:nvPr/>
        </p:nvGraphicFramePr>
        <p:xfrm>
          <a:off x="2317956" y="2590800"/>
          <a:ext cx="685800" cy="469900"/>
        </p:xfrm>
        <a:graphic>
          <a:graphicData uri="http://schemas.openxmlformats.org/presentationml/2006/ole">
            <mc:AlternateContent xmlns:mc="http://schemas.openxmlformats.org/markup-compatibility/2006">
              <mc:Choice xmlns:v="urn:schemas-microsoft-com:vml" Requires="v">
                <p:oleObj spid="_x0000_s12340" name="Equation" r:id="rId3" imgW="685800" imgH="469800" progId="Equation.DSMT4">
                  <p:embed/>
                </p:oleObj>
              </mc:Choice>
              <mc:Fallback>
                <p:oleObj name="Equation" r:id="rId3" imgW="68580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7956" y="2590800"/>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3048000" y="2362200"/>
          <a:ext cx="1663700" cy="876300"/>
        </p:xfrm>
        <a:graphic>
          <a:graphicData uri="http://schemas.openxmlformats.org/presentationml/2006/ole">
            <mc:AlternateContent xmlns:mc="http://schemas.openxmlformats.org/markup-compatibility/2006">
              <mc:Choice xmlns:v="urn:schemas-microsoft-com:vml" Requires="v">
                <p:oleObj spid="_x0000_s12341" name="Equation" r:id="rId5" imgW="1663560" imgH="876240" progId="Equation.DSMT4">
                  <p:embed/>
                </p:oleObj>
              </mc:Choice>
              <mc:Fallback>
                <p:oleObj name="Equation" r:id="rId5" imgW="1663560" imgH="8762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0" y="236220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4851400" y="2362200"/>
          <a:ext cx="2082800" cy="876300"/>
        </p:xfrm>
        <a:graphic>
          <a:graphicData uri="http://schemas.openxmlformats.org/presentationml/2006/ole">
            <mc:AlternateContent xmlns:mc="http://schemas.openxmlformats.org/markup-compatibility/2006">
              <mc:Choice xmlns:v="urn:schemas-microsoft-com:vml" Requires="v">
                <p:oleObj spid="_x0000_s12342" name="Equation" r:id="rId7" imgW="2082600" imgH="876240" progId="Equation.DSMT4">
                  <p:embed/>
                </p:oleObj>
              </mc:Choice>
              <mc:Fallback>
                <p:oleObj name="Equation" r:id="rId7" imgW="2082600" imgH="876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51400" y="2362200"/>
                        <a:ext cx="2082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048000" y="3352800"/>
          <a:ext cx="1714500" cy="838200"/>
        </p:xfrm>
        <a:graphic>
          <a:graphicData uri="http://schemas.openxmlformats.org/presentationml/2006/ole">
            <mc:AlternateContent xmlns:mc="http://schemas.openxmlformats.org/markup-compatibility/2006">
              <mc:Choice xmlns:v="urn:schemas-microsoft-com:vml" Requires="v">
                <p:oleObj spid="_x0000_s12343" name="Equation" r:id="rId9" imgW="1714320" imgH="838080" progId="Equation.DSMT4">
                  <p:embed/>
                </p:oleObj>
              </mc:Choice>
              <mc:Fallback>
                <p:oleObj name="Equation" r:id="rId9" imgW="171432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8000" y="3352800"/>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851400" y="3534696"/>
          <a:ext cx="2057400" cy="368300"/>
        </p:xfrm>
        <a:graphic>
          <a:graphicData uri="http://schemas.openxmlformats.org/presentationml/2006/ole">
            <mc:AlternateContent xmlns:mc="http://schemas.openxmlformats.org/markup-compatibility/2006">
              <mc:Choice xmlns:v="urn:schemas-microsoft-com:vml" Requires="v">
                <p:oleObj spid="_x0000_s12344" name="Equation" r:id="rId11" imgW="2057400" imgH="368280" progId="Equation.DSMT4">
                  <p:embed/>
                </p:oleObj>
              </mc:Choice>
              <mc:Fallback>
                <p:oleObj name="Equation" r:id="rId11" imgW="2057400" imgH="3682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51400" y="3534696"/>
                        <a:ext cx="2057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2286000" y="4800600"/>
          <a:ext cx="787400" cy="469900"/>
        </p:xfrm>
        <a:graphic>
          <a:graphicData uri="http://schemas.openxmlformats.org/presentationml/2006/ole">
            <mc:AlternateContent xmlns:mc="http://schemas.openxmlformats.org/markup-compatibility/2006">
              <mc:Choice xmlns:v="urn:schemas-microsoft-com:vml" Requires="v">
                <p:oleObj spid="_x0000_s12345" name="Equation" r:id="rId13" imgW="787320" imgH="469800" progId="Equation.DSMT4">
                  <p:embed/>
                </p:oleObj>
              </mc:Choice>
              <mc:Fallback>
                <p:oleObj name="Equation" r:id="rId13" imgW="787320" imgH="4698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86000" y="4800600"/>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3109452" y="4804696"/>
          <a:ext cx="3721100" cy="482600"/>
        </p:xfrm>
        <a:graphic>
          <a:graphicData uri="http://schemas.openxmlformats.org/presentationml/2006/ole">
            <mc:AlternateContent xmlns:mc="http://schemas.openxmlformats.org/markup-compatibility/2006">
              <mc:Choice xmlns:v="urn:schemas-microsoft-com:vml" Requires="v">
                <p:oleObj spid="_x0000_s12346" name="Equation" r:id="rId15" imgW="3720960" imgH="482400" progId="Equation.DSMT4">
                  <p:embed/>
                </p:oleObj>
              </mc:Choice>
              <mc:Fallback>
                <p:oleObj name="Equation" r:id="rId15" imgW="3720960" imgH="4824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09452" y="4804696"/>
                        <a:ext cx="3721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3109452" y="5410200"/>
          <a:ext cx="1752600" cy="368300"/>
        </p:xfrm>
        <a:graphic>
          <a:graphicData uri="http://schemas.openxmlformats.org/presentationml/2006/ole">
            <mc:AlternateContent xmlns:mc="http://schemas.openxmlformats.org/markup-compatibility/2006">
              <mc:Choice xmlns:v="urn:schemas-microsoft-com:vml" Requires="v">
                <p:oleObj spid="_x0000_s12347" name="Equation" r:id="rId17" imgW="1752480" imgH="368280" progId="Equation.DSMT4">
                  <p:embed/>
                </p:oleObj>
              </mc:Choice>
              <mc:Fallback>
                <p:oleObj name="Equation" r:id="rId17" imgW="1752480" imgH="3682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09452" y="5410200"/>
                        <a:ext cx="1752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9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2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the Quotient Rule (cont.)</a:t>
            </a:r>
            <a:endParaRPr lang="en-US" dirty="0"/>
          </a:p>
        </p:txBody>
      </p:sp>
      <p:sp>
        <p:nvSpPr>
          <p:cNvPr id="3" name="Content Placeholder 2"/>
          <p:cNvSpPr>
            <a:spLocks noGrp="1"/>
          </p:cNvSpPr>
          <p:nvPr>
            <p:ph idx="1"/>
          </p:nvPr>
        </p:nvSpPr>
        <p:spPr/>
        <p:txBody>
          <a:bodyPr/>
          <a:lstStyle/>
          <a:p>
            <a:r>
              <a:rPr lang="en-US" dirty="0" smtClean="0"/>
              <a:t>Note that the answers in parts </a:t>
            </a:r>
            <a:r>
              <a:rPr lang="en-US" b="1" dirty="0" smtClean="0"/>
              <a:t>a. </a:t>
            </a:r>
            <a:r>
              <a:rPr lang="en-US" dirty="0" smtClean="0"/>
              <a:t>and</a:t>
            </a:r>
            <a:r>
              <a:rPr lang="en-US" b="1" dirty="0" smtClean="0"/>
              <a:t> b. </a:t>
            </a:r>
            <a:r>
              <a:rPr lang="en-US" dirty="0" smtClean="0"/>
              <a:t>are different forms of the same answer:</a:t>
            </a:r>
            <a:endParaRPr lang="en-US" dirty="0"/>
          </a:p>
        </p:txBody>
      </p:sp>
      <p:graphicFrame>
        <p:nvGraphicFramePr>
          <p:cNvPr id="13315" name="Object 3"/>
          <p:cNvGraphicFramePr>
            <a:graphicFrameLocks noChangeAspect="1"/>
          </p:cNvGraphicFramePr>
          <p:nvPr/>
        </p:nvGraphicFramePr>
        <p:xfrm>
          <a:off x="2576052" y="2728452"/>
          <a:ext cx="1384300" cy="368300"/>
        </p:xfrm>
        <a:graphic>
          <a:graphicData uri="http://schemas.openxmlformats.org/presentationml/2006/ole">
            <mc:AlternateContent xmlns:mc="http://schemas.openxmlformats.org/markup-compatibility/2006">
              <mc:Choice xmlns:v="urn:schemas-microsoft-com:vml" Requires="v">
                <p:oleObj spid="_x0000_s13333" name="Equation" r:id="rId3" imgW="1384200" imgH="368280" progId="Equation.DSMT4">
                  <p:embed/>
                </p:oleObj>
              </mc:Choice>
              <mc:Fallback>
                <p:oleObj name="Equation" r:id="rId3" imgW="138420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6052" y="2728452"/>
                        <a:ext cx="1384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4114800" y="2514600"/>
          <a:ext cx="1384300" cy="838200"/>
        </p:xfrm>
        <a:graphic>
          <a:graphicData uri="http://schemas.openxmlformats.org/presentationml/2006/ole">
            <mc:AlternateContent xmlns:mc="http://schemas.openxmlformats.org/markup-compatibility/2006">
              <mc:Choice xmlns:v="urn:schemas-microsoft-com:vml" Requires="v">
                <p:oleObj spid="_x0000_s13334" name="Equation" r:id="rId5" imgW="1384200" imgH="838080" progId="Equation.DSMT4">
                  <p:embed/>
                </p:oleObj>
              </mc:Choice>
              <mc:Fallback>
                <p:oleObj name="Equation" r:id="rId5" imgW="13842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4800" y="2514600"/>
                        <a:ext cx="138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5575300" y="2514600"/>
          <a:ext cx="1130300" cy="838200"/>
        </p:xfrm>
        <a:graphic>
          <a:graphicData uri="http://schemas.openxmlformats.org/presentationml/2006/ole">
            <mc:AlternateContent xmlns:mc="http://schemas.openxmlformats.org/markup-compatibility/2006">
              <mc:Choice xmlns:v="urn:schemas-microsoft-com:vml" Requires="v">
                <p:oleObj spid="_x0000_s13335" name="Equation" r:id="rId7" imgW="1130040" imgH="838080" progId="Equation.DSMT4">
                  <p:embed/>
                </p:oleObj>
              </mc:Choice>
              <mc:Fallback>
                <p:oleObj name="Equation" r:id="rId7" imgW="1130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75300" y="25146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3" name="Picture 7"/>
          <p:cNvPicPr>
            <a:picLocks noChangeAspect="1" noChangeArrowheads="1"/>
          </p:cNvPicPr>
          <p:nvPr/>
        </p:nvPicPr>
        <p:blipFill>
          <a:blip r:embed="rId3"/>
          <a:srcRect/>
          <a:stretch>
            <a:fillRect/>
          </a:stretch>
        </p:blipFill>
        <p:spPr bwMode="auto">
          <a:xfrm>
            <a:off x="6507480" y="3200400"/>
            <a:ext cx="2560320" cy="2803579"/>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smtClean="0"/>
              <a:t>Example 5: Growth of Bacteria</a:t>
            </a:r>
            <a:endParaRPr lang="en-US" dirty="0"/>
          </a:p>
        </p:txBody>
      </p:sp>
      <p:sp>
        <p:nvSpPr>
          <p:cNvPr id="3" name="Content Placeholder 2"/>
          <p:cNvSpPr>
            <a:spLocks noGrp="1"/>
          </p:cNvSpPr>
          <p:nvPr>
            <p:ph idx="1"/>
          </p:nvPr>
        </p:nvSpPr>
        <p:spPr/>
        <p:txBody>
          <a:bodyPr/>
          <a:lstStyle/>
          <a:p>
            <a:r>
              <a:rPr lang="en-US" dirty="0" smtClean="0"/>
              <a:t>Several years of study have shown that </a:t>
            </a:r>
            <a:r>
              <a:rPr lang="en-US" i="1" dirty="0" smtClean="0"/>
              <a:t>t</a:t>
            </a:r>
            <a:r>
              <a:rPr lang="en-US" dirty="0" smtClean="0"/>
              <a:t> hours after a bacterium is introduced to a particular culture, the </a:t>
            </a:r>
          </a:p>
          <a:p>
            <a:pPr>
              <a:lnSpc>
                <a:spcPct val="150000"/>
              </a:lnSpc>
            </a:pPr>
            <a:r>
              <a:rPr lang="en-US" dirty="0" smtClean="0"/>
              <a:t>number of bacteria is given by                            Find the </a:t>
            </a:r>
          </a:p>
          <a:p>
            <a:pPr>
              <a:lnSpc>
                <a:spcPct val="150000"/>
              </a:lnSpc>
            </a:pPr>
            <a:r>
              <a:rPr lang="en-US" dirty="0" smtClean="0"/>
              <a:t>rate of growth of the bacteria after 4 hours.</a:t>
            </a:r>
          </a:p>
          <a:p>
            <a:pPr>
              <a:lnSpc>
                <a:spcPct val="150000"/>
              </a:lnSpc>
            </a:pPr>
            <a:r>
              <a:rPr lang="en-US" b="1" dirty="0" smtClean="0"/>
              <a:t>Solution:</a:t>
            </a:r>
            <a:endParaRPr lang="en-US" b="1" dirty="0"/>
          </a:p>
        </p:txBody>
      </p:sp>
      <p:graphicFrame>
        <p:nvGraphicFramePr>
          <p:cNvPr id="146434" name="Object 2"/>
          <p:cNvGraphicFramePr>
            <a:graphicFrameLocks noChangeAspect="1"/>
          </p:cNvGraphicFramePr>
          <p:nvPr/>
        </p:nvGraphicFramePr>
        <p:xfrm>
          <a:off x="4977452" y="2184863"/>
          <a:ext cx="2019300" cy="927100"/>
        </p:xfrm>
        <a:graphic>
          <a:graphicData uri="http://schemas.openxmlformats.org/presentationml/2006/ole">
            <mc:AlternateContent xmlns:mc="http://schemas.openxmlformats.org/markup-compatibility/2006">
              <mc:Choice xmlns:v="urn:schemas-microsoft-com:vml" Requires="v">
                <p:oleObj spid="_x0000_s14363" name="Equation" r:id="rId4" imgW="2019300" imgH="927100" progId="Equation.DSMT4">
                  <p:embed/>
                </p:oleObj>
              </mc:Choice>
              <mc:Fallback>
                <p:oleObj name="Equation" r:id="rId4" imgW="2019300" imgH="927100" progId="Equation.DSMT4">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77452" y="2184863"/>
                        <a:ext cx="2019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4161504" y="4794456"/>
            <a:ext cx="2468880" cy="400110"/>
          </a:xfrm>
          <a:prstGeom prst="rect">
            <a:avLst/>
          </a:prstGeom>
        </p:spPr>
        <p:txBody>
          <a:bodyPr>
            <a:spAutoFit/>
          </a:bodyPr>
          <a:lstStyle/>
          <a:p>
            <a:r>
              <a:rPr lang="en-US" sz="2000" dirty="0" smtClean="0">
                <a:solidFill>
                  <a:srgbClr val="008080"/>
                </a:solidFill>
              </a:rPr>
              <a:t>Rewrite to remove the square root sign.</a:t>
            </a:r>
            <a:endParaRPr lang="en-US" sz="2000" dirty="0">
              <a:solidFill>
                <a:srgbClr val="008080"/>
              </a:solidFill>
            </a:endParaRPr>
          </a:p>
        </p:txBody>
      </p:sp>
      <p:graphicFrame>
        <p:nvGraphicFramePr>
          <p:cNvPr id="14340" name="Object 4"/>
          <p:cNvGraphicFramePr>
            <a:graphicFrameLocks noChangeAspect="1"/>
          </p:cNvGraphicFramePr>
          <p:nvPr/>
        </p:nvGraphicFramePr>
        <p:xfrm>
          <a:off x="609600" y="4764960"/>
          <a:ext cx="673100" cy="469900"/>
        </p:xfrm>
        <a:graphic>
          <a:graphicData uri="http://schemas.openxmlformats.org/presentationml/2006/ole">
            <mc:AlternateContent xmlns:mc="http://schemas.openxmlformats.org/markup-compatibility/2006">
              <mc:Choice xmlns:v="urn:schemas-microsoft-com:vml" Requires="v">
                <p:oleObj spid="_x0000_s14364" name="Equation" r:id="rId6" imgW="672840" imgH="469800" progId="Equation.DSMT4">
                  <p:embed/>
                </p:oleObj>
              </mc:Choice>
              <mc:Fallback>
                <p:oleObj name="Equation" r:id="rId6" imgW="67284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4764960"/>
                        <a:ext cx="67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1342104" y="4523660"/>
          <a:ext cx="1231900" cy="927100"/>
        </p:xfrm>
        <a:graphic>
          <a:graphicData uri="http://schemas.openxmlformats.org/presentationml/2006/ole">
            <mc:AlternateContent xmlns:mc="http://schemas.openxmlformats.org/markup-compatibility/2006">
              <mc:Choice xmlns:v="urn:schemas-microsoft-com:vml" Requires="v">
                <p:oleObj spid="_x0000_s14365" name="Equation" r:id="rId8" imgW="1231560" imgH="927000" progId="Equation.DSMT4">
                  <p:embed/>
                </p:oleObj>
              </mc:Choice>
              <mc:Fallback>
                <p:oleObj name="Equation" r:id="rId8" imgW="1231560" imgH="9270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42104" y="4523660"/>
                        <a:ext cx="1231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637504" y="4533900"/>
          <a:ext cx="1130300" cy="1104900"/>
        </p:xfrm>
        <a:graphic>
          <a:graphicData uri="http://schemas.openxmlformats.org/presentationml/2006/ole">
            <mc:AlternateContent xmlns:mc="http://schemas.openxmlformats.org/markup-compatibility/2006">
              <mc:Choice xmlns:v="urn:schemas-microsoft-com:vml" Requires="v">
                <p:oleObj spid="_x0000_s14366" name="Equation" r:id="rId10" imgW="1130040" imgH="1104840" progId="Equation.DSMT4">
                  <p:embed/>
                </p:oleObj>
              </mc:Choice>
              <mc:Fallback>
                <p:oleObj name="Equation" r:id="rId10" imgW="1130040" imgH="11048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7504" y="4533900"/>
                        <a:ext cx="1130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Growth of Bacteria (cont.)</a:t>
            </a:r>
            <a:endParaRPr lang="en-US" dirty="0"/>
          </a:p>
        </p:txBody>
      </p:sp>
      <p:sp>
        <p:nvSpPr>
          <p:cNvPr id="5" name="Rectangle 4"/>
          <p:cNvSpPr/>
          <p:nvPr/>
        </p:nvSpPr>
        <p:spPr>
          <a:xfrm>
            <a:off x="7107032" y="2044700"/>
            <a:ext cx="2036968" cy="707886"/>
          </a:xfrm>
          <a:prstGeom prst="rect">
            <a:avLst/>
          </a:prstGeom>
        </p:spPr>
        <p:txBody>
          <a:bodyPr wrap="none">
            <a:spAutoFit/>
          </a:bodyPr>
          <a:lstStyle/>
          <a:p>
            <a:r>
              <a:rPr lang="en-US" sz="2000" dirty="0" smtClean="0">
                <a:solidFill>
                  <a:srgbClr val="008080"/>
                </a:solidFill>
              </a:rPr>
              <a:t>Use the Quotient </a:t>
            </a:r>
          </a:p>
          <a:p>
            <a:r>
              <a:rPr lang="en-US" sz="2000" dirty="0" smtClean="0">
                <a:solidFill>
                  <a:srgbClr val="008080"/>
                </a:solidFill>
              </a:rPr>
              <a:t>Rule.</a:t>
            </a:r>
            <a:endParaRPr lang="en-US" sz="2000" dirty="0">
              <a:solidFill>
                <a:srgbClr val="008080"/>
              </a:solidFill>
            </a:endParaRPr>
          </a:p>
        </p:txBody>
      </p:sp>
      <p:graphicFrame>
        <p:nvGraphicFramePr>
          <p:cNvPr id="15363" name="Object 3"/>
          <p:cNvGraphicFramePr>
            <a:graphicFrameLocks noChangeAspect="1"/>
          </p:cNvGraphicFramePr>
          <p:nvPr/>
        </p:nvGraphicFramePr>
        <p:xfrm>
          <a:off x="457200" y="2025444"/>
          <a:ext cx="774700" cy="469900"/>
        </p:xfrm>
        <a:graphic>
          <a:graphicData uri="http://schemas.openxmlformats.org/presentationml/2006/ole">
            <mc:AlternateContent xmlns:mc="http://schemas.openxmlformats.org/markup-compatibility/2006">
              <mc:Choice xmlns:v="urn:schemas-microsoft-com:vml" Requires="v">
                <p:oleObj spid="_x0000_s15381" name="Equation" r:id="rId3" imgW="774360" imgH="469800" progId="Equation.DSMT4">
                  <p:embed/>
                </p:oleObj>
              </mc:Choice>
              <mc:Fallback>
                <p:oleObj name="Equation" r:id="rId3" imgW="7743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025444"/>
                        <a:ext cx="77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288482" y="1371600"/>
          <a:ext cx="5638800" cy="1676400"/>
        </p:xfrm>
        <a:graphic>
          <a:graphicData uri="http://schemas.openxmlformats.org/presentationml/2006/ole">
            <mc:AlternateContent xmlns:mc="http://schemas.openxmlformats.org/markup-compatibility/2006">
              <mc:Choice xmlns:v="urn:schemas-microsoft-com:vml" Requires="v">
                <p:oleObj spid="_x0000_s15382" name="Equation" r:id="rId5" imgW="5638680" imgH="1676160" progId="Equation.DSMT4">
                  <p:embed/>
                </p:oleObj>
              </mc:Choice>
              <mc:Fallback>
                <p:oleObj name="Equation" r:id="rId5" imgW="5638680" imgH="1676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88482" y="1371600"/>
                        <a:ext cx="56388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1265904" y="3124200"/>
          <a:ext cx="4762500" cy="1714500"/>
        </p:xfrm>
        <a:graphic>
          <a:graphicData uri="http://schemas.openxmlformats.org/presentationml/2006/ole">
            <mc:AlternateContent xmlns:mc="http://schemas.openxmlformats.org/markup-compatibility/2006">
              <mc:Choice xmlns:v="urn:schemas-microsoft-com:vml" Requires="v">
                <p:oleObj spid="_x0000_s15383" name="Equation" r:id="rId7" imgW="4762440" imgH="1714320" progId="Equation.DSMT4">
                  <p:embed/>
                </p:oleObj>
              </mc:Choice>
              <mc:Fallback>
                <p:oleObj name="Equation" r:id="rId7" imgW="4762440" imgH="1714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65904" y="3124200"/>
                        <a:ext cx="47625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Growth of Bacteria (cont.)</a:t>
            </a:r>
            <a:endParaRPr lang="en-US" dirty="0"/>
          </a:p>
        </p:txBody>
      </p:sp>
      <p:sp>
        <p:nvSpPr>
          <p:cNvPr id="5" name="Rectangle 4"/>
          <p:cNvSpPr/>
          <p:nvPr/>
        </p:nvSpPr>
        <p:spPr>
          <a:xfrm>
            <a:off x="6705600" y="1678785"/>
            <a:ext cx="2286000" cy="1015663"/>
          </a:xfrm>
          <a:prstGeom prst="rect">
            <a:avLst/>
          </a:prstGeom>
        </p:spPr>
        <p:txBody>
          <a:bodyPr>
            <a:spAutoFit/>
          </a:bodyPr>
          <a:lstStyle/>
          <a:p>
            <a:r>
              <a:rPr lang="en-US" sz="2000" dirty="0" smtClean="0">
                <a:solidFill>
                  <a:srgbClr val="008080"/>
                </a:solidFill>
              </a:rPr>
              <a:t>Substitute </a:t>
            </a:r>
            <a:r>
              <a:rPr lang="en-US" sz="2000" i="1" dirty="0" smtClean="0">
                <a:solidFill>
                  <a:srgbClr val="FF00FF"/>
                </a:solidFill>
              </a:rPr>
              <a:t>t</a:t>
            </a:r>
            <a:r>
              <a:rPr lang="en-US" sz="2000" dirty="0" smtClean="0">
                <a:solidFill>
                  <a:srgbClr val="FF00FF"/>
                </a:solidFill>
              </a:rPr>
              <a:t> = 4 </a:t>
            </a:r>
            <a:r>
              <a:rPr lang="en-US" sz="2000" dirty="0" smtClean="0">
                <a:solidFill>
                  <a:srgbClr val="008080"/>
                </a:solidFill>
              </a:rPr>
              <a:t>into the formula for the derivative.</a:t>
            </a:r>
            <a:endParaRPr lang="en-US" sz="2000" dirty="0">
              <a:solidFill>
                <a:srgbClr val="008080"/>
              </a:solidFill>
            </a:endParaRPr>
          </a:p>
        </p:txBody>
      </p:sp>
      <p:sp>
        <p:nvSpPr>
          <p:cNvPr id="6" name="Rectangle 5"/>
          <p:cNvSpPr/>
          <p:nvPr/>
        </p:nvSpPr>
        <p:spPr>
          <a:xfrm>
            <a:off x="457200" y="5371628"/>
            <a:ext cx="8229600" cy="523220"/>
          </a:xfrm>
          <a:prstGeom prst="rect">
            <a:avLst/>
          </a:prstGeom>
        </p:spPr>
        <p:txBody>
          <a:bodyPr>
            <a:spAutoFit/>
          </a:bodyPr>
          <a:lstStyle/>
          <a:p>
            <a:r>
              <a:rPr lang="en-US" sz="2800" dirty="0" smtClean="0"/>
              <a:t>The rate of growth when </a:t>
            </a:r>
            <a:r>
              <a:rPr lang="en-US" sz="2800" i="1" dirty="0" smtClean="0"/>
              <a:t>t </a:t>
            </a:r>
            <a:r>
              <a:rPr lang="en-US" sz="2800" dirty="0" smtClean="0"/>
              <a:t>= 4 is        bacteria per hour. </a:t>
            </a:r>
            <a:endParaRPr lang="en-US" sz="2800" dirty="0"/>
          </a:p>
        </p:txBody>
      </p:sp>
      <p:graphicFrame>
        <p:nvGraphicFramePr>
          <p:cNvPr id="148483" name="Object 3"/>
          <p:cNvGraphicFramePr>
            <a:graphicFrameLocks noChangeAspect="1"/>
          </p:cNvGraphicFramePr>
          <p:nvPr>
            <p:extLst>
              <p:ext uri="{D42A27DB-BD31-4B8C-83A1-F6EECF244321}">
                <p14:modId xmlns:p14="http://schemas.microsoft.com/office/powerpoint/2010/main" val="2469832657"/>
              </p:ext>
            </p:extLst>
          </p:nvPr>
        </p:nvGraphicFramePr>
        <p:xfrm>
          <a:off x="5236496" y="5181600"/>
          <a:ext cx="431800" cy="838200"/>
        </p:xfrm>
        <a:graphic>
          <a:graphicData uri="http://schemas.openxmlformats.org/presentationml/2006/ole">
            <mc:AlternateContent xmlns:mc="http://schemas.openxmlformats.org/markup-compatibility/2006">
              <mc:Choice xmlns:v="urn:schemas-microsoft-com:vml" Requires="v">
                <p:oleObj spid="_x0000_s16429" name="Equation" r:id="rId3" imgW="431613" imgH="837836" progId="Equation.DSMT4">
                  <p:embed/>
                </p:oleObj>
              </mc:Choice>
              <mc:Fallback>
                <p:oleObj name="Equation" r:id="rId3" imgW="431613" imgH="837836"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6496" y="51816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378952" y="1890252"/>
          <a:ext cx="825500" cy="469900"/>
        </p:xfrm>
        <a:graphic>
          <a:graphicData uri="http://schemas.openxmlformats.org/presentationml/2006/ole">
            <mc:AlternateContent xmlns:mc="http://schemas.openxmlformats.org/markup-compatibility/2006">
              <mc:Choice xmlns:v="urn:schemas-microsoft-com:vml" Requires="v">
                <p:oleObj spid="_x0000_s16430" name="Equation" r:id="rId5" imgW="825480" imgH="469800" progId="Equation.DSMT4">
                  <p:embed/>
                </p:oleObj>
              </mc:Choice>
              <mc:Fallback>
                <p:oleObj name="Equation" r:id="rId5" imgW="8254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8952" y="1890252"/>
                        <a:ext cx="82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1219200" y="1143000"/>
          <a:ext cx="5321300" cy="1714500"/>
        </p:xfrm>
        <a:graphic>
          <a:graphicData uri="http://schemas.openxmlformats.org/presentationml/2006/ole">
            <mc:AlternateContent xmlns:mc="http://schemas.openxmlformats.org/markup-compatibility/2006">
              <mc:Choice xmlns:v="urn:schemas-microsoft-com:vml" Requires="v">
                <p:oleObj spid="_x0000_s16431" name="Equation" r:id="rId7" imgW="5321160" imgH="1714320" progId="Equation.DSMT4">
                  <p:embed/>
                </p:oleObj>
              </mc:Choice>
              <mc:Fallback>
                <p:oleObj name="Equation" r:id="rId7" imgW="5321160" imgH="1714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1143000"/>
                        <a:ext cx="53213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1233948" y="2954592"/>
          <a:ext cx="3568700" cy="1460500"/>
        </p:xfrm>
        <a:graphic>
          <a:graphicData uri="http://schemas.openxmlformats.org/presentationml/2006/ole">
            <mc:AlternateContent xmlns:mc="http://schemas.openxmlformats.org/markup-compatibility/2006">
              <mc:Choice xmlns:v="urn:schemas-microsoft-com:vml" Requires="v">
                <p:oleObj spid="_x0000_s16432" name="Equation" r:id="rId9" imgW="3568680" imgH="1460160" progId="Equation.DSMT4">
                  <p:embed/>
                </p:oleObj>
              </mc:Choice>
              <mc:Fallback>
                <p:oleObj name="Equation" r:id="rId9" imgW="3568680" imgH="1460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33948" y="2954592"/>
                        <a:ext cx="35687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4817808" y="2942304"/>
          <a:ext cx="2743200" cy="1460500"/>
        </p:xfrm>
        <a:graphic>
          <a:graphicData uri="http://schemas.openxmlformats.org/presentationml/2006/ole">
            <mc:AlternateContent xmlns:mc="http://schemas.openxmlformats.org/markup-compatibility/2006">
              <mc:Choice xmlns:v="urn:schemas-microsoft-com:vml" Requires="v">
                <p:oleObj spid="_x0000_s16433" name="Equation" r:id="rId11" imgW="2743200" imgH="1460160" progId="Equation.DSMT4">
                  <p:embed/>
                </p:oleObj>
              </mc:Choice>
              <mc:Fallback>
                <p:oleObj name="Equation" r:id="rId11" imgW="2743200" imgH="1460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17808" y="2942304"/>
                        <a:ext cx="27432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4817808" y="4375356"/>
          <a:ext cx="1193800" cy="838200"/>
        </p:xfrm>
        <a:graphic>
          <a:graphicData uri="http://schemas.openxmlformats.org/presentationml/2006/ole">
            <mc:AlternateContent xmlns:mc="http://schemas.openxmlformats.org/markup-compatibility/2006">
              <mc:Choice xmlns:v="urn:schemas-microsoft-com:vml" Requires="v">
                <p:oleObj spid="_x0000_s16434" name="Equation" r:id="rId13" imgW="1193760" imgH="838080" progId="Equation.DSMT4">
                  <p:embed/>
                </p:oleObj>
              </mc:Choice>
              <mc:Fallback>
                <p:oleObj name="Equation" r:id="rId13" imgW="11937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17808" y="4375356"/>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6098048" y="4375356"/>
          <a:ext cx="698500" cy="838200"/>
        </p:xfrm>
        <a:graphic>
          <a:graphicData uri="http://schemas.openxmlformats.org/presentationml/2006/ole">
            <mc:AlternateContent xmlns:mc="http://schemas.openxmlformats.org/markup-compatibility/2006">
              <mc:Choice xmlns:v="urn:schemas-microsoft-com:vml" Requires="v">
                <p:oleObj spid="_x0000_s16435" name="Equation" r:id="rId15" imgW="698400" imgH="838080" progId="Equation.DSMT4">
                  <p:embed/>
                </p:oleObj>
              </mc:Choice>
              <mc:Fallback>
                <p:oleObj name="Equation" r:id="rId15" imgW="69840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98048" y="4375356"/>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639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9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84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smtClean="0"/>
              <a:t>Use the Product Rule and its various forms to differentiate a function. </a:t>
            </a:r>
          </a:p>
          <a:p>
            <a:pPr marL="341313" indent="-341313">
              <a:buFont typeface="Courier New" pitchFamily="49" charset="0"/>
              <a:buChar char="o"/>
            </a:pPr>
            <a:r>
              <a:rPr lang="en-US" dirty="0" smtClean="0"/>
              <a:t>Find the derivative of a rational function using the Quotient Rule.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Growth of Bacteria (cont.)</a:t>
            </a:r>
            <a:endParaRPr lang="en-US" dirty="0"/>
          </a:p>
        </p:txBody>
      </p:sp>
      <p:sp>
        <p:nvSpPr>
          <p:cNvPr id="3" name="Content Placeholder 2"/>
          <p:cNvSpPr>
            <a:spLocks noGrp="1"/>
          </p:cNvSpPr>
          <p:nvPr>
            <p:ph idx="1"/>
          </p:nvPr>
        </p:nvSpPr>
        <p:spPr/>
        <p:txBody>
          <a:bodyPr/>
          <a:lstStyle/>
          <a:p>
            <a:r>
              <a:rPr lang="en-US" dirty="0" smtClean="0"/>
              <a:t>Note that we did not bother to simplify the derivative  </a:t>
            </a:r>
            <a:r>
              <a:rPr lang="en-US" i="1" dirty="0" smtClean="0"/>
              <a:t>N′</a:t>
            </a:r>
            <a:r>
              <a:rPr lang="en-US" dirty="0" smtClean="0"/>
              <a:t>(</a:t>
            </a:r>
            <a:r>
              <a:rPr lang="en-US" i="1" dirty="0" smtClean="0"/>
              <a:t>t</a:t>
            </a:r>
            <a:r>
              <a:rPr lang="en-US" dirty="0" smtClean="0"/>
              <a:t>) because we were interested in its value at only one time, </a:t>
            </a:r>
            <a:r>
              <a:rPr lang="en-US" i="1" dirty="0" smtClean="0"/>
              <a:t>t</a:t>
            </a:r>
            <a:r>
              <a:rPr lang="en-US" dirty="0" smtClean="0"/>
              <a:t> = 4, rather than a simplified formula. Also, no cancellation is apparent and the rule of thumb suggests this form is as good as any other.</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Elementary Operations on Functions </a:t>
            </a:r>
            <a:endParaRPr lang="en-US" dirty="0"/>
          </a:p>
        </p:txBody>
      </p:sp>
      <p:sp>
        <p:nvSpPr>
          <p:cNvPr id="3" name="Content Placeholder 2"/>
          <p:cNvSpPr>
            <a:spLocks noGrp="1"/>
          </p:cNvSpPr>
          <p:nvPr>
            <p:ph idx="1"/>
          </p:nvPr>
        </p:nvSpPr>
        <p:spPr/>
        <p:txBody>
          <a:bodyPr/>
          <a:lstStyle/>
          <a:p>
            <a:r>
              <a:rPr lang="en-US" dirty="0" smtClean="0"/>
              <a:t>You are given that </a:t>
            </a:r>
            <a:r>
              <a:rPr lang="en-US" i="1" dirty="0" smtClean="0"/>
              <a:t>f</a:t>
            </a:r>
            <a:r>
              <a:rPr lang="en-US" dirty="0" smtClean="0"/>
              <a:t> and </a:t>
            </a:r>
            <a:r>
              <a:rPr lang="en-US" i="1" dirty="0" smtClean="0"/>
              <a:t>g</a:t>
            </a:r>
            <a:r>
              <a:rPr lang="en-US" dirty="0" smtClean="0"/>
              <a:t> are differentiable functions and that</a:t>
            </a:r>
            <a:r>
              <a:rPr lang="en-US" i="1" dirty="0" smtClean="0"/>
              <a:t> </a:t>
            </a:r>
            <a:r>
              <a:rPr lang="en-US" i="1" dirty="0" smtClean="0">
                <a:solidFill>
                  <a:srgbClr val="0000FF"/>
                </a:solidFill>
              </a:rPr>
              <a:t>f</a:t>
            </a:r>
            <a:r>
              <a:rPr lang="en-US" dirty="0" smtClean="0">
                <a:solidFill>
                  <a:srgbClr val="0000FF"/>
                </a:solidFill>
              </a:rPr>
              <a:t>(5) = 10</a:t>
            </a:r>
            <a:r>
              <a:rPr lang="en-US" dirty="0" smtClean="0"/>
              <a:t>,</a:t>
            </a:r>
            <a:r>
              <a:rPr lang="en-US" i="1" dirty="0" smtClean="0"/>
              <a:t> </a:t>
            </a:r>
            <a:r>
              <a:rPr lang="en-US" i="1" dirty="0" smtClean="0">
                <a:solidFill>
                  <a:srgbClr val="0000FF"/>
                </a:solidFill>
              </a:rPr>
              <a:t>g</a:t>
            </a:r>
            <a:r>
              <a:rPr lang="en-US" dirty="0" smtClean="0">
                <a:solidFill>
                  <a:srgbClr val="0000FF"/>
                </a:solidFill>
              </a:rPr>
              <a:t>(5) = −3</a:t>
            </a:r>
            <a:r>
              <a:rPr lang="en-US" dirty="0" smtClean="0"/>
              <a:t>,</a:t>
            </a:r>
            <a:r>
              <a:rPr lang="en-US" i="1" dirty="0" smtClean="0">
                <a:solidFill>
                  <a:srgbClr val="0000FF"/>
                </a:solidFill>
              </a:rPr>
              <a:t> f′</a:t>
            </a:r>
            <a:r>
              <a:rPr lang="en-US" dirty="0" smtClean="0">
                <a:solidFill>
                  <a:srgbClr val="0000FF"/>
                </a:solidFill>
              </a:rPr>
              <a:t>(5) = 1</a:t>
            </a:r>
            <a:r>
              <a:rPr lang="en-US" dirty="0" smtClean="0"/>
              <a:t>,</a:t>
            </a:r>
            <a:r>
              <a:rPr lang="en-US" i="1" dirty="0" smtClean="0"/>
              <a:t> </a:t>
            </a:r>
            <a:r>
              <a:rPr lang="en-US" i="1" dirty="0" smtClean="0">
                <a:solidFill>
                  <a:srgbClr val="0000FF"/>
                </a:solidFill>
              </a:rPr>
              <a:t>g′</a:t>
            </a:r>
            <a:r>
              <a:rPr lang="en-US" dirty="0" smtClean="0">
                <a:solidFill>
                  <a:srgbClr val="0000FF"/>
                </a:solidFill>
              </a:rPr>
              <a:t>(5) = 8</a:t>
            </a:r>
            <a:r>
              <a:rPr lang="en-US" dirty="0" smtClean="0"/>
              <a:t>.</a:t>
            </a:r>
            <a:r>
              <a:rPr lang="en-US" i="1" dirty="0" smtClean="0"/>
              <a:t> </a:t>
            </a:r>
            <a:r>
              <a:rPr lang="en-US" dirty="0" smtClean="0"/>
              <a:t>Determine</a:t>
            </a:r>
            <a:r>
              <a:rPr lang="en-US" i="1" dirty="0" smtClean="0"/>
              <a:t> h′</a:t>
            </a:r>
            <a:r>
              <a:rPr lang="en-US" dirty="0" smtClean="0"/>
              <a:t>(5) given that:</a:t>
            </a:r>
            <a:r>
              <a:rPr lang="en-US" i="1" dirty="0" smtClean="0"/>
              <a:t> </a:t>
            </a:r>
          </a:p>
          <a:p>
            <a:endParaRPr lang="en-US" i="1" dirty="0" smtClean="0"/>
          </a:p>
          <a:p>
            <a:endParaRPr lang="en-US" i="1" dirty="0" smtClean="0"/>
          </a:p>
          <a:p>
            <a:pPr>
              <a:spcBef>
                <a:spcPts val="2400"/>
              </a:spcBef>
            </a:pPr>
            <a:r>
              <a:rPr lang="en-US" b="1" dirty="0" smtClean="0"/>
              <a:t>Solutions: </a:t>
            </a:r>
            <a:endParaRPr lang="en-US" dirty="0"/>
          </a:p>
        </p:txBody>
      </p:sp>
      <p:graphicFrame>
        <p:nvGraphicFramePr>
          <p:cNvPr id="149506" name="Object 2"/>
          <p:cNvGraphicFramePr>
            <a:graphicFrameLocks noChangeAspect="1"/>
          </p:cNvGraphicFramePr>
          <p:nvPr/>
        </p:nvGraphicFramePr>
        <p:xfrm>
          <a:off x="528638" y="2698956"/>
          <a:ext cx="7277100" cy="901700"/>
        </p:xfrm>
        <a:graphic>
          <a:graphicData uri="http://schemas.openxmlformats.org/presentationml/2006/ole">
            <mc:AlternateContent xmlns:mc="http://schemas.openxmlformats.org/markup-compatibility/2006">
              <mc:Choice xmlns:v="urn:schemas-microsoft-com:vml" Requires="v">
                <p:oleObj spid="_x0000_s17441" name="Equation" r:id="rId3" imgW="7277100" imgH="901700" progId="Equation.DSMT4">
                  <p:embed/>
                </p:oleObj>
              </mc:Choice>
              <mc:Fallback>
                <p:oleObj name="Equation" r:id="rId3" imgW="7277100" imgH="9017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638" y="2698956"/>
                        <a:ext cx="7277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2233613" y="3705225"/>
          <a:ext cx="5029200" cy="1092200"/>
        </p:xfrm>
        <a:graphic>
          <a:graphicData uri="http://schemas.openxmlformats.org/presentationml/2006/ole">
            <mc:AlternateContent xmlns:mc="http://schemas.openxmlformats.org/markup-compatibility/2006">
              <mc:Choice xmlns:v="urn:schemas-microsoft-com:vml" Requires="v">
                <p:oleObj spid="_x0000_s17442" name="Equation" r:id="rId5" imgW="5029200" imgH="1091880" progId="Equation.DSMT4">
                  <p:embed/>
                </p:oleObj>
              </mc:Choice>
              <mc:Fallback>
                <p:oleObj name="Equation" r:id="rId5" imgW="5029200" imgH="1091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3613" y="3705225"/>
                        <a:ext cx="5029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311400" y="4938713"/>
          <a:ext cx="3683000" cy="1028700"/>
        </p:xfrm>
        <a:graphic>
          <a:graphicData uri="http://schemas.openxmlformats.org/presentationml/2006/ole">
            <mc:AlternateContent xmlns:mc="http://schemas.openxmlformats.org/markup-compatibility/2006">
              <mc:Choice xmlns:v="urn:schemas-microsoft-com:vml" Requires="v">
                <p:oleObj spid="_x0000_s17443" name="Equation" r:id="rId7" imgW="3682800" imgH="1028520" progId="Equation.DSMT4">
                  <p:embed/>
                </p:oleObj>
              </mc:Choice>
              <mc:Fallback>
                <p:oleObj name="Equation" r:id="rId7" imgW="368280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11400" y="4938713"/>
                        <a:ext cx="3683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6049820" y="4991100"/>
          <a:ext cx="1409700" cy="838200"/>
        </p:xfrm>
        <a:graphic>
          <a:graphicData uri="http://schemas.openxmlformats.org/presentationml/2006/ole">
            <mc:AlternateContent xmlns:mc="http://schemas.openxmlformats.org/markup-compatibility/2006">
              <mc:Choice xmlns:v="urn:schemas-microsoft-com:vml" Requires="v">
                <p:oleObj spid="_x0000_s17444" name="Equation" r:id="rId9" imgW="1409400" imgH="838080" progId="Equation.DSMT4">
                  <p:embed/>
                </p:oleObj>
              </mc:Choice>
              <mc:Fallback>
                <p:oleObj name="Equation" r:id="rId9" imgW="1409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49820" y="49911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7497620" y="4991100"/>
          <a:ext cx="1016000" cy="838200"/>
        </p:xfrm>
        <a:graphic>
          <a:graphicData uri="http://schemas.openxmlformats.org/presentationml/2006/ole">
            <mc:AlternateContent xmlns:mc="http://schemas.openxmlformats.org/markup-compatibility/2006">
              <mc:Choice xmlns:v="urn:schemas-microsoft-com:vml" Requires="v">
                <p:oleObj spid="_x0000_s17445" name="Equation" r:id="rId11" imgW="1015920" imgH="838080" progId="Equation.DSMT4">
                  <p:embed/>
                </p:oleObj>
              </mc:Choice>
              <mc:Fallback>
                <p:oleObj name="Equation" r:id="rId11" imgW="10159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497620" y="49911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6: Elementary Operations on </a:t>
            </a:r>
            <a:br>
              <a:rPr lang="en-US" dirty="0" smtClean="0"/>
            </a:br>
            <a:r>
              <a:rPr lang="en-US" dirty="0" smtClean="0"/>
              <a:t>Functions  (cont.)</a:t>
            </a:r>
            <a:endParaRPr lang="en-US" dirty="0"/>
          </a:p>
        </p:txBody>
      </p:sp>
      <p:graphicFrame>
        <p:nvGraphicFramePr>
          <p:cNvPr id="18435" name="Object 3"/>
          <p:cNvGraphicFramePr>
            <a:graphicFrameLocks noChangeAspect="1"/>
          </p:cNvGraphicFramePr>
          <p:nvPr/>
        </p:nvGraphicFramePr>
        <p:xfrm>
          <a:off x="512096" y="1344152"/>
          <a:ext cx="7442200" cy="546100"/>
        </p:xfrm>
        <a:graphic>
          <a:graphicData uri="http://schemas.openxmlformats.org/presentationml/2006/ole">
            <mc:AlternateContent xmlns:mc="http://schemas.openxmlformats.org/markup-compatibility/2006">
              <mc:Choice xmlns:v="urn:schemas-microsoft-com:vml" Requires="v">
                <p:oleObj spid="_x0000_s18471" name="Equation" r:id="rId3" imgW="7441920" imgH="545760" progId="Equation.DSMT4">
                  <p:embed/>
                </p:oleObj>
              </mc:Choice>
              <mc:Fallback>
                <p:oleObj name="Equation" r:id="rId3" imgW="7441920" imgH="545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096" y="1344152"/>
                        <a:ext cx="74422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037304" y="2180304"/>
          <a:ext cx="749300" cy="469900"/>
        </p:xfrm>
        <a:graphic>
          <a:graphicData uri="http://schemas.openxmlformats.org/presentationml/2006/ole">
            <mc:AlternateContent xmlns:mc="http://schemas.openxmlformats.org/markup-compatibility/2006">
              <mc:Choice xmlns:v="urn:schemas-microsoft-com:vml" Requires="v">
                <p:oleObj spid="_x0000_s18472" name="Equation" r:id="rId5" imgW="749160" imgH="469800" progId="Equation.DSMT4">
                  <p:embed/>
                </p:oleObj>
              </mc:Choice>
              <mc:Fallback>
                <p:oleObj name="Equation" r:id="rId5" imgW="7491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304" y="2180304"/>
                        <a:ext cx="74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1828800" y="2177844"/>
          <a:ext cx="4025900" cy="469900"/>
        </p:xfrm>
        <a:graphic>
          <a:graphicData uri="http://schemas.openxmlformats.org/presentationml/2006/ole">
            <mc:AlternateContent xmlns:mc="http://schemas.openxmlformats.org/markup-compatibility/2006">
              <mc:Choice xmlns:v="urn:schemas-microsoft-com:vml" Requires="v">
                <p:oleObj spid="_x0000_s18473" name="Equation" r:id="rId7" imgW="4025880" imgH="469800" progId="Equation.DSMT4">
                  <p:embed/>
                </p:oleObj>
              </mc:Choice>
              <mc:Fallback>
                <p:oleObj name="Equation" r:id="rId7" imgW="40258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2177844"/>
                        <a:ext cx="402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1828800" y="2912396"/>
          <a:ext cx="2247900" cy="469900"/>
        </p:xfrm>
        <a:graphic>
          <a:graphicData uri="http://schemas.openxmlformats.org/presentationml/2006/ole">
            <mc:AlternateContent xmlns:mc="http://schemas.openxmlformats.org/markup-compatibility/2006">
              <mc:Choice xmlns:v="urn:schemas-microsoft-com:vml" Requires="v">
                <p:oleObj spid="_x0000_s18474" name="Equation" r:id="rId9" imgW="2247840" imgH="469800" progId="Equation.DSMT4">
                  <p:embed/>
                </p:oleObj>
              </mc:Choice>
              <mc:Fallback>
                <p:oleObj name="Equation" r:id="rId9" imgW="224784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2912396"/>
                        <a:ext cx="224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828800" y="3646948"/>
          <a:ext cx="1689100" cy="292100"/>
        </p:xfrm>
        <a:graphic>
          <a:graphicData uri="http://schemas.openxmlformats.org/presentationml/2006/ole">
            <mc:AlternateContent xmlns:mc="http://schemas.openxmlformats.org/markup-compatibility/2006">
              <mc:Choice xmlns:v="urn:schemas-microsoft-com:vml" Requires="v">
                <p:oleObj spid="_x0000_s18475" name="Equation" r:id="rId11" imgW="1688760" imgH="291960" progId="Equation.DSMT4">
                  <p:embed/>
                </p:oleObj>
              </mc:Choice>
              <mc:Fallback>
                <p:oleObj name="Equation" r:id="rId11" imgW="168876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28800" y="3646948"/>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1828800" y="4203700"/>
          <a:ext cx="825500" cy="292100"/>
        </p:xfrm>
        <a:graphic>
          <a:graphicData uri="http://schemas.openxmlformats.org/presentationml/2006/ole">
            <mc:AlternateContent xmlns:mc="http://schemas.openxmlformats.org/markup-compatibility/2006">
              <mc:Choice xmlns:v="urn:schemas-microsoft-com:vml" Requires="v">
                <p:oleObj spid="_x0000_s18476" name="Equation" r:id="rId13" imgW="825480" imgH="291960" progId="Equation.DSMT4">
                  <p:embed/>
                </p:oleObj>
              </mc:Choice>
              <mc:Fallback>
                <p:oleObj name="Equation" r:id="rId13" imgW="82548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28800" y="42037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Quotient Rule</a:t>
            </a:r>
            <a:endParaRPr lang="en-US" dirty="0"/>
          </a:p>
        </p:txBody>
      </p:sp>
      <p:sp>
        <p:nvSpPr>
          <p:cNvPr id="3" name="Content Placeholder 2"/>
          <p:cNvSpPr>
            <a:spLocks noGrp="1"/>
          </p:cNvSpPr>
          <p:nvPr>
            <p:ph idx="1"/>
          </p:nvPr>
        </p:nvSpPr>
        <p:spPr>
          <a:xfrm>
            <a:off x="457200" y="1280160"/>
            <a:ext cx="8229600" cy="4327338"/>
          </a:xfrm>
          <a:ln w="28575">
            <a:solidFill>
              <a:srgbClr val="FF0000"/>
            </a:solidFill>
          </a:ln>
        </p:spPr>
        <p:txBody>
          <a:bodyPr>
            <a:spAutoFit/>
          </a:bodyPr>
          <a:lstStyle/>
          <a:p>
            <a:pPr algn="ctr"/>
            <a:r>
              <a:rPr lang="en-US" b="1" dirty="0" smtClean="0">
                <a:solidFill>
                  <a:srgbClr val="000000"/>
                </a:solidFill>
              </a:rPr>
              <a:t>Notes</a:t>
            </a:r>
          </a:p>
          <a:p>
            <a:r>
              <a:rPr lang="en-US" b="1" dirty="0" smtClean="0">
                <a:solidFill>
                  <a:srgbClr val="C00000"/>
                </a:solidFill>
              </a:rPr>
              <a:t>CAUTION!</a:t>
            </a:r>
          </a:p>
          <a:p>
            <a:r>
              <a:rPr lang="en-US" dirty="0" smtClean="0">
                <a:solidFill>
                  <a:srgbClr val="000000"/>
                </a:solidFill>
              </a:rPr>
              <a:t>The algebraic form of the derivative of a function depends on which rule of differentiation is applied, and there may be several correct forms.</a:t>
            </a:r>
          </a:p>
          <a:p>
            <a:pPr>
              <a:spcBef>
                <a:spcPts val="2400"/>
              </a:spcBef>
            </a:pPr>
            <a:r>
              <a:rPr lang="en-US" dirty="0" smtClean="0">
                <a:solidFill>
                  <a:srgbClr val="000000"/>
                </a:solidFill>
              </a:rPr>
              <a:t>For example, if                                   then we will find (in </a:t>
            </a:r>
          </a:p>
          <a:p>
            <a:pPr>
              <a:spcBef>
                <a:spcPts val="2400"/>
              </a:spcBef>
            </a:pPr>
            <a:r>
              <a:rPr lang="en-US" dirty="0" smtClean="0">
                <a:solidFill>
                  <a:srgbClr val="000000"/>
                </a:solidFill>
              </a:rPr>
              <a:t>this section) that the following two forms for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are correct.</a:t>
            </a:r>
            <a:r>
              <a:rPr lang="en-US" i="1" dirty="0" smtClean="0">
                <a:solidFill>
                  <a:srgbClr val="000000"/>
                </a:solidFill>
              </a:rPr>
              <a:t> </a:t>
            </a:r>
            <a:endParaRPr lang="en-US" dirty="0">
              <a:solidFill>
                <a:srgbClr val="000000"/>
              </a:solidFill>
            </a:endParaRPr>
          </a:p>
        </p:txBody>
      </p:sp>
      <p:graphicFrame>
        <p:nvGraphicFramePr>
          <p:cNvPr id="151554" name="Object 2"/>
          <p:cNvGraphicFramePr>
            <a:graphicFrameLocks noChangeAspect="1"/>
          </p:cNvGraphicFramePr>
          <p:nvPr/>
        </p:nvGraphicFramePr>
        <p:xfrm>
          <a:off x="2737512" y="3701844"/>
          <a:ext cx="2667000" cy="990600"/>
        </p:xfrm>
        <a:graphic>
          <a:graphicData uri="http://schemas.openxmlformats.org/presentationml/2006/ole">
            <mc:AlternateContent xmlns:mc="http://schemas.openxmlformats.org/markup-compatibility/2006">
              <mc:Choice xmlns:v="urn:schemas-microsoft-com:vml" Requires="v">
                <p:oleObj spid="_x0000_s19464" name="Equation" r:id="rId3" imgW="2667000" imgH="990600" progId="Equation.DSMT4">
                  <p:embed/>
                </p:oleObj>
              </mc:Choice>
              <mc:Fallback>
                <p:oleObj name="Equation" r:id="rId3" imgW="2667000" imgH="9906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37512" y="3701844"/>
                        <a:ext cx="266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Quotient Rule</a:t>
            </a:r>
            <a:endParaRPr lang="en-US" dirty="0"/>
          </a:p>
        </p:txBody>
      </p:sp>
      <p:sp>
        <p:nvSpPr>
          <p:cNvPr id="3" name="Content Placeholder 2"/>
          <p:cNvSpPr>
            <a:spLocks noGrp="1"/>
          </p:cNvSpPr>
          <p:nvPr>
            <p:ph idx="1"/>
          </p:nvPr>
        </p:nvSpPr>
        <p:spPr>
          <a:xfrm>
            <a:off x="457200" y="1280160"/>
            <a:ext cx="8321040" cy="4434840"/>
          </a:xfrm>
          <a:ln w="28575">
            <a:solidFill>
              <a:srgbClr val="FF0000"/>
            </a:solidFill>
          </a:ln>
        </p:spPr>
        <p:txBody>
          <a:bodyPr/>
          <a:lstStyle/>
          <a:p>
            <a:pPr algn="ctr"/>
            <a:r>
              <a:rPr lang="en-US" b="1" dirty="0" smtClean="0">
                <a:solidFill>
                  <a:srgbClr val="000000"/>
                </a:solidFill>
              </a:rPr>
              <a:t>Notes (cont.)</a:t>
            </a:r>
          </a:p>
          <a:p>
            <a:pPr algn="ctr"/>
            <a:endParaRPr lang="en-US" b="1" dirty="0" smtClean="0">
              <a:solidFill>
                <a:srgbClr val="000000"/>
              </a:solidFill>
            </a:endParaRPr>
          </a:p>
          <a:p>
            <a:pPr algn="ctr"/>
            <a:endParaRPr lang="en-US" b="1" dirty="0" smtClean="0">
              <a:solidFill>
                <a:srgbClr val="000000"/>
              </a:solidFill>
            </a:endParaRPr>
          </a:p>
          <a:p>
            <a:pPr algn="ctr"/>
            <a:endParaRPr lang="en-US" b="1" dirty="0" smtClean="0">
              <a:solidFill>
                <a:srgbClr val="000000"/>
              </a:solidFill>
            </a:endParaRPr>
          </a:p>
          <a:p>
            <a:pPr algn="ctr"/>
            <a:endParaRPr lang="en-US" b="1" dirty="0" smtClean="0">
              <a:solidFill>
                <a:srgbClr val="000000"/>
              </a:solidFill>
            </a:endParaRPr>
          </a:p>
          <a:p>
            <a:pPr>
              <a:lnSpc>
                <a:spcPct val="150000"/>
              </a:lnSpc>
            </a:pPr>
            <a:r>
              <a:rPr lang="en-US" dirty="0" smtClean="0">
                <a:solidFill>
                  <a:srgbClr val="000000"/>
                </a:solidFill>
              </a:rPr>
              <a:t>Both of these forms can be simplified to the form</a:t>
            </a:r>
          </a:p>
          <a:p>
            <a:pPr>
              <a:lnSpc>
                <a:spcPct val="150000"/>
              </a:lnSpc>
            </a:pPr>
            <a:r>
              <a:rPr lang="en-US" dirty="0" smtClean="0">
                <a:solidFill>
                  <a:srgbClr val="000000"/>
                </a:solidFill>
              </a:rPr>
              <a:t> </a:t>
            </a:r>
            <a:endParaRPr lang="en-US" b="1" dirty="0" smtClean="0">
              <a:solidFill>
                <a:srgbClr val="000000"/>
              </a:solidFill>
            </a:endParaRPr>
          </a:p>
          <a:p>
            <a:pPr algn="ctr"/>
            <a:endParaRPr lang="en-US" b="1" dirty="0" smtClean="0">
              <a:solidFill>
                <a:srgbClr val="000000"/>
              </a:solidFill>
            </a:endParaRPr>
          </a:p>
        </p:txBody>
      </p:sp>
      <p:graphicFrame>
        <p:nvGraphicFramePr>
          <p:cNvPr id="152579" name="Object 3"/>
          <p:cNvGraphicFramePr>
            <a:graphicFrameLocks noChangeAspect="1"/>
          </p:cNvGraphicFramePr>
          <p:nvPr/>
        </p:nvGraphicFramePr>
        <p:xfrm>
          <a:off x="548640" y="1860756"/>
          <a:ext cx="8166100" cy="1816100"/>
        </p:xfrm>
        <a:graphic>
          <a:graphicData uri="http://schemas.openxmlformats.org/presentationml/2006/ole">
            <mc:AlternateContent xmlns:mc="http://schemas.openxmlformats.org/markup-compatibility/2006">
              <mc:Choice xmlns:v="urn:schemas-microsoft-com:vml" Requires="v">
                <p:oleObj spid="_x0000_s20494" name="Equation" r:id="rId3" imgW="8166100" imgH="1816100" progId="Equation.DSMT4">
                  <p:embed/>
                </p:oleObj>
              </mc:Choice>
              <mc:Fallback>
                <p:oleObj name="Equation" r:id="rId3" imgW="8166100" imgH="18161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860756"/>
                        <a:ext cx="8166100" cy="181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2580" name="Object 4"/>
          <p:cNvGraphicFramePr>
            <a:graphicFrameLocks noChangeAspect="1"/>
          </p:cNvGraphicFramePr>
          <p:nvPr/>
        </p:nvGraphicFramePr>
        <p:xfrm>
          <a:off x="548640" y="4553156"/>
          <a:ext cx="3898900" cy="1028700"/>
        </p:xfrm>
        <a:graphic>
          <a:graphicData uri="http://schemas.openxmlformats.org/presentationml/2006/ole">
            <mc:AlternateContent xmlns:mc="http://schemas.openxmlformats.org/markup-compatibility/2006">
              <mc:Choice xmlns:v="urn:schemas-microsoft-com:vml" Requires="v">
                <p:oleObj spid="_x0000_s20495" name="Equation" r:id="rId5" imgW="3898900" imgH="1028700" progId="Equation.DSMT4">
                  <p:embed/>
                </p:oleObj>
              </mc:Choice>
              <mc:Fallback>
                <p:oleObj name="Equation" r:id="rId5" imgW="3898900" imgH="1028700"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4553156"/>
                        <a:ext cx="3898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Quotient Rule</a:t>
            </a:r>
            <a:endParaRPr lang="en-US" dirty="0"/>
          </a:p>
        </p:txBody>
      </p:sp>
      <p:sp>
        <p:nvSpPr>
          <p:cNvPr id="5" name="Content Placeholder 2"/>
          <p:cNvSpPr>
            <a:spLocks noGrp="1"/>
          </p:cNvSpPr>
          <p:nvPr>
            <p:ph idx="1"/>
          </p:nvPr>
        </p:nvSpPr>
        <p:spPr>
          <a:xfrm>
            <a:off x="457200" y="1280160"/>
            <a:ext cx="8229600" cy="3625608"/>
          </a:xfrm>
          <a:ln w="28575">
            <a:solidFill>
              <a:srgbClr val="FF0000"/>
            </a:solidFill>
          </a:ln>
        </p:spPr>
        <p:txBody>
          <a:bodyPr>
            <a:spAutoFit/>
          </a:bodyPr>
          <a:lstStyle/>
          <a:p>
            <a:pPr algn="ctr"/>
            <a:r>
              <a:rPr lang="en-US" b="1" dirty="0" smtClean="0">
                <a:solidFill>
                  <a:srgbClr val="000000"/>
                </a:solidFill>
              </a:rPr>
              <a:t>Notes (cont.)</a:t>
            </a:r>
          </a:p>
          <a:p>
            <a:r>
              <a:rPr lang="en-US" dirty="0" smtClean="0">
                <a:solidFill>
                  <a:srgbClr val="000000"/>
                </a:solidFill>
              </a:rPr>
              <a:t>If the rules of differentiation have been followed, then an answer may be correct even though it does not “look like” the answer given in the Answers section at the end of the text. Be sure to check with your instructor to see how much algebraic simplification is expected and whether or not one form is preferred over another.</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Rule</a:t>
            </a:r>
            <a:endParaRPr lang="en-US" dirty="0"/>
          </a:p>
        </p:txBody>
      </p:sp>
      <p:sp>
        <p:nvSpPr>
          <p:cNvPr id="3" name="Content Placeholder 2"/>
          <p:cNvSpPr>
            <a:spLocks noGrp="1"/>
          </p:cNvSpPr>
          <p:nvPr>
            <p:ph idx="1"/>
          </p:nvPr>
        </p:nvSpPr>
        <p:spPr>
          <a:xfrm>
            <a:off x="457200" y="1280160"/>
            <a:ext cx="8229600" cy="4358640"/>
          </a:xfrm>
          <a:solidFill>
            <a:srgbClr val="FFFFCC"/>
          </a:solidFill>
          <a:ln w="28575">
            <a:solidFill>
              <a:srgbClr val="000000"/>
            </a:solidFill>
          </a:ln>
        </p:spPr>
        <p:txBody>
          <a:bodyPr>
            <a:noAutofit/>
          </a:bodyPr>
          <a:lstStyle/>
          <a:p>
            <a:pPr algn="ctr"/>
            <a:r>
              <a:rPr lang="en-US" b="1" dirty="0" smtClean="0">
                <a:solidFill>
                  <a:srgbClr val="000000"/>
                </a:solidFill>
              </a:rPr>
              <a:t>Product Rule</a:t>
            </a:r>
          </a:p>
          <a:p>
            <a:r>
              <a:rPr lang="en-US" dirty="0" smtClean="0">
                <a:solidFill>
                  <a:srgbClr val="000000"/>
                </a:solidFill>
              </a:rPr>
              <a:t>If </a:t>
            </a:r>
            <a:r>
              <a:rPr lang="en-US" i="1" dirty="0" smtClean="0">
                <a:solidFill>
                  <a:srgbClr val="C00000"/>
                </a:solidFill>
              </a:rPr>
              <a:t>f</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and </a:t>
            </a:r>
            <a:r>
              <a:rPr lang="en-US" i="1" dirty="0" smtClean="0">
                <a:solidFill>
                  <a:srgbClr val="C00000"/>
                </a:solidFill>
              </a:rPr>
              <a:t>g</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are differentiable functions and </a:t>
            </a:r>
          </a:p>
          <a:p>
            <a:r>
              <a:rPr lang="en-US" i="1" dirty="0" smtClean="0">
                <a:solidFill>
                  <a:srgbClr val="000000"/>
                </a:solidFill>
              </a:rPr>
              <a:t>                           </a:t>
            </a:r>
            <a:r>
              <a:rPr lang="en-US" dirty="0" smtClean="0">
                <a:solidFill>
                  <a:srgbClr val="000000"/>
                </a:solidFill>
              </a:rPr>
              <a:t>then </a:t>
            </a:r>
          </a:p>
          <a:p>
            <a:endParaRPr lang="en-US" dirty="0" smtClean="0">
              <a:solidFill>
                <a:srgbClr val="000000"/>
              </a:solidFill>
            </a:endParaRPr>
          </a:p>
          <a:p>
            <a:endParaRPr lang="en-US" dirty="0" smtClean="0">
              <a:solidFill>
                <a:srgbClr val="000000"/>
              </a:solidFill>
            </a:endParaRPr>
          </a:p>
          <a:p>
            <a:r>
              <a:rPr lang="en-US" dirty="0" smtClean="0">
                <a:solidFill>
                  <a:srgbClr val="000000"/>
                </a:solidFill>
              </a:rPr>
              <a:t>In words, the derivative of the product of two functions is equal to the first function times the derivative of the second plus the second function times the derivative of the first. </a:t>
            </a:r>
            <a:endParaRPr lang="en-US" dirty="0">
              <a:solidFill>
                <a:srgbClr val="000000"/>
              </a:solidFill>
            </a:endParaRPr>
          </a:p>
        </p:txBody>
      </p:sp>
      <p:graphicFrame>
        <p:nvGraphicFramePr>
          <p:cNvPr id="134146" name="Object 2"/>
          <p:cNvGraphicFramePr>
            <a:graphicFrameLocks noChangeAspect="1"/>
          </p:cNvGraphicFramePr>
          <p:nvPr/>
        </p:nvGraphicFramePr>
        <p:xfrm>
          <a:off x="517525" y="2286000"/>
          <a:ext cx="2120900" cy="469900"/>
        </p:xfrm>
        <a:graphic>
          <a:graphicData uri="http://schemas.openxmlformats.org/presentationml/2006/ole">
            <mc:AlternateContent xmlns:mc="http://schemas.openxmlformats.org/markup-compatibility/2006">
              <mc:Choice xmlns:v="urn:schemas-microsoft-com:vml" Requires="v">
                <p:oleObj spid="_x0000_s1038" name="Equation" r:id="rId3" imgW="2120900" imgH="469900" progId="Equation.DSMT4">
                  <p:embed/>
                </p:oleObj>
              </mc:Choice>
              <mc:Fallback>
                <p:oleObj name="Equation" r:id="rId3" imgW="2120900" imgH="4699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525" y="2286000"/>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47" name="Object 3"/>
          <p:cNvGraphicFramePr>
            <a:graphicFrameLocks noChangeAspect="1"/>
          </p:cNvGraphicFramePr>
          <p:nvPr>
            <p:extLst>
              <p:ext uri="{D42A27DB-BD31-4B8C-83A1-F6EECF244321}">
                <p14:modId xmlns:p14="http://schemas.microsoft.com/office/powerpoint/2010/main" val="3179317521"/>
              </p:ext>
            </p:extLst>
          </p:nvPr>
        </p:nvGraphicFramePr>
        <p:xfrm>
          <a:off x="2343150" y="2887662"/>
          <a:ext cx="4457700" cy="838200"/>
        </p:xfrm>
        <a:graphic>
          <a:graphicData uri="http://schemas.openxmlformats.org/presentationml/2006/ole">
            <mc:AlternateContent xmlns:mc="http://schemas.openxmlformats.org/markup-compatibility/2006">
              <mc:Choice xmlns:v="urn:schemas-microsoft-com:vml" Requires="v">
                <p:oleObj spid="_x0000_s1039" name="Equation" r:id="rId5" imgW="4457520" imgH="838080" progId="Equation.DSMT4">
                  <p:embed/>
                </p:oleObj>
              </mc:Choice>
              <mc:Fallback>
                <p:oleObj name="Equation" r:id="rId5" imgW="4457520" imgH="83808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43150" y="2887662"/>
                        <a:ext cx="445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Product Rule</a:t>
            </a:r>
            <a:endParaRPr lang="en-US" dirty="0"/>
          </a:p>
        </p:txBody>
      </p:sp>
      <p:sp>
        <p:nvSpPr>
          <p:cNvPr id="5" name="Content Placeholder 2"/>
          <p:cNvSpPr>
            <a:spLocks noGrp="1"/>
          </p:cNvSpPr>
          <p:nvPr>
            <p:ph idx="1"/>
          </p:nvPr>
        </p:nvSpPr>
        <p:spPr>
          <a:solidFill>
            <a:srgbClr val="FFFFCC"/>
          </a:solidFill>
          <a:ln w="28575">
            <a:solidFill>
              <a:srgbClr val="000000"/>
            </a:solidFill>
          </a:ln>
        </p:spPr>
        <p:txBody>
          <a:bodyPr/>
          <a:lstStyle/>
          <a:p>
            <a:pPr algn="ctr"/>
            <a:r>
              <a:rPr lang="en-US" b="1" dirty="0" smtClean="0">
                <a:solidFill>
                  <a:srgbClr val="000000"/>
                </a:solidFill>
              </a:rPr>
              <a:t>Other Forms of the Product Rule</a:t>
            </a:r>
          </a:p>
          <a:p>
            <a:r>
              <a:rPr lang="en-US" dirty="0" smtClean="0">
                <a:solidFill>
                  <a:srgbClr val="000000"/>
                </a:solidFill>
              </a:rPr>
              <a:t>If </a:t>
            </a:r>
            <a:r>
              <a:rPr lang="en-US" i="1" dirty="0" smtClean="0">
                <a:solidFill>
                  <a:srgbClr val="C00000"/>
                </a:solidFill>
              </a:rPr>
              <a:t>f</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and </a:t>
            </a:r>
            <a:r>
              <a:rPr lang="en-US" i="1" dirty="0" smtClean="0">
                <a:solidFill>
                  <a:srgbClr val="C00000"/>
                </a:solidFill>
              </a:rPr>
              <a:t>g</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are differentiable functions and </a:t>
            </a:r>
          </a:p>
          <a:p>
            <a:r>
              <a:rPr lang="en-US" i="1" dirty="0" smtClean="0">
                <a:solidFill>
                  <a:srgbClr val="000000"/>
                </a:solidFill>
              </a:rPr>
              <a:t>                           </a:t>
            </a:r>
            <a:r>
              <a:rPr lang="en-US" dirty="0" smtClean="0">
                <a:solidFill>
                  <a:srgbClr val="000000"/>
                </a:solidFill>
              </a:rPr>
              <a:t>then </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p:txBody>
      </p:sp>
      <p:graphicFrame>
        <p:nvGraphicFramePr>
          <p:cNvPr id="6" name="Object 2"/>
          <p:cNvGraphicFramePr>
            <a:graphicFrameLocks noChangeAspect="1"/>
          </p:cNvGraphicFramePr>
          <p:nvPr/>
        </p:nvGraphicFramePr>
        <p:xfrm>
          <a:off x="553155" y="2342445"/>
          <a:ext cx="2120900" cy="469900"/>
        </p:xfrm>
        <a:graphic>
          <a:graphicData uri="http://schemas.openxmlformats.org/presentationml/2006/ole">
            <mc:AlternateContent xmlns:mc="http://schemas.openxmlformats.org/markup-compatibility/2006">
              <mc:Choice xmlns:v="urn:schemas-microsoft-com:vml" Requires="v">
                <p:oleObj spid="_x0000_s2062" name="Equation" r:id="rId3" imgW="2120900" imgH="469900" progId="Equation.DSMT4">
                  <p:embed/>
                </p:oleObj>
              </mc:Choice>
              <mc:Fallback>
                <p:oleObj name="Equation" r:id="rId3" imgW="2120900" imgH="4699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3155" y="2342445"/>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5172" name="Object 4"/>
          <p:cNvGraphicFramePr>
            <a:graphicFrameLocks noChangeAspect="1"/>
          </p:cNvGraphicFramePr>
          <p:nvPr/>
        </p:nvGraphicFramePr>
        <p:xfrm>
          <a:off x="522288" y="2889250"/>
          <a:ext cx="8077200" cy="2717800"/>
        </p:xfrm>
        <a:graphic>
          <a:graphicData uri="http://schemas.openxmlformats.org/presentationml/2006/ole">
            <mc:AlternateContent xmlns:mc="http://schemas.openxmlformats.org/markup-compatibility/2006">
              <mc:Choice xmlns:v="urn:schemas-microsoft-com:vml" Requires="v">
                <p:oleObj spid="_x0000_s2063" name="Equation" r:id="rId5" imgW="8076960" imgH="2717640" progId="Equation.DSMT4">
                  <p:embed/>
                </p:oleObj>
              </mc:Choice>
              <mc:Fallback>
                <p:oleObj name="Equation" r:id="rId5" imgW="8076960" imgH="2717640"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288" y="2889250"/>
                        <a:ext cx="8077200" cy="271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Product Rule</a:t>
            </a:r>
            <a:endParaRPr lang="en-US" dirty="0"/>
          </a:p>
        </p:txBody>
      </p:sp>
      <p:sp>
        <p:nvSpPr>
          <p:cNvPr id="5" name="Content Placeholder 2"/>
          <p:cNvSpPr>
            <a:spLocks noGrp="1"/>
          </p:cNvSpPr>
          <p:nvPr>
            <p:ph idx="1"/>
          </p:nvPr>
        </p:nvSpPr>
        <p:spPr>
          <a:xfrm>
            <a:off x="457200" y="1280160"/>
            <a:ext cx="8229600" cy="2682240"/>
          </a:xfrm>
          <a:solidFill>
            <a:srgbClr val="FFFFCC"/>
          </a:solidFill>
          <a:ln w="28575">
            <a:solidFill>
              <a:srgbClr val="000000"/>
            </a:solidFill>
          </a:ln>
        </p:spPr>
        <p:txBody>
          <a:bodyPr>
            <a:noAutofit/>
          </a:bodyPr>
          <a:lstStyle/>
          <a:p>
            <a:pPr algn="ctr"/>
            <a:r>
              <a:rPr lang="en-US" b="1" dirty="0" smtClean="0">
                <a:solidFill>
                  <a:srgbClr val="000000"/>
                </a:solidFill>
              </a:rPr>
              <a:t>Other Forms of the Product Rule (cont.)</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p:txBody>
      </p:sp>
      <p:graphicFrame>
        <p:nvGraphicFramePr>
          <p:cNvPr id="135172" name="Object 4"/>
          <p:cNvGraphicFramePr>
            <a:graphicFrameLocks noChangeAspect="1"/>
          </p:cNvGraphicFramePr>
          <p:nvPr>
            <p:extLst>
              <p:ext uri="{D42A27DB-BD31-4B8C-83A1-F6EECF244321}">
                <p14:modId xmlns:p14="http://schemas.microsoft.com/office/powerpoint/2010/main" val="3697996388"/>
              </p:ext>
            </p:extLst>
          </p:nvPr>
        </p:nvGraphicFramePr>
        <p:xfrm>
          <a:off x="604838" y="2012950"/>
          <a:ext cx="7747000" cy="1752600"/>
        </p:xfrm>
        <a:graphic>
          <a:graphicData uri="http://schemas.openxmlformats.org/presentationml/2006/ole">
            <mc:AlternateContent xmlns:mc="http://schemas.openxmlformats.org/markup-compatibility/2006">
              <mc:Choice xmlns:v="urn:schemas-microsoft-com:vml" Requires="v">
                <p:oleObj spid="_x0000_s3080" name="Equation" r:id="rId3" imgW="7746840" imgH="1752480" progId="Equation.DSMT4">
                  <p:embed/>
                </p:oleObj>
              </mc:Choice>
              <mc:Fallback>
                <p:oleObj name="Equation" r:id="rId3" imgW="7746840" imgH="1752480" progId="Equation.DSMT4">
                  <p:embed/>
                  <p:pic>
                    <p:nvPicPr>
                      <p:cNvPr id="0" name="Object 9"/>
                      <p:cNvPicPr>
                        <a:picLocks noChangeAspect="1" noChangeArrowheads="1"/>
                      </p:cNvPicPr>
                      <p:nvPr/>
                    </p:nvPicPr>
                    <p:blipFill>
                      <a:blip r:embed="rId4"/>
                      <a:srcRect/>
                      <a:stretch>
                        <a:fillRect/>
                      </a:stretch>
                    </p:blipFill>
                    <p:spPr bwMode="auto">
                      <a:xfrm>
                        <a:off x="604838" y="2012950"/>
                        <a:ext cx="77470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the Product Rule</a:t>
            </a:r>
            <a:endParaRPr lang="en-US" dirty="0"/>
          </a:p>
        </p:txBody>
      </p:sp>
      <p:sp>
        <p:nvSpPr>
          <p:cNvPr id="3" name="Content Placeholder 2"/>
          <p:cNvSpPr>
            <a:spLocks noGrp="1"/>
          </p:cNvSpPr>
          <p:nvPr>
            <p:ph idx="1"/>
          </p:nvPr>
        </p:nvSpPr>
        <p:spPr/>
        <p:txBody>
          <a:bodyPr/>
          <a:lstStyle/>
          <a:p>
            <a:r>
              <a:rPr lang="en-US" dirty="0" smtClean="0"/>
              <a:t>Use the Product Rule to find         given</a:t>
            </a:r>
          </a:p>
          <a:p>
            <a:endParaRPr lang="en-US" dirty="0" smtClean="0"/>
          </a:p>
          <a:p>
            <a:pPr>
              <a:spcBef>
                <a:spcPts val="1800"/>
              </a:spcBef>
            </a:pPr>
            <a:r>
              <a:rPr lang="en-US" b="1" dirty="0" smtClean="0"/>
              <a:t>Solution:</a:t>
            </a:r>
          </a:p>
          <a:p>
            <a:r>
              <a:rPr lang="en-US" dirty="0" smtClean="0"/>
              <a:t> </a:t>
            </a:r>
            <a:endParaRPr lang="en-US" dirty="0"/>
          </a:p>
        </p:txBody>
      </p:sp>
      <p:graphicFrame>
        <p:nvGraphicFramePr>
          <p:cNvPr id="137218" name="Object 2"/>
          <p:cNvGraphicFramePr>
            <a:graphicFrameLocks noChangeAspect="1"/>
          </p:cNvGraphicFramePr>
          <p:nvPr/>
        </p:nvGraphicFramePr>
        <p:xfrm>
          <a:off x="4737100" y="1136650"/>
          <a:ext cx="444500" cy="838200"/>
        </p:xfrm>
        <a:graphic>
          <a:graphicData uri="http://schemas.openxmlformats.org/presentationml/2006/ole">
            <mc:AlternateContent xmlns:mc="http://schemas.openxmlformats.org/markup-compatibility/2006">
              <mc:Choice xmlns:v="urn:schemas-microsoft-com:vml" Requires="v">
                <p:oleObj spid="_x0000_s4141" name="Equation" r:id="rId3" imgW="444307" imgH="837836" progId="Equation.DSMT4">
                  <p:embed/>
                </p:oleObj>
              </mc:Choice>
              <mc:Fallback>
                <p:oleObj name="Equation" r:id="rId3" imgW="444307" imgH="837836"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37100" y="113665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7219" name="Object 3"/>
          <p:cNvGraphicFramePr>
            <a:graphicFrameLocks noChangeAspect="1"/>
          </p:cNvGraphicFramePr>
          <p:nvPr>
            <p:extLst>
              <p:ext uri="{D42A27DB-BD31-4B8C-83A1-F6EECF244321}">
                <p14:modId xmlns:p14="http://schemas.microsoft.com/office/powerpoint/2010/main" val="4198618210"/>
              </p:ext>
            </p:extLst>
          </p:nvPr>
        </p:nvGraphicFramePr>
        <p:xfrm>
          <a:off x="520700" y="1907048"/>
          <a:ext cx="3644900" cy="584200"/>
        </p:xfrm>
        <a:graphic>
          <a:graphicData uri="http://schemas.openxmlformats.org/presentationml/2006/ole">
            <mc:AlternateContent xmlns:mc="http://schemas.openxmlformats.org/markup-compatibility/2006">
              <mc:Choice xmlns:v="urn:schemas-microsoft-com:vml" Requires="v">
                <p:oleObj spid="_x0000_s4142" name="Equation" r:id="rId5" imgW="3644640" imgH="583920" progId="Equation.DSMT4">
                  <p:embed/>
                </p:oleObj>
              </mc:Choice>
              <mc:Fallback>
                <p:oleObj name="Equation" r:id="rId5" imgW="3644640" imgH="58392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700" y="1907048"/>
                        <a:ext cx="36449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6347222" y="3871452"/>
            <a:ext cx="2644378" cy="400110"/>
          </a:xfrm>
          <a:prstGeom prst="rect">
            <a:avLst/>
          </a:prstGeom>
        </p:spPr>
        <p:txBody>
          <a:bodyPr wrap="none">
            <a:spAutoFit/>
          </a:bodyPr>
          <a:lstStyle/>
          <a:p>
            <a:r>
              <a:rPr lang="en-US" sz="2000" dirty="0" smtClean="0">
                <a:solidFill>
                  <a:srgbClr val="008080"/>
                </a:solidFill>
              </a:rPr>
              <a:t>Apply the Product Rule.</a:t>
            </a:r>
            <a:endParaRPr lang="en-US" sz="2000" dirty="0">
              <a:solidFill>
                <a:srgbClr val="008080"/>
              </a:solidFill>
            </a:endParaRPr>
          </a:p>
        </p:txBody>
      </p:sp>
      <p:graphicFrame>
        <p:nvGraphicFramePr>
          <p:cNvPr id="4101" name="Object 5"/>
          <p:cNvGraphicFramePr>
            <a:graphicFrameLocks noChangeAspect="1"/>
          </p:cNvGraphicFramePr>
          <p:nvPr/>
        </p:nvGraphicFramePr>
        <p:xfrm>
          <a:off x="518652" y="3016044"/>
          <a:ext cx="444500" cy="838200"/>
        </p:xfrm>
        <a:graphic>
          <a:graphicData uri="http://schemas.openxmlformats.org/presentationml/2006/ole">
            <mc:AlternateContent xmlns:mc="http://schemas.openxmlformats.org/markup-compatibility/2006">
              <mc:Choice xmlns:v="urn:schemas-microsoft-com:vml" Requires="v">
                <p:oleObj spid="_x0000_s4143" name="Equation" r:id="rId7" imgW="444240" imgH="838080" progId="Equation.DSMT4">
                  <p:embed/>
                </p:oleObj>
              </mc:Choice>
              <mc:Fallback>
                <p:oleObj name="Equation" r:id="rId7" imgW="4442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652" y="30160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975852" y="3016044"/>
          <a:ext cx="7848600" cy="838200"/>
        </p:xfrm>
        <a:graphic>
          <a:graphicData uri="http://schemas.openxmlformats.org/presentationml/2006/ole">
            <mc:AlternateContent xmlns:mc="http://schemas.openxmlformats.org/markup-compatibility/2006">
              <mc:Choice xmlns:v="urn:schemas-microsoft-com:vml" Requires="v">
                <p:oleObj spid="_x0000_s4144" name="Equation" r:id="rId9" imgW="7848360" imgH="838080" progId="Equation.DSMT4">
                  <p:embed/>
                </p:oleObj>
              </mc:Choice>
              <mc:Fallback>
                <p:oleObj name="Equation" r:id="rId9" imgW="78483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5852" y="3016044"/>
                        <a:ext cx="784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961104" y="4176252"/>
          <a:ext cx="5918200" cy="571500"/>
        </p:xfrm>
        <a:graphic>
          <a:graphicData uri="http://schemas.openxmlformats.org/presentationml/2006/ole">
            <mc:AlternateContent xmlns:mc="http://schemas.openxmlformats.org/markup-compatibility/2006">
              <mc:Choice xmlns:v="urn:schemas-microsoft-com:vml" Requires="v">
                <p:oleObj spid="_x0000_s4145" name="Equation" r:id="rId11" imgW="5918040" imgH="571320" progId="Equation.DSMT4">
                  <p:embed/>
                </p:oleObj>
              </mc:Choice>
              <mc:Fallback>
                <p:oleObj name="Equation" r:id="rId11" imgW="5918040" imgH="571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61104" y="4176252"/>
                        <a:ext cx="5918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975852" y="4847304"/>
          <a:ext cx="8077200" cy="381000"/>
        </p:xfrm>
        <a:graphic>
          <a:graphicData uri="http://schemas.openxmlformats.org/presentationml/2006/ole">
            <mc:AlternateContent xmlns:mc="http://schemas.openxmlformats.org/markup-compatibility/2006">
              <mc:Choice xmlns:v="urn:schemas-microsoft-com:vml" Requires="v">
                <p:oleObj spid="_x0000_s4146" name="Equation" r:id="rId13" imgW="8076960" imgH="380880" progId="Equation.DSMT4">
                  <p:embed/>
                </p:oleObj>
              </mc:Choice>
              <mc:Fallback>
                <p:oleObj name="Equation" r:id="rId13" imgW="807696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75852" y="4847304"/>
                        <a:ext cx="807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975852" y="5410200"/>
          <a:ext cx="4140200" cy="381000"/>
        </p:xfrm>
        <a:graphic>
          <a:graphicData uri="http://schemas.openxmlformats.org/presentationml/2006/ole">
            <mc:AlternateContent xmlns:mc="http://schemas.openxmlformats.org/markup-compatibility/2006">
              <mc:Choice xmlns:v="urn:schemas-microsoft-com:vml" Requires="v">
                <p:oleObj spid="_x0000_s4147" name="Equation" r:id="rId15" imgW="4140000" imgH="380880" progId="Equation.DSMT4">
                  <p:embed/>
                </p:oleObj>
              </mc:Choice>
              <mc:Fallback>
                <p:oleObj name="Equation" r:id="rId15" imgW="4140000" imgH="3808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5852" y="5410200"/>
                        <a:ext cx="414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the Product Rule</a:t>
            </a:r>
            <a:endParaRPr lang="en-US" dirty="0"/>
          </a:p>
        </p:txBody>
      </p:sp>
      <p:sp>
        <p:nvSpPr>
          <p:cNvPr id="3" name="Content Placeholder 2"/>
          <p:cNvSpPr>
            <a:spLocks noGrp="1"/>
          </p:cNvSpPr>
          <p:nvPr>
            <p:ph idx="1"/>
          </p:nvPr>
        </p:nvSpPr>
        <p:spPr/>
        <p:txBody>
          <a:bodyPr/>
          <a:lstStyle/>
          <a:p>
            <a:r>
              <a:rPr lang="en-US" dirty="0" smtClean="0"/>
              <a:t>Use the Product Rule to find the derivative of the </a:t>
            </a:r>
          </a:p>
          <a:p>
            <a:pPr>
              <a:spcBef>
                <a:spcPts val="900"/>
              </a:spcBef>
            </a:pPr>
            <a:r>
              <a:rPr lang="en-US" dirty="0" smtClean="0"/>
              <a:t>function</a:t>
            </a:r>
          </a:p>
          <a:p>
            <a:pPr>
              <a:spcBef>
                <a:spcPts val="900"/>
              </a:spcBef>
            </a:pPr>
            <a:r>
              <a:rPr lang="en-US" b="1" dirty="0" smtClean="0"/>
              <a:t>Solution: </a:t>
            </a:r>
          </a:p>
          <a:p>
            <a:pPr>
              <a:spcBef>
                <a:spcPts val="900"/>
              </a:spcBef>
            </a:pPr>
            <a:r>
              <a:rPr lang="en-US" dirty="0" smtClean="0"/>
              <a:t>In this case we have used </a:t>
            </a:r>
            <a:r>
              <a:rPr lang="en-US" i="1" dirty="0" smtClean="0"/>
              <a:t>f</a:t>
            </a:r>
            <a:r>
              <a:rPr lang="en-US" dirty="0" smtClean="0"/>
              <a:t>(</a:t>
            </a:r>
            <a:r>
              <a:rPr lang="en-US" i="1" dirty="0" smtClean="0"/>
              <a:t>x</a:t>
            </a:r>
            <a:r>
              <a:rPr lang="en-US" dirty="0" smtClean="0"/>
              <a:t>) to represent the entire function rather than one of the functions in the product. Before differentiating, convert radicals to exponential form. </a:t>
            </a:r>
            <a:endParaRPr lang="en-US" b="1" dirty="0"/>
          </a:p>
        </p:txBody>
      </p:sp>
      <p:graphicFrame>
        <p:nvGraphicFramePr>
          <p:cNvPr id="138242" name="Object 2"/>
          <p:cNvGraphicFramePr>
            <a:graphicFrameLocks noChangeAspect="1"/>
          </p:cNvGraphicFramePr>
          <p:nvPr>
            <p:extLst>
              <p:ext uri="{D42A27DB-BD31-4B8C-83A1-F6EECF244321}">
                <p14:modId xmlns:p14="http://schemas.microsoft.com/office/powerpoint/2010/main" val="2254092843"/>
              </p:ext>
            </p:extLst>
          </p:nvPr>
        </p:nvGraphicFramePr>
        <p:xfrm>
          <a:off x="1971322" y="1768896"/>
          <a:ext cx="3721100" cy="660400"/>
        </p:xfrm>
        <a:graphic>
          <a:graphicData uri="http://schemas.openxmlformats.org/presentationml/2006/ole">
            <mc:AlternateContent xmlns:mc="http://schemas.openxmlformats.org/markup-compatibility/2006">
              <mc:Choice xmlns:v="urn:schemas-microsoft-com:vml" Requires="v">
                <p:oleObj spid="_x0000_s5128" name="Equation" r:id="rId3" imgW="3720960" imgH="660240" progId="Equation.DSMT4">
                  <p:embed/>
                </p:oleObj>
              </mc:Choice>
              <mc:Fallback>
                <p:oleObj name="Equation" r:id="rId3" imgW="3720960" imgH="66024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1322" y="1768896"/>
                        <a:ext cx="37211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the Product Rule (cont.)</a:t>
            </a:r>
            <a:endParaRPr lang="en-US" dirty="0"/>
          </a:p>
        </p:txBody>
      </p:sp>
      <p:sp>
        <p:nvSpPr>
          <p:cNvPr id="5" name="Rectangle 4"/>
          <p:cNvSpPr/>
          <p:nvPr/>
        </p:nvSpPr>
        <p:spPr>
          <a:xfrm>
            <a:off x="7467600" y="2514600"/>
            <a:ext cx="1586396" cy="707886"/>
          </a:xfrm>
          <a:prstGeom prst="rect">
            <a:avLst/>
          </a:prstGeom>
        </p:spPr>
        <p:txBody>
          <a:bodyPr wrap="none">
            <a:spAutoFit/>
          </a:bodyPr>
          <a:lstStyle/>
          <a:p>
            <a:r>
              <a:rPr lang="en-US" sz="2000" dirty="0" smtClean="0">
                <a:solidFill>
                  <a:srgbClr val="008080"/>
                </a:solidFill>
              </a:rPr>
              <a:t>Apply the </a:t>
            </a:r>
          </a:p>
          <a:p>
            <a:r>
              <a:rPr lang="en-US" sz="2000" dirty="0" smtClean="0">
                <a:solidFill>
                  <a:srgbClr val="008080"/>
                </a:solidFill>
              </a:rPr>
              <a:t>Product Rule.</a:t>
            </a:r>
            <a:endParaRPr lang="en-US" sz="2000" dirty="0">
              <a:solidFill>
                <a:srgbClr val="008080"/>
              </a:solidFill>
            </a:endParaRPr>
          </a:p>
        </p:txBody>
      </p:sp>
      <p:graphicFrame>
        <p:nvGraphicFramePr>
          <p:cNvPr id="6147" name="Object 3"/>
          <p:cNvGraphicFramePr>
            <a:graphicFrameLocks noChangeAspect="1"/>
          </p:cNvGraphicFramePr>
          <p:nvPr/>
        </p:nvGraphicFramePr>
        <p:xfrm>
          <a:off x="533400" y="1752600"/>
          <a:ext cx="787400" cy="469900"/>
        </p:xfrm>
        <a:graphic>
          <a:graphicData uri="http://schemas.openxmlformats.org/presentationml/2006/ole">
            <mc:AlternateContent xmlns:mc="http://schemas.openxmlformats.org/markup-compatibility/2006">
              <mc:Choice xmlns:v="urn:schemas-microsoft-com:vml" Requires="v">
                <p:oleObj spid="_x0000_s6165" name="Equation" r:id="rId3" imgW="787320" imgH="469800" progId="Equation.DSMT4">
                  <p:embed/>
                </p:oleObj>
              </mc:Choice>
              <mc:Fallback>
                <p:oleObj name="Equation" r:id="rId3" imgW="7873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752600"/>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356852" y="1462548"/>
          <a:ext cx="6858000" cy="1028700"/>
        </p:xfrm>
        <a:graphic>
          <a:graphicData uri="http://schemas.openxmlformats.org/presentationml/2006/ole">
            <mc:AlternateContent xmlns:mc="http://schemas.openxmlformats.org/markup-compatibility/2006">
              <mc:Choice xmlns:v="urn:schemas-microsoft-com:vml" Requires="v">
                <p:oleObj spid="_x0000_s6166" name="Equation" r:id="rId5" imgW="6858000" imgH="1028520" progId="Equation.DSMT4">
                  <p:embed/>
                </p:oleObj>
              </mc:Choice>
              <mc:Fallback>
                <p:oleObj name="Equation" r:id="rId5" imgW="685800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56852" y="1462548"/>
                        <a:ext cx="6858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1350296" y="3086100"/>
          <a:ext cx="5689600" cy="1028700"/>
        </p:xfrm>
        <a:graphic>
          <a:graphicData uri="http://schemas.openxmlformats.org/presentationml/2006/ole">
            <mc:AlternateContent xmlns:mc="http://schemas.openxmlformats.org/markup-compatibility/2006">
              <mc:Choice xmlns:v="urn:schemas-microsoft-com:vml" Requires="v">
                <p:oleObj spid="_x0000_s6167" name="Equation" r:id="rId7" imgW="5689440" imgH="1028520" progId="Equation.DSMT4">
                  <p:embed/>
                </p:oleObj>
              </mc:Choice>
              <mc:Fallback>
                <p:oleObj name="Equation" r:id="rId7" imgW="568944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50296" y="3086100"/>
                        <a:ext cx="5689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the Product Rule (cont.)</a:t>
            </a:r>
            <a:endParaRPr lang="en-US" dirty="0"/>
          </a:p>
        </p:txBody>
      </p:sp>
      <p:sp>
        <p:nvSpPr>
          <p:cNvPr id="3" name="Content Placeholder 2"/>
          <p:cNvSpPr>
            <a:spLocks noGrp="1"/>
          </p:cNvSpPr>
          <p:nvPr>
            <p:ph idx="1"/>
          </p:nvPr>
        </p:nvSpPr>
        <p:spPr/>
        <p:txBody>
          <a:bodyPr/>
          <a:lstStyle/>
          <a:p>
            <a:r>
              <a:rPr lang="en-US" b="1" dirty="0" smtClean="0"/>
              <a:t>Note: </a:t>
            </a:r>
            <a:r>
              <a:rPr lang="en-US" dirty="0" smtClean="0"/>
              <a:t>You may choose to use radicals and fractions in your answer:</a:t>
            </a:r>
          </a:p>
          <a:p>
            <a:endParaRPr lang="en-US" dirty="0" smtClean="0"/>
          </a:p>
          <a:p>
            <a:endParaRPr lang="en-US" dirty="0" smtClean="0"/>
          </a:p>
          <a:p>
            <a:r>
              <a:rPr lang="en-US" dirty="0" smtClean="0"/>
              <a:t>Remember, however, that the fractional and negative exponents make differentiating easier.</a:t>
            </a:r>
            <a:endParaRPr lang="en-US" dirty="0"/>
          </a:p>
        </p:txBody>
      </p:sp>
      <p:graphicFrame>
        <p:nvGraphicFramePr>
          <p:cNvPr id="5" name="Object 3"/>
          <p:cNvGraphicFramePr>
            <a:graphicFrameLocks noChangeAspect="1"/>
          </p:cNvGraphicFramePr>
          <p:nvPr>
            <p:extLst>
              <p:ext uri="{D42A27DB-BD31-4B8C-83A1-F6EECF244321}">
                <p14:modId xmlns:p14="http://schemas.microsoft.com/office/powerpoint/2010/main" val="4108319433"/>
              </p:ext>
            </p:extLst>
          </p:nvPr>
        </p:nvGraphicFramePr>
        <p:xfrm>
          <a:off x="1498600" y="2265363"/>
          <a:ext cx="6235700" cy="952500"/>
        </p:xfrm>
        <a:graphic>
          <a:graphicData uri="http://schemas.openxmlformats.org/presentationml/2006/ole">
            <mc:AlternateContent xmlns:mc="http://schemas.openxmlformats.org/markup-compatibility/2006">
              <mc:Choice xmlns:v="urn:schemas-microsoft-com:vml" Requires="v">
                <p:oleObj spid="_x0000_s7176" name="Equation" r:id="rId3" imgW="6235560" imgH="952200" progId="Equation.DSMT4">
                  <p:embed/>
                </p:oleObj>
              </mc:Choice>
              <mc:Fallback>
                <p:oleObj name="Equation" r:id="rId3" imgW="6235560" imgH="9522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8600" y="2265363"/>
                        <a:ext cx="6235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TotalTime>
  <Words>849</Words>
  <Application>Microsoft Office PowerPoint</Application>
  <PresentationFormat>On-screen Show (4:3)</PresentationFormat>
  <Paragraphs>116</Paragraphs>
  <Slides>25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31" baseType="lpstr">
      <vt:lpstr>Calibri</vt:lpstr>
      <vt:lpstr>Courier New</vt:lpstr>
      <vt:lpstr>Arial</vt:lpstr>
      <vt:lpstr>Office Theme</vt:lpstr>
      <vt:lpstr>Equation</vt:lpstr>
      <vt:lpstr>MathType 7.0 Equation</vt:lpstr>
      <vt:lpstr>Section 11.1</vt:lpstr>
      <vt:lpstr>Objectives</vt:lpstr>
      <vt:lpstr>Product Rule</vt:lpstr>
      <vt:lpstr>Product Rule</vt:lpstr>
      <vt:lpstr>Product Rule</vt:lpstr>
      <vt:lpstr>Example 1: Using the Product Rule</vt:lpstr>
      <vt:lpstr>Example 2: Using the Product Rule</vt:lpstr>
      <vt:lpstr>Example 2: Using the Product Rule (cont.)</vt:lpstr>
      <vt:lpstr>Example 2: Using the Product Rule (cont.)</vt:lpstr>
      <vt:lpstr>Quotient Rule</vt:lpstr>
      <vt:lpstr>Example 3: Using the Quotient Rule</vt:lpstr>
      <vt:lpstr>Quotient Rule</vt:lpstr>
      <vt:lpstr>Example 4: Using the Quotient Rule</vt:lpstr>
      <vt:lpstr>Example 4: Using the Quotient Rule (cont.)</vt:lpstr>
      <vt:lpstr>Example 4: Using the Quotient Rule (cont.)</vt:lpstr>
      <vt:lpstr>Example 4: Using the Quotient Rule (cont.)</vt:lpstr>
      <vt:lpstr>Example 5: Growth of Bacteria</vt:lpstr>
      <vt:lpstr>Example 5: Growth of Bacteria (cont.)</vt:lpstr>
      <vt:lpstr>Example 5: Growth of Bacteria (cont.)</vt:lpstr>
      <vt:lpstr>Example 5: Growth of Bacteria (cont.)</vt:lpstr>
      <vt:lpstr>Example 6: Elementary Operations on Functions </vt:lpstr>
      <vt:lpstr>Example 6: Elementary Operations on  Functions  (cont.)</vt:lpstr>
      <vt:lpstr>Quotient Rule</vt:lpstr>
      <vt:lpstr>Quotient Rule</vt:lpstr>
      <vt:lpstr>Quotient Rule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39</cp:revision>
  <dcterms:created xsi:type="dcterms:W3CDTF">2013-04-26T14:43:13Z</dcterms:created>
  <dcterms:modified xsi:type="dcterms:W3CDTF">2019-08-22T05:01:26Z</dcterms:modified>
</cp:coreProperties>
</file>