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handoutMasterIdLst>
    <p:handoutMasterId r:id="rId3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8080"/>
    <a:srgbClr val="9900FF"/>
    <a:srgbClr val="00000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22" autoAdjust="0"/>
    <p:restoredTop sz="94660"/>
  </p:normalViewPr>
  <p:slideViewPr>
    <p:cSldViewPr>
      <p:cViewPr varScale="1">
        <p:scale>
          <a:sx n="113" d="100"/>
          <a:sy n="113" d="100"/>
        </p:scale>
        <p:origin x="208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3/26/2020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361163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87DD0-A869-49EB-8658-C4B55B30756A}"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1CCD4-4C7A-4F34-A424-CEACAEABBB9B}" type="slidenum">
              <a:rPr lang="en-US" smtClean="0"/>
              <a:pPr/>
              <a:t>‹#›</a:t>
            </a:fld>
            <a:endParaRPr lang="en-US" dirty="0"/>
          </a:p>
        </p:txBody>
      </p:sp>
    </p:spTree>
    <p:extLst>
      <p:ext uri="{BB962C8B-B14F-4D97-AF65-F5344CB8AC3E}">
        <p14:creationId xmlns:p14="http://schemas.microsoft.com/office/powerpoint/2010/main" val="402006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5.vml"/><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slideLayout" Target="../slideLayouts/slideLayout2.xml"/><Relationship Id="rId7" Type="http://schemas.openxmlformats.org/officeDocument/2006/relationships/image" Target="../media/image23.wmf"/><Relationship Id="rId2" Type="http://schemas.openxmlformats.org/officeDocument/2006/relationships/tags" Target="../tags/tag17.xml"/><Relationship Id="rId1" Type="http://schemas.openxmlformats.org/officeDocument/2006/relationships/vmlDrawing" Target="../drawings/vmlDrawing6.vml"/><Relationship Id="rId6" Type="http://schemas.openxmlformats.org/officeDocument/2006/relationships/oleObject" Target="../embeddings/oleObject19.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4.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slideLayout" Target="../slideLayouts/slideLayout2.xml"/><Relationship Id="rId7" Type="http://schemas.openxmlformats.org/officeDocument/2006/relationships/image" Target="../media/image27.wmf"/><Relationship Id="rId2" Type="http://schemas.openxmlformats.org/officeDocument/2006/relationships/tags" Target="../tags/tag18.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26.wmf"/><Relationship Id="rId4" Type="http://schemas.openxmlformats.org/officeDocument/2006/relationships/oleObject" Target="../embeddings/oleObject22.bin"/><Relationship Id="rId9" Type="http://schemas.openxmlformats.org/officeDocument/2006/relationships/image" Target="../media/image28.w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8.vml"/><Relationship Id="rId6" Type="http://schemas.openxmlformats.org/officeDocument/2006/relationships/image" Target="../media/image31.jpeg"/><Relationship Id="rId5" Type="http://schemas.openxmlformats.org/officeDocument/2006/relationships/image" Target="../media/image30.w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slideLayout" Target="../slideLayouts/slideLayout2.xml"/><Relationship Id="rId7" Type="http://schemas.openxmlformats.org/officeDocument/2006/relationships/image" Target="../media/image34.wmf"/><Relationship Id="rId2" Type="http://schemas.openxmlformats.org/officeDocument/2006/relationships/tags" Target="../tags/tag23.xml"/><Relationship Id="rId1" Type="http://schemas.openxmlformats.org/officeDocument/2006/relationships/vmlDrawing" Target="../drawings/vmlDrawing9.vml"/><Relationship Id="rId6" Type="http://schemas.openxmlformats.org/officeDocument/2006/relationships/oleObject" Target="../embeddings/oleObject27.bin"/><Relationship Id="rId5" Type="http://schemas.openxmlformats.org/officeDocument/2006/relationships/image" Target="../media/image33.wmf"/><Relationship Id="rId4" Type="http://schemas.openxmlformats.org/officeDocument/2006/relationships/oleObject" Target="../embeddings/oleObject26.bin"/><Relationship Id="rId9" Type="http://schemas.openxmlformats.org/officeDocument/2006/relationships/image" Target="../media/image35.w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vmlDrawing" Target="../drawings/vmlDrawing10.vml"/><Relationship Id="rId6" Type="http://schemas.openxmlformats.org/officeDocument/2006/relationships/image" Target="../media/image38.jpeg"/><Relationship Id="rId5" Type="http://schemas.openxmlformats.org/officeDocument/2006/relationships/image" Target="../media/image37.w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slideLayout" Target="../slideLayouts/slideLayout2.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2.xml"/><Relationship Id="rId7" Type="http://schemas.openxmlformats.org/officeDocument/2006/relationships/image" Target="../media/image10.wmf"/><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8.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3.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wmf"/><Relationship Id="rId3" Type="http://schemas.openxmlformats.org/officeDocument/2006/relationships/slideLayout" Target="../slideLayouts/slideLayout2.xml"/><Relationship Id="rId7" Type="http://schemas.openxmlformats.org/officeDocument/2006/relationships/image" Target="../media/image15.wmf"/><Relationship Id="rId12" Type="http://schemas.openxmlformats.org/officeDocument/2006/relationships/oleObject" Target="../embeddings/oleObject16.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w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11.4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Increasing and Decreasing Intervals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 (cont.)</a:t>
            </a:r>
          </a:p>
        </p:txBody>
      </p:sp>
      <p:sp>
        <p:nvSpPr>
          <p:cNvPr id="4" name="Content Placeholder 3"/>
          <p:cNvSpPr>
            <a:spLocks noGrp="1"/>
          </p:cNvSpPr>
          <p:nvPr>
            <p:ph idx="1"/>
          </p:nvPr>
        </p:nvSpPr>
        <p:spPr/>
        <p:txBody>
          <a:bodyPr/>
          <a:lstStyle/>
          <a:p>
            <a:endParaRPr lang="en-US" dirty="0"/>
          </a:p>
        </p:txBody>
      </p:sp>
      <p:pic>
        <p:nvPicPr>
          <p:cNvPr id="3" name="Picture 1"/>
          <p:cNvPicPr>
            <a:picLocks noChangeAspect="1" noChangeArrowheads="1"/>
          </p:cNvPicPr>
          <p:nvPr/>
        </p:nvPicPr>
        <p:blipFill>
          <a:blip r:embed="rId3"/>
          <a:srcRect/>
          <a:stretch>
            <a:fillRect/>
          </a:stretch>
        </p:blipFill>
        <p:spPr bwMode="auto">
          <a:xfrm>
            <a:off x="427038" y="1227137"/>
            <a:ext cx="8289925" cy="4564063"/>
          </a:xfrm>
          <a:prstGeom prst="rect">
            <a:avLst/>
          </a:prstGeom>
          <a:noFill/>
          <a:ln w="9525">
            <a:noFill/>
            <a:miter lim="800000"/>
            <a:headEnd/>
            <a:tailEnd/>
          </a:ln>
          <a:effec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 (cont.)</a:t>
            </a:r>
          </a:p>
        </p:txBody>
      </p:sp>
      <p:sp>
        <p:nvSpPr>
          <p:cNvPr id="5" name="Content Placeholder 4"/>
          <p:cNvSpPr>
            <a:spLocks noGrp="1"/>
          </p:cNvSpPr>
          <p:nvPr>
            <p:ph idx="1"/>
          </p:nvPr>
        </p:nvSpPr>
        <p:spPr/>
        <p:txBody>
          <a:bodyPr/>
          <a:lstStyle/>
          <a:p>
            <a:pPr>
              <a:lnSpc>
                <a:spcPts val="3600"/>
              </a:lnSpc>
            </a:pPr>
            <a:r>
              <a:rPr lang="en-US" dirty="0"/>
              <a:t>Since </a:t>
            </a:r>
            <a:r>
              <a:rPr lang="en-US" i="1" dirty="0">
                <a:solidFill>
                  <a:srgbClr val="FF0000"/>
                </a:solidFill>
              </a:rPr>
              <a:t>f </a:t>
            </a:r>
            <a:r>
              <a:rPr lang="en-US" dirty="0">
                <a:solidFill>
                  <a:srgbClr val="FF0000"/>
                </a:solidFill>
              </a:rPr>
              <a:t>′(−5) is positive</a:t>
            </a:r>
            <a:r>
              <a:rPr lang="en-US" dirty="0"/>
              <a:t>, mark interval A with + signs. Since </a:t>
            </a:r>
            <a:r>
              <a:rPr lang="en-US" i="1" dirty="0">
                <a:solidFill>
                  <a:srgbClr val="FF0000"/>
                </a:solidFill>
              </a:rPr>
              <a:t>f </a:t>
            </a:r>
            <a:r>
              <a:rPr lang="en-US" dirty="0">
                <a:solidFill>
                  <a:srgbClr val="FF0000"/>
                </a:solidFill>
              </a:rPr>
              <a:t>′(0) is negative</a:t>
            </a:r>
            <a:r>
              <a:rPr lang="en-US" dirty="0"/>
              <a:t>, mark interval B with − signs. Since </a:t>
            </a:r>
            <a:r>
              <a:rPr lang="en-US" i="1" dirty="0">
                <a:solidFill>
                  <a:srgbClr val="FF0000"/>
                </a:solidFill>
              </a:rPr>
              <a:t>f </a:t>
            </a:r>
            <a:r>
              <a:rPr lang="en-US" dirty="0">
                <a:solidFill>
                  <a:srgbClr val="FF0000"/>
                </a:solidFill>
              </a:rPr>
              <a:t>′(3) is positive</a:t>
            </a:r>
            <a:r>
              <a:rPr lang="en-US" dirty="0"/>
              <a:t>, mark interval C with + signs. Note that positive values for the derivative indicate that the function is increasing, and negative values for the derivative indicate that the function is decreasing.</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 (cont.)</a:t>
            </a:r>
          </a:p>
        </p:txBody>
      </p:sp>
      <p:sp>
        <p:nvSpPr>
          <p:cNvPr id="5" name="Content Placeholder 4"/>
          <p:cNvSpPr>
            <a:spLocks noGrp="1"/>
          </p:cNvSpPr>
          <p:nvPr>
            <p:ph idx="1"/>
          </p:nvPr>
        </p:nvSpPr>
        <p:spPr>
          <a:xfrm>
            <a:off x="457200" y="1280160"/>
            <a:ext cx="8229600" cy="4832092"/>
          </a:xfrm>
        </p:spPr>
        <p:txBody>
          <a:bodyPr>
            <a:spAutoFit/>
          </a:bodyPr>
          <a:lstStyle/>
          <a:p>
            <a:pPr marL="463550" indent="-463550">
              <a:tabLst>
                <a:tab pos="463550" algn="l"/>
              </a:tabLst>
            </a:pPr>
            <a:r>
              <a:rPr lang="en-US" b="1" dirty="0"/>
              <a:t>c.</a:t>
            </a:r>
            <a:r>
              <a:rPr lang="en-US" dirty="0"/>
              <a:t>	The goal for the student is to use the information from parts</a:t>
            </a:r>
            <a:r>
              <a:rPr lang="en-US" b="1" dirty="0"/>
              <a:t> a. </a:t>
            </a:r>
            <a:r>
              <a:rPr lang="en-US" dirty="0"/>
              <a:t>and </a:t>
            </a:r>
            <a:r>
              <a:rPr lang="en-US" b="1" dirty="0"/>
              <a:t>b.</a:t>
            </a:r>
            <a:r>
              <a:rPr lang="en-US" dirty="0"/>
              <a:t> to sketch the curve without using a calculator.  A secondary goal is to sketch the graph using as few (</a:t>
            </a:r>
            <a:r>
              <a:rPr lang="en-US" i="1" dirty="0"/>
              <a:t>x</a:t>
            </a:r>
            <a:r>
              <a:rPr lang="en-US" dirty="0"/>
              <a:t>, </a:t>
            </a:r>
            <a:r>
              <a:rPr lang="en-US" i="1" dirty="0"/>
              <a:t>y</a:t>
            </a:r>
            <a:r>
              <a:rPr lang="en-US" dirty="0"/>
              <a:t>)-coordinates as possible.  We do need the important </a:t>
            </a:r>
            <a:r>
              <a:rPr lang="en-US" i="1" dirty="0"/>
              <a:t>y</a:t>
            </a:r>
            <a:r>
              <a:rPr lang="en-US" dirty="0"/>
              <a:t>-values corresponding to the maximum and to the minimum points (which have the horizontal tangents). We have </a:t>
            </a:r>
            <a:r>
              <a:rPr lang="en-US" i="1" dirty="0">
                <a:solidFill>
                  <a:srgbClr val="000099"/>
                </a:solidFill>
              </a:rPr>
              <a:t>f</a:t>
            </a:r>
            <a:r>
              <a:rPr lang="en-US" dirty="0">
                <a:solidFill>
                  <a:srgbClr val="000099"/>
                </a:solidFill>
              </a:rPr>
              <a:t>(−2) = 17 </a:t>
            </a:r>
            <a:r>
              <a:rPr lang="en-US" dirty="0"/>
              <a:t>and </a:t>
            </a:r>
            <a:r>
              <a:rPr lang="en-US" i="1" dirty="0">
                <a:solidFill>
                  <a:srgbClr val="000099"/>
                </a:solidFill>
              </a:rPr>
              <a:t>f</a:t>
            </a:r>
            <a:r>
              <a:rPr lang="en-US" dirty="0">
                <a:solidFill>
                  <a:srgbClr val="000099"/>
                </a:solidFill>
              </a:rPr>
              <a:t>(2) = −15</a:t>
            </a:r>
            <a:r>
              <a:rPr lang="en-US" dirty="0"/>
              <a:t>.  We recommend in general that the student note the value of the </a:t>
            </a:r>
            <a:r>
              <a:rPr lang="en-US" i="1" dirty="0"/>
              <a:t>y</a:t>
            </a:r>
            <a:r>
              <a:rPr lang="en-US" dirty="0"/>
              <a:t>-intercept, </a:t>
            </a:r>
            <a:r>
              <a:rPr lang="en-US" i="1" dirty="0"/>
              <a:t>f</a:t>
            </a:r>
            <a:r>
              <a:rPr lang="en-US" dirty="0"/>
              <a:t>(0). Here </a:t>
            </a:r>
            <a:r>
              <a:rPr lang="en-US" i="1" dirty="0">
                <a:solidFill>
                  <a:srgbClr val="000099"/>
                </a:solidFill>
              </a:rPr>
              <a:t>f</a:t>
            </a:r>
            <a:r>
              <a:rPr lang="en-US" dirty="0">
                <a:solidFill>
                  <a:srgbClr val="000099"/>
                </a:solidFill>
              </a:rPr>
              <a:t>(0) = 1</a:t>
            </a:r>
            <a:r>
              <a:rPr lang="en-US" dirty="0"/>
              <a:t>. With only these three coordinates, a smooth curve can be drawn (on one's paper).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 (cont.)</a:t>
            </a:r>
          </a:p>
        </p:txBody>
      </p:sp>
      <p:sp>
        <p:nvSpPr>
          <p:cNvPr id="5" name="Content Placeholder 4"/>
          <p:cNvSpPr>
            <a:spLocks noGrp="1"/>
          </p:cNvSpPr>
          <p:nvPr>
            <p:ph idx="1"/>
          </p:nvPr>
        </p:nvSpPr>
        <p:spPr/>
        <p:txBody>
          <a:bodyPr>
            <a:normAutofit/>
          </a:bodyPr>
          <a:lstStyle/>
          <a:p>
            <a:pPr>
              <a:lnSpc>
                <a:spcPts val="3600"/>
              </a:lnSpc>
              <a:spcBef>
                <a:spcPts val="1200"/>
              </a:spcBef>
            </a:pPr>
            <a:r>
              <a:rPr lang="en-US" dirty="0"/>
              <a:t>The analysis shows that </a:t>
            </a:r>
            <a:r>
              <a:rPr lang="en-US" i="1" dirty="0"/>
              <a:t>f</a:t>
            </a:r>
            <a:r>
              <a:rPr lang="en-US" dirty="0"/>
              <a:t> increases left-to-right until </a:t>
            </a:r>
          </a:p>
          <a:p>
            <a:pPr>
              <a:lnSpc>
                <a:spcPts val="3600"/>
              </a:lnSpc>
              <a:spcBef>
                <a:spcPts val="0"/>
              </a:spcBef>
            </a:pPr>
            <a:r>
              <a:rPr lang="en-US" i="1" dirty="0"/>
              <a:t>x</a:t>
            </a:r>
            <a:r>
              <a:rPr lang="en-US" dirty="0"/>
              <a:t> = −2.  At this value </a:t>
            </a:r>
            <a:r>
              <a:rPr lang="en-US" i="1" dirty="0"/>
              <a:t>f</a:t>
            </a:r>
            <a:r>
              <a:rPr lang="en-US" dirty="0"/>
              <a:t> reaches a local maximum of 17. Then </a:t>
            </a:r>
            <a:r>
              <a:rPr lang="en-US" i="1" dirty="0"/>
              <a:t>f</a:t>
            </a:r>
            <a:r>
              <a:rPr lang="en-US" dirty="0"/>
              <a:t> declines until, for </a:t>
            </a:r>
            <a:r>
              <a:rPr lang="en-US" i="1" dirty="0"/>
              <a:t>x</a:t>
            </a:r>
            <a:r>
              <a:rPr lang="en-US" dirty="0"/>
              <a:t> = 2, the value −15 is reached. Then</a:t>
            </a:r>
            <a:r>
              <a:rPr lang="en-US" i="1" dirty="0"/>
              <a:t> f </a:t>
            </a:r>
            <a:r>
              <a:rPr lang="en-US" dirty="0"/>
              <a:t>increases without bound.</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 (cont.)</a:t>
            </a:r>
          </a:p>
        </p:txBody>
      </p:sp>
      <p:sp>
        <p:nvSpPr>
          <p:cNvPr id="5" name="Content Placeholder 4"/>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Rectangle 7"/>
          <p:cNvSpPr/>
          <p:nvPr/>
        </p:nvSpPr>
        <p:spPr>
          <a:xfrm>
            <a:off x="6172200" y="1752600"/>
            <a:ext cx="2438400" cy="2554545"/>
          </a:xfrm>
          <a:prstGeom prst="rect">
            <a:avLst/>
          </a:prstGeom>
        </p:spPr>
        <p:txBody>
          <a:bodyPr wrap="square">
            <a:spAutoFit/>
          </a:bodyPr>
          <a:lstStyle/>
          <a:p>
            <a:r>
              <a:rPr lang="en-US" sz="2000" dirty="0">
                <a:solidFill>
                  <a:srgbClr val="008080"/>
                </a:solidFill>
              </a:rPr>
              <a:t>Notice how the pattern of the arrows from the final line graph in part </a:t>
            </a:r>
          </a:p>
          <a:p>
            <a:r>
              <a:rPr lang="en-US" sz="2000" b="1" dirty="0">
                <a:solidFill>
                  <a:srgbClr val="008080"/>
                </a:solidFill>
              </a:rPr>
              <a:t>b.</a:t>
            </a:r>
            <a:r>
              <a:rPr lang="en-US" sz="2000" dirty="0">
                <a:solidFill>
                  <a:srgbClr val="008080"/>
                </a:solidFill>
              </a:rPr>
              <a:t> outlines the general shape of the curve sketched in part </a:t>
            </a:r>
            <a:r>
              <a:rPr lang="en-US" sz="2000" b="1" dirty="0">
                <a:solidFill>
                  <a:srgbClr val="008080"/>
                </a:solidFill>
              </a:rPr>
              <a:t>c.</a:t>
            </a:r>
          </a:p>
        </p:txBody>
      </p:sp>
      <p:pic>
        <p:nvPicPr>
          <p:cNvPr id="3" name="Picture 1"/>
          <p:cNvPicPr>
            <a:picLocks noChangeAspect="1" noChangeArrowheads="1"/>
          </p:cNvPicPr>
          <p:nvPr/>
        </p:nvPicPr>
        <p:blipFill>
          <a:blip r:embed="rId3"/>
          <a:srcRect/>
          <a:stretch>
            <a:fillRect/>
          </a:stretch>
        </p:blipFill>
        <p:spPr bwMode="auto">
          <a:xfrm>
            <a:off x="631825" y="1066800"/>
            <a:ext cx="5159375" cy="4822825"/>
          </a:xfrm>
          <a:prstGeom prst="rect">
            <a:avLst/>
          </a:prstGeom>
          <a:noFill/>
          <a:ln w="9525">
            <a:noFill/>
            <a:miter lim="800000"/>
            <a:headEnd/>
            <a:tailEnd/>
          </a:ln>
          <a:effec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Graphing a Function</a:t>
            </a:r>
          </a:p>
        </p:txBody>
      </p:sp>
      <p:sp>
        <p:nvSpPr>
          <p:cNvPr id="3" name="Content Placeholder 2"/>
          <p:cNvSpPr>
            <a:spLocks noGrp="1"/>
          </p:cNvSpPr>
          <p:nvPr>
            <p:ph idx="1"/>
          </p:nvPr>
        </p:nvSpPr>
        <p:spPr/>
        <p:txBody>
          <a:bodyPr/>
          <a:lstStyle/>
          <a:p>
            <a:pPr>
              <a:lnSpc>
                <a:spcPts val="3600"/>
              </a:lnSpc>
            </a:pPr>
            <a:r>
              <a:rPr lang="en-US" dirty="0"/>
              <a:t>For the function </a:t>
            </a:r>
            <a:r>
              <a:rPr lang="en-US" i="1" dirty="0"/>
              <a:t> </a:t>
            </a:r>
          </a:p>
          <a:p>
            <a:pPr>
              <a:lnSpc>
                <a:spcPts val="3600"/>
              </a:lnSpc>
              <a:tabLst>
                <a:tab pos="463550" algn="l"/>
              </a:tabLst>
            </a:pPr>
            <a:r>
              <a:rPr lang="en-US" b="1" dirty="0"/>
              <a:t>a.</a:t>
            </a:r>
            <a:r>
              <a:rPr lang="en-US" dirty="0"/>
              <a:t>	Find all values of </a:t>
            </a:r>
            <a:r>
              <a:rPr lang="en-US" i="1" dirty="0"/>
              <a:t>x</a:t>
            </a:r>
            <a:r>
              <a:rPr lang="en-US" dirty="0"/>
              <a:t> where the derivative is 0.</a:t>
            </a:r>
          </a:p>
          <a:p>
            <a:pPr>
              <a:lnSpc>
                <a:spcPts val="3600"/>
              </a:lnSpc>
              <a:tabLst>
                <a:tab pos="463550" algn="l"/>
              </a:tabLst>
            </a:pPr>
            <a:r>
              <a:rPr lang="en-US" b="1" dirty="0"/>
              <a:t>b.</a:t>
            </a:r>
            <a:r>
              <a:rPr lang="en-US" dirty="0"/>
              <a:t>	Determine where the function is increasing and 	where it is decreasing.</a:t>
            </a:r>
          </a:p>
          <a:p>
            <a:pPr>
              <a:lnSpc>
                <a:spcPts val="3600"/>
              </a:lnSpc>
              <a:tabLst>
                <a:tab pos="463550" algn="l"/>
              </a:tabLst>
            </a:pPr>
            <a:r>
              <a:rPr lang="en-US" b="1" dirty="0"/>
              <a:t>c.</a:t>
            </a:r>
            <a:r>
              <a:rPr lang="en-US" dirty="0"/>
              <a:t>	Sketch its graph.</a:t>
            </a:r>
          </a:p>
        </p:txBody>
      </p:sp>
      <p:graphicFrame>
        <p:nvGraphicFramePr>
          <p:cNvPr id="347141" name="Object 5"/>
          <p:cNvGraphicFramePr>
            <a:graphicFrameLocks noChangeAspect="1"/>
          </p:cNvGraphicFramePr>
          <p:nvPr>
            <p:extLst>
              <p:ext uri="{D42A27DB-BD31-4B8C-83A1-F6EECF244321}">
                <p14:modId xmlns:p14="http://schemas.microsoft.com/office/powerpoint/2010/main" val="3926985023"/>
              </p:ext>
            </p:extLst>
          </p:nvPr>
        </p:nvGraphicFramePr>
        <p:xfrm>
          <a:off x="3009900" y="1329267"/>
          <a:ext cx="1409700" cy="444500"/>
        </p:xfrm>
        <a:graphic>
          <a:graphicData uri="http://schemas.openxmlformats.org/presentationml/2006/ole">
            <mc:AlternateContent xmlns:mc="http://schemas.openxmlformats.org/markup-compatibility/2006">
              <mc:Choice xmlns:v="urn:schemas-microsoft-com:vml" Requires="v">
                <p:oleObj spid="_x0000_s5125" name="Equation" r:id="rId4" imgW="1409400" imgH="444240" progId="Equation.DSMT4">
                  <p:embed/>
                </p:oleObj>
              </mc:Choice>
              <mc:Fallback>
                <p:oleObj name="Equation" r:id="rId4" imgW="1409400" imgH="444240" progId="Equation.DSMT4">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9900" y="1329267"/>
                        <a:ext cx="1409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p>
        </p:txBody>
      </p:sp>
      <p:sp>
        <p:nvSpPr>
          <p:cNvPr id="3" name="Content Placeholder 2"/>
          <p:cNvSpPr>
            <a:spLocks noGrp="1"/>
          </p:cNvSpPr>
          <p:nvPr>
            <p:ph idx="1"/>
          </p:nvPr>
        </p:nvSpPr>
        <p:spPr/>
        <p:txBody>
          <a:bodyPr/>
          <a:lstStyle/>
          <a:p>
            <a:pPr>
              <a:tabLst>
                <a:tab pos="463550" algn="l"/>
              </a:tabLst>
            </a:pPr>
            <a:r>
              <a:rPr lang="en-US" b="1" dirty="0"/>
              <a:t>Solutions: </a:t>
            </a:r>
          </a:p>
          <a:p>
            <a:pPr>
              <a:tabLst>
                <a:tab pos="463550" algn="l"/>
              </a:tabLst>
            </a:pPr>
            <a:endParaRPr lang="en-US" dirty="0"/>
          </a:p>
          <a:p>
            <a:pPr>
              <a:tabLst>
                <a:tab pos="463550" algn="l"/>
              </a:tabLst>
            </a:pPr>
            <a:endParaRPr lang="en-US" dirty="0"/>
          </a:p>
          <a:p>
            <a:pPr>
              <a:tabLst>
                <a:tab pos="463550" algn="l"/>
              </a:tabLst>
            </a:pPr>
            <a:endParaRPr lang="en-US" dirty="0"/>
          </a:p>
          <a:p>
            <a:pPr>
              <a:tabLst>
                <a:tab pos="463550" algn="l"/>
              </a:tabLst>
            </a:pPr>
            <a:endParaRPr lang="en-US" dirty="0"/>
          </a:p>
          <a:p>
            <a:pPr>
              <a:tabLst>
                <a:tab pos="463550" algn="l"/>
              </a:tabLst>
            </a:pPr>
            <a:endParaRPr lang="en-US" dirty="0"/>
          </a:p>
          <a:p>
            <a:pPr>
              <a:lnSpc>
                <a:spcPct val="150000"/>
              </a:lnSpc>
              <a:tabLst>
                <a:tab pos="463550" algn="l"/>
              </a:tabLst>
            </a:pPr>
            <a:endParaRPr lang="en-US" dirty="0"/>
          </a:p>
          <a:p>
            <a:pPr>
              <a:tabLst>
                <a:tab pos="463550" algn="l"/>
              </a:tabLst>
            </a:pPr>
            <a:r>
              <a:rPr lang="en-US" dirty="0"/>
              <a:t>A horizontal tangent line occurs at </a:t>
            </a:r>
            <a:r>
              <a:rPr lang="en-US" i="1" dirty="0">
                <a:solidFill>
                  <a:srgbClr val="FF0000"/>
                </a:solidFill>
              </a:rPr>
              <a:t>x </a:t>
            </a:r>
            <a:r>
              <a:rPr lang="en-US" dirty="0">
                <a:solidFill>
                  <a:srgbClr val="FF0000"/>
                </a:solidFill>
              </a:rPr>
              <a:t>= 0</a:t>
            </a:r>
            <a:r>
              <a:rPr lang="en-US" dirty="0"/>
              <a:t>.</a:t>
            </a:r>
          </a:p>
        </p:txBody>
      </p:sp>
      <p:graphicFrame>
        <p:nvGraphicFramePr>
          <p:cNvPr id="348166" name="Object 6"/>
          <p:cNvGraphicFramePr>
            <a:graphicFrameLocks noChangeAspect="1"/>
          </p:cNvGraphicFramePr>
          <p:nvPr/>
        </p:nvGraphicFramePr>
        <p:xfrm>
          <a:off x="1493838" y="4009104"/>
          <a:ext cx="1041400" cy="381000"/>
        </p:xfrm>
        <a:graphic>
          <a:graphicData uri="http://schemas.openxmlformats.org/presentationml/2006/ole">
            <mc:AlternateContent xmlns:mc="http://schemas.openxmlformats.org/markup-compatibility/2006">
              <mc:Choice xmlns:v="urn:schemas-microsoft-com:vml" Requires="v">
                <p:oleObj spid="_x0000_s6158" name="Equation" r:id="rId4" imgW="1041120" imgH="380880" progId="Equation.DSMT4">
                  <p:embed/>
                </p:oleObj>
              </mc:Choice>
              <mc:Fallback>
                <p:oleObj name="Equation" r:id="rId4" imgW="1041120" imgH="380880" progId="Equation.DSMT4">
                  <p:embed/>
                  <p:pic>
                    <p:nvPicPr>
                      <p:cNvPr id="0" name="Object 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38" y="4009104"/>
                        <a:ext cx="104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70" name="Object 10"/>
          <p:cNvGraphicFramePr>
            <a:graphicFrameLocks noChangeAspect="1"/>
          </p:cNvGraphicFramePr>
          <p:nvPr/>
        </p:nvGraphicFramePr>
        <p:xfrm>
          <a:off x="528638" y="1919748"/>
          <a:ext cx="4787900" cy="838200"/>
        </p:xfrm>
        <a:graphic>
          <a:graphicData uri="http://schemas.openxmlformats.org/presentationml/2006/ole">
            <mc:AlternateContent xmlns:mc="http://schemas.openxmlformats.org/markup-compatibility/2006">
              <mc:Choice xmlns:v="urn:schemas-microsoft-com:vml" Requires="v">
                <p:oleObj spid="_x0000_s6159" name="Equation" r:id="rId6" imgW="4787900" imgH="838200" progId="Equation.DSMT4">
                  <p:embed/>
                </p:oleObj>
              </mc:Choice>
              <mc:Fallback>
                <p:oleObj name="Equation" r:id="rId6" imgW="4787900" imgH="838200" progId="Equation.DSMT4">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8" y="1919748"/>
                        <a:ext cx="4787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71" name="Object 11"/>
          <p:cNvGraphicFramePr>
            <a:graphicFrameLocks noChangeAspect="1"/>
          </p:cNvGraphicFramePr>
          <p:nvPr/>
        </p:nvGraphicFramePr>
        <p:xfrm>
          <a:off x="947456" y="2927556"/>
          <a:ext cx="3873500" cy="838200"/>
        </p:xfrm>
        <a:graphic>
          <a:graphicData uri="http://schemas.openxmlformats.org/presentationml/2006/ole">
            <mc:AlternateContent xmlns:mc="http://schemas.openxmlformats.org/markup-compatibility/2006">
              <mc:Choice xmlns:v="urn:schemas-microsoft-com:vml" Requires="v">
                <p:oleObj spid="_x0000_s6160" name="Equation" r:id="rId8" imgW="3873500" imgH="838200" progId="Equation.DSMT4">
                  <p:embed/>
                </p:oleObj>
              </mc:Choice>
              <mc:Fallback>
                <p:oleObj name="Equation" r:id="rId8" imgW="3873500" imgH="838200" progId="Equation.DSMT4">
                  <p:embed/>
                  <p:pic>
                    <p:nvPicPr>
                      <p:cNvPr id="0" name="Object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456" y="2927556"/>
                        <a:ext cx="387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nvGraphicFramePr>
        <p:xfrm>
          <a:off x="1807496" y="4646152"/>
          <a:ext cx="812800" cy="292100"/>
        </p:xfrm>
        <a:graphic>
          <a:graphicData uri="http://schemas.openxmlformats.org/presentationml/2006/ole">
            <mc:AlternateContent xmlns:mc="http://schemas.openxmlformats.org/markup-compatibility/2006">
              <mc:Choice xmlns:v="urn:schemas-microsoft-com:vml" Requires="v">
                <p:oleObj spid="_x0000_s6161" name="Equation" r:id="rId10" imgW="812520" imgH="291960" progId="Equation.DSMT4">
                  <p:embed/>
                </p:oleObj>
              </mc:Choice>
              <mc:Fallback>
                <p:oleObj name="Equation" r:id="rId10" imgW="812520" imgH="291960" progId="Equation.DSMT4">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7496" y="4646152"/>
                        <a:ext cx="8128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p>
        </p:txBody>
      </p:sp>
      <p:sp>
        <p:nvSpPr>
          <p:cNvPr id="3" name="Content Placeholder 2"/>
          <p:cNvSpPr>
            <a:spLocks noGrp="1"/>
          </p:cNvSpPr>
          <p:nvPr>
            <p:ph idx="1"/>
          </p:nvPr>
        </p:nvSpPr>
        <p:spPr/>
        <p:txBody>
          <a:bodyPr/>
          <a:lstStyle/>
          <a:p>
            <a:pPr>
              <a:lnSpc>
                <a:spcPct val="150000"/>
              </a:lnSpc>
              <a:tabLst>
                <a:tab pos="463550" algn="l"/>
              </a:tabLst>
            </a:pPr>
            <a:r>
              <a:rPr lang="en-US" b="1" dirty="0"/>
              <a:t>b.</a:t>
            </a:r>
            <a:r>
              <a:rPr lang="en-US" dirty="0"/>
              <a:t>	Mark the values for </a:t>
            </a:r>
            <a:r>
              <a:rPr lang="en-US" i="1" dirty="0"/>
              <a:t>x </a:t>
            </a:r>
            <a:r>
              <a:rPr lang="en-US" dirty="0"/>
              <a:t>where 	 on a number </a:t>
            </a:r>
          </a:p>
          <a:p>
            <a:pPr>
              <a:spcBef>
                <a:spcPts val="1200"/>
              </a:spcBef>
              <a:tabLst>
                <a:tab pos="463550" algn="l"/>
              </a:tabLst>
            </a:pPr>
            <a:r>
              <a:rPr lang="en-US" dirty="0"/>
              <a:t>	line. In this case, there is only one such point: </a:t>
            </a:r>
            <a:r>
              <a:rPr lang="en-US" i="1" dirty="0"/>
              <a:t>x</a:t>
            </a:r>
            <a:r>
              <a:rPr lang="en-US" dirty="0"/>
              <a:t> = 0 	(this was determined in part </a:t>
            </a:r>
            <a:r>
              <a:rPr lang="en-US" b="1" dirty="0"/>
              <a:t>a.</a:t>
            </a:r>
            <a:r>
              <a:rPr lang="en-US" dirty="0"/>
              <a:t>). Select a test point </a:t>
            </a:r>
          </a:p>
          <a:p>
            <a:pPr>
              <a:spcBef>
                <a:spcPts val="1800"/>
              </a:spcBef>
              <a:tabLst>
                <a:tab pos="463550" algn="l"/>
              </a:tabLst>
            </a:pPr>
            <a:r>
              <a:rPr lang="en-US" dirty="0"/>
              <a:t>	in each of the two intervals and find the sign of  </a:t>
            </a:r>
          </a:p>
          <a:p>
            <a:pPr>
              <a:lnSpc>
                <a:spcPct val="150000"/>
              </a:lnSpc>
              <a:spcBef>
                <a:spcPts val="1800"/>
              </a:spcBef>
              <a:tabLst>
                <a:tab pos="463550" algn="l"/>
              </a:tabLst>
            </a:pPr>
            <a:r>
              <a:rPr lang="en-US" dirty="0"/>
              <a:t>	at these test points by substituting the value into </a:t>
            </a:r>
          </a:p>
        </p:txBody>
      </p:sp>
      <p:graphicFrame>
        <p:nvGraphicFramePr>
          <p:cNvPr id="348167" name="Object 7"/>
          <p:cNvGraphicFramePr>
            <a:graphicFrameLocks noChangeAspect="1"/>
          </p:cNvGraphicFramePr>
          <p:nvPr/>
        </p:nvGraphicFramePr>
        <p:xfrm>
          <a:off x="5091752" y="1310148"/>
          <a:ext cx="952500" cy="838200"/>
        </p:xfrm>
        <a:graphic>
          <a:graphicData uri="http://schemas.openxmlformats.org/presentationml/2006/ole">
            <mc:AlternateContent xmlns:mc="http://schemas.openxmlformats.org/markup-compatibility/2006">
              <mc:Choice xmlns:v="urn:schemas-microsoft-com:vml" Requires="v">
                <p:oleObj spid="_x0000_s7179" name="Equation" r:id="rId4" imgW="952087" imgH="837836" progId="Equation.DSMT4">
                  <p:embed/>
                </p:oleObj>
              </mc:Choice>
              <mc:Fallback>
                <p:oleObj name="Equation" r:id="rId4" imgW="952087" imgH="837836" progId="Equation.DSMT4">
                  <p:embed/>
                  <p:pic>
                    <p:nvPicPr>
                      <p:cNvPr id="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1752" y="1310148"/>
                        <a:ext cx="95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7875896" y="2972900"/>
          <a:ext cx="444500" cy="838200"/>
        </p:xfrm>
        <a:graphic>
          <a:graphicData uri="http://schemas.openxmlformats.org/presentationml/2006/ole">
            <mc:AlternateContent xmlns:mc="http://schemas.openxmlformats.org/markup-compatibility/2006">
              <mc:Choice xmlns:v="urn:schemas-microsoft-com:vml" Requires="v">
                <p:oleObj spid="_x0000_s7180" name="Equation" r:id="rId6" imgW="444307" imgH="837836" progId="Equation.DSMT4">
                  <p:embed/>
                </p:oleObj>
              </mc:Choice>
              <mc:Fallback>
                <p:oleObj name="Equation" r:id="rId6" imgW="444307" imgH="837836" progId="Equation.DSMT4">
                  <p:embed/>
                  <p:pic>
                    <p:nvPicPr>
                      <p:cNvPr id="0"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5896" y="2972900"/>
                        <a:ext cx="444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8153400" y="3822476"/>
          <a:ext cx="533400" cy="838200"/>
        </p:xfrm>
        <a:graphic>
          <a:graphicData uri="http://schemas.openxmlformats.org/presentationml/2006/ole">
            <mc:AlternateContent xmlns:mc="http://schemas.openxmlformats.org/markup-compatibility/2006">
              <mc:Choice xmlns:v="urn:schemas-microsoft-com:vml" Requires="v">
                <p:oleObj spid="_x0000_s7181" name="Equation" r:id="rId8" imgW="533169" imgH="837836" progId="Equation.DSMT4">
                  <p:embed/>
                </p:oleObj>
              </mc:Choice>
              <mc:Fallback>
                <p:oleObj name="Equation" r:id="rId8" imgW="533169" imgH="837836" progId="Equation.DSMT4">
                  <p:embed/>
                  <p:pic>
                    <p:nvPicPr>
                      <p:cNvPr id="0" name="Object 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3822476"/>
                        <a:ext cx="5334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p>
        </p:txBody>
      </p:sp>
      <p:pic>
        <p:nvPicPr>
          <p:cNvPr id="399361" name="Picture 1"/>
          <p:cNvPicPr>
            <a:picLocks noChangeAspect="1" noChangeArrowheads="1"/>
          </p:cNvPicPr>
          <p:nvPr/>
        </p:nvPicPr>
        <p:blipFill>
          <a:blip r:embed="rId3"/>
          <a:srcRect/>
          <a:stretch>
            <a:fillRect/>
          </a:stretch>
        </p:blipFill>
        <p:spPr bwMode="auto">
          <a:xfrm>
            <a:off x="1455738" y="1066800"/>
            <a:ext cx="6126480" cy="4928024"/>
          </a:xfrm>
          <a:prstGeom prst="rect">
            <a:avLst/>
          </a:prstGeom>
          <a:noFill/>
          <a:ln w="9525">
            <a:noFill/>
            <a:miter lim="800000"/>
            <a:headEnd/>
            <a:tailEnd/>
          </a:ln>
          <a:effectLst/>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p>
        </p:txBody>
      </p:sp>
      <p:graphicFrame>
        <p:nvGraphicFramePr>
          <p:cNvPr id="5" name="Object 7"/>
          <p:cNvGraphicFramePr>
            <a:graphicFrameLocks noChangeAspect="1"/>
          </p:cNvGraphicFramePr>
          <p:nvPr>
            <p:extLst>
              <p:ext uri="{D42A27DB-BD31-4B8C-83A1-F6EECF244321}">
                <p14:modId xmlns:p14="http://schemas.microsoft.com/office/powerpoint/2010/main" val="783448324"/>
              </p:ext>
            </p:extLst>
          </p:nvPr>
        </p:nvGraphicFramePr>
        <p:xfrm>
          <a:off x="3060700" y="4038600"/>
          <a:ext cx="3022600" cy="838200"/>
        </p:xfrm>
        <a:graphic>
          <a:graphicData uri="http://schemas.openxmlformats.org/presentationml/2006/ole">
            <mc:AlternateContent xmlns:mc="http://schemas.openxmlformats.org/markup-compatibility/2006">
              <mc:Choice xmlns:v="urn:schemas-microsoft-com:vml" Requires="v">
                <p:oleObj spid="_x0000_s8197" name="Equation" r:id="rId4" imgW="3022600" imgH="838200" progId="Equation.DSMT4">
                  <p:embed/>
                </p:oleObj>
              </mc:Choice>
              <mc:Fallback>
                <p:oleObj name="Equation" r:id="rId4" imgW="3022600" imgH="8382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0700" y="4038600"/>
                        <a:ext cx="302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3220" name="Picture 4"/>
          <p:cNvPicPr>
            <a:picLocks noChangeAspect="1" noChangeArrowheads="1"/>
          </p:cNvPicPr>
          <p:nvPr/>
        </p:nvPicPr>
        <p:blipFill>
          <a:blip r:embed="rId6"/>
          <a:srcRect/>
          <a:stretch>
            <a:fillRect/>
          </a:stretch>
        </p:blipFill>
        <p:spPr bwMode="auto">
          <a:xfrm>
            <a:off x="1374775" y="1371600"/>
            <a:ext cx="6392863" cy="2544763"/>
          </a:xfrm>
          <a:prstGeom prst="rect">
            <a:avLst/>
          </a:prstGeom>
          <a:noFill/>
          <a:ln w="9525">
            <a:noFill/>
            <a:miter lim="800000"/>
            <a:headEnd/>
            <a:tailEnd/>
          </a:ln>
          <a:effectLst/>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Define the increasing and decreasing intervals of a function. </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p>
        </p:txBody>
      </p:sp>
      <p:sp>
        <p:nvSpPr>
          <p:cNvPr id="3" name="Content Placeholder 2"/>
          <p:cNvSpPr>
            <a:spLocks noGrp="1"/>
          </p:cNvSpPr>
          <p:nvPr>
            <p:ph idx="1"/>
          </p:nvPr>
        </p:nvSpPr>
        <p:spPr/>
        <p:txBody>
          <a:bodyPr/>
          <a:lstStyle/>
          <a:p>
            <a:pPr>
              <a:spcBef>
                <a:spcPts val="3000"/>
              </a:spcBef>
              <a:tabLst>
                <a:tab pos="463550" algn="l"/>
              </a:tabLst>
            </a:pPr>
            <a:r>
              <a:rPr lang="en-US" b="1" dirty="0"/>
              <a:t>c.</a:t>
            </a:r>
            <a:r>
              <a:rPr lang="en-US" dirty="0"/>
              <a:t>	Part </a:t>
            </a:r>
            <a:r>
              <a:rPr lang="en-US" b="1" dirty="0"/>
              <a:t>a.</a:t>
            </a:r>
            <a:r>
              <a:rPr lang="en-US" dirty="0"/>
              <a:t> determined a horizontal tangent at </a:t>
            </a:r>
            <a:r>
              <a:rPr lang="en-US" i="1" dirty="0"/>
              <a:t>x</a:t>
            </a:r>
            <a:r>
              <a:rPr lang="en-US" dirty="0"/>
              <a:t> = 0, and 	part </a:t>
            </a:r>
            <a:r>
              <a:rPr lang="en-US" b="1" dirty="0"/>
              <a:t>b.</a:t>
            </a:r>
            <a:r>
              <a:rPr lang="en-US" dirty="0"/>
              <a:t> showed that </a:t>
            </a:r>
            <a:r>
              <a:rPr lang="en-US" i="1" dirty="0"/>
              <a:t>y</a:t>
            </a:r>
            <a:r>
              <a:rPr lang="en-US" dirty="0"/>
              <a:t> is increasing on the interval 	(</a:t>
            </a:r>
            <a:r>
              <a:rPr lang="en-US" dirty="0">
                <a:latin typeface="Symbol" pitchFamily="18" charset="2"/>
              </a:rPr>
              <a:t>-</a:t>
            </a:r>
            <a:r>
              <a:rPr lang="en-US" dirty="0">
                <a:latin typeface="Symbol" pitchFamily="18" charset="2"/>
                <a:sym typeface="Symbol"/>
              </a:rPr>
              <a:t></a:t>
            </a:r>
            <a:r>
              <a:rPr lang="en-US" dirty="0"/>
              <a:t>, </a:t>
            </a:r>
            <a:r>
              <a:rPr lang="en-US" dirty="0">
                <a:latin typeface="Symbol" pitchFamily="18" charset="2"/>
              </a:rPr>
              <a:t>+</a:t>
            </a:r>
            <a:r>
              <a:rPr lang="en-US" dirty="0">
                <a:latin typeface="Symbol" pitchFamily="18" charset="2"/>
                <a:sym typeface="Symbol"/>
              </a:rPr>
              <a:t></a:t>
            </a:r>
            <a:r>
              <a:rPr lang="en-US" dirty="0"/>
              <a:t>).  (</a:t>
            </a:r>
            <a:r>
              <a:rPr lang="en-US" b="1" dirty="0"/>
              <a:t>Note:</a:t>
            </a:r>
            <a:r>
              <a:rPr lang="en-US" dirty="0"/>
              <a:t> since </a:t>
            </a:r>
            <a:r>
              <a:rPr lang="en-US" i="1" dirty="0"/>
              <a:t>y</a:t>
            </a:r>
            <a:r>
              <a:rPr lang="en-US" dirty="0"/>
              <a:t> is increasing on either side 	of 0, it is also increasing on any interval that 	contains 0.) </a:t>
            </a: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Graphing a Function (cont.)</a:t>
            </a:r>
          </a:p>
        </p:txBody>
      </p:sp>
      <p:sp>
        <p:nvSpPr>
          <p:cNvPr id="3" name="Content Placeholder 2"/>
          <p:cNvSpPr>
            <a:spLocks noGrp="1"/>
          </p:cNvSpPr>
          <p:nvPr>
            <p:ph idx="1"/>
          </p:nvPr>
        </p:nvSpPr>
        <p:spPr/>
        <p:txBody>
          <a:bodyPr/>
          <a:lstStyle/>
          <a:p>
            <a:pPr>
              <a:lnSpc>
                <a:spcPct val="150000"/>
              </a:lnSpc>
            </a:pPr>
            <a:endParaRPr lang="en-US" b="1" dirty="0"/>
          </a:p>
          <a:p>
            <a:pPr>
              <a:lnSpc>
                <a:spcPct val="150000"/>
              </a:lnSpc>
            </a:pPr>
            <a:endParaRPr lang="en-US" b="1" dirty="0"/>
          </a:p>
          <a:p>
            <a:pPr>
              <a:lnSpc>
                <a:spcPct val="150000"/>
              </a:lnSpc>
            </a:pPr>
            <a:endParaRPr lang="en-US" b="1" dirty="0"/>
          </a:p>
          <a:p>
            <a:pPr>
              <a:lnSpc>
                <a:spcPct val="150000"/>
              </a:lnSpc>
            </a:pPr>
            <a:endParaRPr lang="en-US" b="1" dirty="0"/>
          </a:p>
          <a:p>
            <a:pPr>
              <a:lnSpc>
                <a:spcPct val="150000"/>
              </a:lnSpc>
            </a:pPr>
            <a:endParaRPr lang="en-US" b="1" dirty="0"/>
          </a:p>
          <a:p>
            <a:pPr>
              <a:lnSpc>
                <a:spcPct val="150000"/>
              </a:lnSpc>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1066801"/>
            <a:ext cx="4572000" cy="4869071"/>
          </a:xfrm>
          <a:prstGeom prst="rect">
            <a:avLst/>
          </a:prstGeom>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a Function</a:t>
            </a:r>
          </a:p>
        </p:txBody>
      </p:sp>
      <p:sp>
        <p:nvSpPr>
          <p:cNvPr id="5" name="Content Placeholder 4"/>
          <p:cNvSpPr>
            <a:spLocks noGrp="1"/>
          </p:cNvSpPr>
          <p:nvPr>
            <p:ph idx="1"/>
          </p:nvPr>
        </p:nvSpPr>
        <p:spPr/>
        <p:txBody>
          <a:bodyPr/>
          <a:lstStyle/>
          <a:p>
            <a:r>
              <a:rPr lang="en-US" dirty="0"/>
              <a:t>For the function </a:t>
            </a:r>
          </a:p>
          <a:p>
            <a:pPr>
              <a:lnSpc>
                <a:spcPct val="150000"/>
              </a:lnSpc>
              <a:tabLst>
                <a:tab pos="463550" algn="l"/>
              </a:tabLst>
            </a:pPr>
            <a:r>
              <a:rPr lang="en-US" b="1" dirty="0"/>
              <a:t>a.</a:t>
            </a:r>
            <a:r>
              <a:rPr lang="en-US" dirty="0"/>
              <a:t>	Find all values of </a:t>
            </a:r>
            <a:r>
              <a:rPr lang="en-US" i="1" dirty="0"/>
              <a:t>x</a:t>
            </a:r>
            <a:r>
              <a:rPr lang="en-US" dirty="0"/>
              <a:t> where the derivative is 0. </a:t>
            </a:r>
          </a:p>
          <a:p>
            <a:pPr>
              <a:tabLst>
                <a:tab pos="463550" algn="l"/>
              </a:tabLst>
            </a:pPr>
            <a:r>
              <a:rPr lang="en-US" b="1" dirty="0"/>
              <a:t>b.</a:t>
            </a:r>
            <a:r>
              <a:rPr lang="en-US" dirty="0"/>
              <a:t>	Determine where the function is increasing and 	where it is decreasing. </a:t>
            </a:r>
          </a:p>
          <a:p>
            <a:pPr>
              <a:tabLst>
                <a:tab pos="463550" algn="l"/>
              </a:tabLst>
            </a:pPr>
            <a:r>
              <a:rPr lang="en-US" b="1" dirty="0"/>
              <a:t>c.</a:t>
            </a:r>
            <a:r>
              <a:rPr lang="en-US" dirty="0"/>
              <a:t>	Sketch its graph. </a:t>
            </a:r>
          </a:p>
          <a:p>
            <a:pPr>
              <a:lnSpc>
                <a:spcPct val="150000"/>
              </a:lnSpc>
              <a:tabLst>
                <a:tab pos="463550" algn="l"/>
              </a:tabLst>
            </a:pPr>
            <a:r>
              <a:rPr lang="en-US" b="1" dirty="0"/>
              <a:t>Solutions: </a:t>
            </a:r>
          </a:p>
          <a:p>
            <a:pPr>
              <a:tabLst>
                <a:tab pos="463550" algn="l"/>
              </a:tabLst>
            </a:pPr>
            <a:endParaRPr lang="en-US" dirty="0"/>
          </a:p>
          <a:p>
            <a:pPr>
              <a:tabLst>
                <a:tab pos="463550" algn="l"/>
              </a:tabLst>
            </a:pPr>
            <a:endParaRPr lang="en-US" dirty="0"/>
          </a:p>
        </p:txBody>
      </p:sp>
      <p:graphicFrame>
        <p:nvGraphicFramePr>
          <p:cNvPr id="363522" name="Object 2"/>
          <p:cNvGraphicFramePr>
            <a:graphicFrameLocks noChangeAspect="1"/>
          </p:cNvGraphicFramePr>
          <p:nvPr/>
        </p:nvGraphicFramePr>
        <p:xfrm>
          <a:off x="2909248" y="1143000"/>
          <a:ext cx="1384300" cy="838200"/>
        </p:xfrm>
        <a:graphic>
          <a:graphicData uri="http://schemas.openxmlformats.org/presentationml/2006/ole">
            <mc:AlternateContent xmlns:mc="http://schemas.openxmlformats.org/markup-compatibility/2006">
              <mc:Choice xmlns:v="urn:schemas-microsoft-com:vml" Requires="v">
                <p:oleObj spid="_x0000_s9228" name="Equation" r:id="rId4" imgW="1384300" imgH="838200" progId="Equation.DSMT4">
                  <p:embed/>
                </p:oleObj>
              </mc:Choice>
              <mc:Fallback>
                <p:oleObj name="Equation" r:id="rId4" imgW="1384300" imgH="8382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248" y="1143000"/>
                        <a:ext cx="1384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5494541" y="4191000"/>
            <a:ext cx="3268459" cy="400110"/>
          </a:xfrm>
          <a:prstGeom prst="rect">
            <a:avLst/>
          </a:prstGeom>
        </p:spPr>
        <p:txBody>
          <a:bodyPr wrap="none">
            <a:spAutoFit/>
          </a:bodyPr>
          <a:lstStyle/>
          <a:p>
            <a:r>
              <a:rPr lang="en-US" sz="2000" dirty="0">
                <a:solidFill>
                  <a:srgbClr val="008080"/>
                </a:solidFill>
              </a:rPr>
              <a:t>Rewrite </a:t>
            </a:r>
            <a:r>
              <a:rPr lang="en-US" sz="2000" i="1" dirty="0">
                <a:solidFill>
                  <a:srgbClr val="008080"/>
                </a:solidFill>
              </a:rPr>
              <a:t>f</a:t>
            </a:r>
            <a:r>
              <a:rPr lang="en-US" sz="2000" dirty="0">
                <a:solidFill>
                  <a:srgbClr val="008080"/>
                </a:solidFill>
              </a:rPr>
              <a:t>(</a:t>
            </a:r>
            <a:r>
              <a:rPr lang="en-US" sz="2000" i="1" dirty="0">
                <a:solidFill>
                  <a:srgbClr val="008080"/>
                </a:solidFill>
              </a:rPr>
              <a:t>x</a:t>
            </a:r>
            <a:r>
              <a:rPr lang="en-US" sz="2000" dirty="0">
                <a:solidFill>
                  <a:srgbClr val="008080"/>
                </a:solidFill>
              </a:rPr>
              <a:t>) using exponents. </a:t>
            </a:r>
          </a:p>
        </p:txBody>
      </p:sp>
      <p:sp>
        <p:nvSpPr>
          <p:cNvPr id="9" name="Rectangle 8"/>
          <p:cNvSpPr/>
          <p:nvPr/>
        </p:nvSpPr>
        <p:spPr>
          <a:xfrm>
            <a:off x="5508008" y="5167952"/>
            <a:ext cx="2982868" cy="400110"/>
          </a:xfrm>
          <a:prstGeom prst="rect">
            <a:avLst/>
          </a:prstGeom>
        </p:spPr>
        <p:txBody>
          <a:bodyPr wrap="none">
            <a:spAutoFit/>
          </a:bodyPr>
          <a:lstStyle/>
          <a:p>
            <a:r>
              <a:rPr lang="en-US" sz="2000" dirty="0">
                <a:solidFill>
                  <a:srgbClr val="008080"/>
                </a:solidFill>
              </a:rPr>
              <a:t>Find the derivative of </a:t>
            </a:r>
            <a:r>
              <a:rPr lang="en-US" sz="2000" i="1" dirty="0">
                <a:solidFill>
                  <a:srgbClr val="008080"/>
                </a:solidFill>
              </a:rPr>
              <a:t>f</a:t>
            </a:r>
            <a:r>
              <a:rPr lang="en-US" sz="2000" dirty="0">
                <a:solidFill>
                  <a:srgbClr val="008080"/>
                </a:solidFill>
              </a:rPr>
              <a:t>(</a:t>
            </a:r>
            <a:r>
              <a:rPr lang="en-US" sz="2000" i="1" dirty="0">
                <a:solidFill>
                  <a:srgbClr val="008080"/>
                </a:solidFill>
              </a:rPr>
              <a:t>x</a:t>
            </a:r>
            <a:r>
              <a:rPr lang="en-US" sz="2000" dirty="0">
                <a:solidFill>
                  <a:srgbClr val="008080"/>
                </a:solidFill>
              </a:rPr>
              <a:t>). </a:t>
            </a:r>
          </a:p>
        </p:txBody>
      </p:sp>
      <p:graphicFrame>
        <p:nvGraphicFramePr>
          <p:cNvPr id="9220" name="Object 4"/>
          <p:cNvGraphicFramePr>
            <a:graphicFrameLocks noChangeAspect="1"/>
          </p:cNvGraphicFramePr>
          <p:nvPr/>
        </p:nvGraphicFramePr>
        <p:xfrm>
          <a:off x="2148348" y="4009104"/>
          <a:ext cx="2019300" cy="838200"/>
        </p:xfrm>
        <a:graphic>
          <a:graphicData uri="http://schemas.openxmlformats.org/presentationml/2006/ole">
            <mc:AlternateContent xmlns:mc="http://schemas.openxmlformats.org/markup-compatibility/2006">
              <mc:Choice xmlns:v="urn:schemas-microsoft-com:vml" Requires="v">
                <p:oleObj spid="_x0000_s9229" name="Equation" r:id="rId6" imgW="2019240" imgH="838080" progId="Equation.DSMT4">
                  <p:embed/>
                </p:oleObj>
              </mc:Choice>
              <mc:Fallback>
                <p:oleObj name="Equation" r:id="rId6" imgW="2019240" imgH="838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8348" y="4009104"/>
                        <a:ext cx="2019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nvGraphicFramePr>
        <p:xfrm>
          <a:off x="2133600" y="4953000"/>
          <a:ext cx="3263900" cy="838200"/>
        </p:xfrm>
        <a:graphic>
          <a:graphicData uri="http://schemas.openxmlformats.org/presentationml/2006/ole">
            <mc:AlternateContent xmlns:mc="http://schemas.openxmlformats.org/markup-compatibility/2006">
              <mc:Choice xmlns:v="urn:schemas-microsoft-com:vml" Requires="v">
                <p:oleObj spid="_x0000_s9230" name="Equation" r:id="rId8" imgW="3263760" imgH="838080" progId="Equation.DSMT4">
                  <p:embed/>
                </p:oleObj>
              </mc:Choice>
              <mc:Fallback>
                <p:oleObj name="Equation" r:id="rId8" imgW="3263760" imgH="83808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4953000"/>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a Function (cont.)</a:t>
            </a:r>
          </a:p>
        </p:txBody>
      </p:sp>
      <p:sp>
        <p:nvSpPr>
          <p:cNvPr id="6" name="Content Placeholder 5"/>
          <p:cNvSpPr>
            <a:spLocks noGrp="1"/>
          </p:cNvSpPr>
          <p:nvPr>
            <p:ph idx="1"/>
          </p:nvPr>
        </p:nvSpPr>
        <p:spPr/>
        <p:txBody>
          <a:bodyPr/>
          <a:lstStyle/>
          <a:p>
            <a:pPr>
              <a:lnSpc>
                <a:spcPts val="3600"/>
              </a:lnSpc>
              <a:spcBef>
                <a:spcPts val="0"/>
              </a:spcBef>
            </a:pPr>
            <a:r>
              <a:rPr lang="en-US" dirty="0"/>
              <a:t>There are </a:t>
            </a:r>
            <a:r>
              <a:rPr lang="en-US" dirty="0">
                <a:solidFill>
                  <a:srgbClr val="FF0000"/>
                </a:solidFill>
              </a:rPr>
              <a:t>no horizontal tangent lines</a:t>
            </a:r>
            <a:r>
              <a:rPr lang="en-US" dirty="0"/>
              <a:t>. There are no      </a:t>
            </a:r>
            <a:r>
              <a:rPr lang="en-US" i="1" dirty="0"/>
              <a:t>x</a:t>
            </a:r>
            <a:r>
              <a:rPr lang="en-US" dirty="0"/>
              <a:t>-values which will make the slope equal to 0 in the formula for </a:t>
            </a:r>
            <a:r>
              <a:rPr lang="en-US" i="1" dirty="0"/>
              <a:t>f </a:t>
            </a:r>
            <a:r>
              <a:rPr lang="en-US" dirty="0"/>
              <a:t>′.  However, we note there is no slope defined for </a:t>
            </a:r>
            <a:r>
              <a:rPr lang="en-US" i="1" dirty="0"/>
              <a:t>x</a:t>
            </a:r>
            <a:r>
              <a:rPr lang="en-US" dirty="0"/>
              <a:t> = 0. It turns out that we need to put on our slope analysis line not only </a:t>
            </a:r>
            <a:r>
              <a:rPr lang="en-US" i="1" dirty="0"/>
              <a:t>x</a:t>
            </a:r>
            <a:r>
              <a:rPr lang="en-US" dirty="0"/>
              <a:t>-values which make </a:t>
            </a:r>
          </a:p>
          <a:p>
            <a:pPr>
              <a:lnSpc>
                <a:spcPts val="3600"/>
              </a:lnSpc>
              <a:spcBef>
                <a:spcPts val="0"/>
              </a:spcBef>
            </a:pPr>
            <a:r>
              <a:rPr lang="en-US" i="1" dirty="0"/>
              <a:t>f </a:t>
            </a:r>
            <a:r>
              <a:rPr lang="en-US" dirty="0"/>
              <a:t>′(</a:t>
            </a:r>
            <a:r>
              <a:rPr lang="en-US" i="1" dirty="0"/>
              <a:t>x</a:t>
            </a:r>
            <a:r>
              <a:rPr lang="en-US" dirty="0"/>
              <a:t>) = 0 but also any </a:t>
            </a:r>
            <a:r>
              <a:rPr lang="en-US" i="1" dirty="0"/>
              <a:t>x</a:t>
            </a:r>
            <a:r>
              <a:rPr lang="en-US" dirty="0"/>
              <a:t>-values for which </a:t>
            </a:r>
            <a:r>
              <a:rPr lang="en-US" i="1" dirty="0"/>
              <a:t>f </a:t>
            </a:r>
            <a:r>
              <a:rPr lang="en-US" dirty="0"/>
              <a:t>′ is not defined. In this problem, </a:t>
            </a:r>
            <a:r>
              <a:rPr lang="en-US" i="1" dirty="0"/>
              <a:t>x</a:t>
            </a:r>
            <a:r>
              <a:rPr lang="en-US" dirty="0"/>
              <a:t> = 0 is the only point in either category, and we put </a:t>
            </a:r>
            <a:r>
              <a:rPr lang="en-US" i="1" dirty="0"/>
              <a:t>x</a:t>
            </a:r>
            <a:r>
              <a:rPr lang="en-US" dirty="0"/>
              <a:t> = 0 as the only point on the analysis line. </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313" name="Picture 1"/>
          <p:cNvPicPr>
            <a:picLocks noChangeAspect="1" noChangeArrowheads="1"/>
          </p:cNvPicPr>
          <p:nvPr/>
        </p:nvPicPr>
        <p:blipFill>
          <a:blip r:embed="rId3"/>
          <a:srcRect/>
          <a:stretch>
            <a:fillRect/>
          </a:stretch>
        </p:blipFill>
        <p:spPr bwMode="auto">
          <a:xfrm>
            <a:off x="1981202" y="2116393"/>
            <a:ext cx="4754880" cy="387353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4: Graphing a Function (cont.)</a:t>
            </a:r>
          </a:p>
        </p:txBody>
      </p:sp>
      <p:sp>
        <p:nvSpPr>
          <p:cNvPr id="7" name="Content Placeholder 6"/>
          <p:cNvSpPr>
            <a:spLocks noGrp="1"/>
          </p:cNvSpPr>
          <p:nvPr>
            <p:ph idx="1"/>
          </p:nvPr>
        </p:nvSpPr>
        <p:spPr/>
        <p:txBody>
          <a:bodyPr/>
          <a:lstStyle/>
          <a:p>
            <a:pPr>
              <a:tabLst>
                <a:tab pos="463550" algn="l"/>
              </a:tabLst>
            </a:pPr>
            <a:r>
              <a:rPr lang="en-US" b="1" dirty="0"/>
              <a:t>b.</a:t>
            </a:r>
            <a:r>
              <a:rPr lang="en-US" dirty="0"/>
              <a:t>	Note that we still investigate the derivative on either 	side of 0 to help determine the nature of the graph. </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Graphing a Function (cont.)</a:t>
            </a:r>
          </a:p>
        </p:txBody>
      </p:sp>
      <p:graphicFrame>
        <p:nvGraphicFramePr>
          <p:cNvPr id="394243" name="Object 3"/>
          <p:cNvGraphicFramePr>
            <a:graphicFrameLocks noChangeAspect="1"/>
          </p:cNvGraphicFramePr>
          <p:nvPr/>
        </p:nvGraphicFramePr>
        <p:xfrm>
          <a:off x="2571750" y="3581400"/>
          <a:ext cx="4000500" cy="838200"/>
        </p:xfrm>
        <a:graphic>
          <a:graphicData uri="http://schemas.openxmlformats.org/presentationml/2006/ole">
            <mc:AlternateContent xmlns:mc="http://schemas.openxmlformats.org/markup-compatibility/2006">
              <mc:Choice xmlns:v="urn:schemas-microsoft-com:vml" Requires="v">
                <p:oleObj spid="_x0000_s10245" name="Equation" r:id="rId4" imgW="4000500" imgH="838200" progId="Equation.DSMT4">
                  <p:embed/>
                </p:oleObj>
              </mc:Choice>
              <mc:Fallback>
                <p:oleObj name="Equation" r:id="rId4" imgW="4000500" imgH="838200" progId="Equation.DSMT4">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3581400"/>
                        <a:ext cx="40005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4244" name="Picture 4"/>
          <p:cNvPicPr>
            <a:picLocks noChangeAspect="1" noChangeArrowheads="1"/>
          </p:cNvPicPr>
          <p:nvPr/>
        </p:nvPicPr>
        <p:blipFill>
          <a:blip r:embed="rId6"/>
          <a:srcRect/>
          <a:stretch>
            <a:fillRect/>
          </a:stretch>
        </p:blipFill>
        <p:spPr bwMode="auto">
          <a:xfrm>
            <a:off x="1519238" y="1371600"/>
            <a:ext cx="6103937" cy="2027237"/>
          </a:xfrm>
          <a:prstGeom prst="rect">
            <a:avLst/>
          </a:prstGeom>
          <a:noFill/>
          <a:ln w="9525">
            <a:noFill/>
            <a:miter lim="800000"/>
            <a:headEnd/>
            <a:tailEnd/>
          </a:ln>
          <a:effectLst/>
        </p:spPr>
      </p:pic>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3457" name="Picture 1"/>
          <p:cNvPicPr>
            <a:picLocks noChangeAspect="1" noChangeArrowheads="1"/>
          </p:cNvPicPr>
          <p:nvPr/>
        </p:nvPicPr>
        <p:blipFill>
          <a:blip r:embed="rId3"/>
          <a:srcRect/>
          <a:stretch>
            <a:fillRect/>
          </a:stretch>
        </p:blipFill>
        <p:spPr bwMode="auto">
          <a:xfrm>
            <a:off x="685800" y="1143000"/>
            <a:ext cx="4868863" cy="47466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4: Graphing a Function (cont.)</a:t>
            </a:r>
          </a:p>
        </p:txBody>
      </p:sp>
      <p:sp>
        <p:nvSpPr>
          <p:cNvPr id="3" name="Content Placeholder 2"/>
          <p:cNvSpPr>
            <a:spLocks noGrp="1"/>
          </p:cNvSpPr>
          <p:nvPr>
            <p:ph idx="1"/>
          </p:nvPr>
        </p:nvSpPr>
        <p:spPr/>
        <p:txBody>
          <a:bodyPr/>
          <a:lstStyle/>
          <a:p>
            <a:endParaRPr lang="en-US" dirty="0"/>
          </a:p>
          <a:p>
            <a:endParaRPr lang="en-US" dirty="0"/>
          </a:p>
        </p:txBody>
      </p:sp>
      <p:sp>
        <p:nvSpPr>
          <p:cNvPr id="13" name="Rectangle 12"/>
          <p:cNvSpPr/>
          <p:nvPr/>
        </p:nvSpPr>
        <p:spPr>
          <a:xfrm>
            <a:off x="5562600" y="2886809"/>
            <a:ext cx="3352800" cy="1631216"/>
          </a:xfrm>
          <a:prstGeom prst="rect">
            <a:avLst/>
          </a:prstGeom>
        </p:spPr>
        <p:txBody>
          <a:bodyPr wrap="square">
            <a:spAutoFit/>
          </a:bodyPr>
          <a:lstStyle/>
          <a:p>
            <a:r>
              <a:rPr lang="en-US" sz="2000" dirty="0">
                <a:solidFill>
                  <a:srgbClr val="008080"/>
                </a:solidFill>
              </a:rPr>
              <a:t>The line </a:t>
            </a:r>
            <a:r>
              <a:rPr lang="en-US" sz="2000" i="1" dirty="0">
                <a:solidFill>
                  <a:srgbClr val="008080"/>
                </a:solidFill>
              </a:rPr>
              <a:t>x</a:t>
            </a:r>
            <a:r>
              <a:rPr lang="en-US" sz="2000" dirty="0">
                <a:solidFill>
                  <a:srgbClr val="008080"/>
                </a:solidFill>
              </a:rPr>
              <a:t> = 0 is a </a:t>
            </a:r>
            <a:r>
              <a:rPr lang="en-US" sz="2000" b="1" dirty="0">
                <a:solidFill>
                  <a:srgbClr val="008080"/>
                </a:solidFill>
              </a:rPr>
              <a:t>vertical asymptote</a:t>
            </a:r>
            <a:r>
              <a:rPr lang="en-US" sz="2000" dirty="0">
                <a:solidFill>
                  <a:srgbClr val="008080"/>
                </a:solidFill>
              </a:rPr>
              <a:t>. The curve approaches this line without touching it. There is also a horizontal asymptote at </a:t>
            </a:r>
            <a:r>
              <a:rPr lang="en-US" sz="2000" i="1" dirty="0">
                <a:solidFill>
                  <a:srgbClr val="008080"/>
                </a:solidFill>
              </a:rPr>
              <a:t>y</a:t>
            </a:r>
            <a:r>
              <a:rPr lang="en-US" sz="2000" dirty="0">
                <a:solidFill>
                  <a:srgbClr val="008080"/>
                </a:solidFill>
              </a:rPr>
              <a:t> = 0. </a:t>
            </a:r>
          </a:p>
        </p:txBody>
      </p:sp>
      <p:sp>
        <p:nvSpPr>
          <p:cNvPr id="7" name="TextBox 6"/>
          <p:cNvSpPr txBox="1"/>
          <p:nvPr/>
        </p:nvSpPr>
        <p:spPr>
          <a:xfrm>
            <a:off x="457200" y="1393825"/>
            <a:ext cx="428322" cy="523220"/>
          </a:xfrm>
          <a:prstGeom prst="rect">
            <a:avLst/>
          </a:prstGeom>
          <a:noFill/>
        </p:spPr>
        <p:txBody>
          <a:bodyPr wrap="none" rtlCol="0">
            <a:spAutoFit/>
          </a:bodyPr>
          <a:lstStyle/>
          <a:p>
            <a:r>
              <a:rPr lang="en-US" sz="2800" b="1" dirty="0"/>
              <a:t>c.</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ts val="3600"/>
              </a:lnSpc>
              <a:spcBef>
                <a:spcPts val="0"/>
              </a:spcBef>
            </a:pPr>
            <a:r>
              <a:rPr lang="en-US" dirty="0"/>
              <a:t>The graph for </a:t>
            </a:r>
            <a:r>
              <a:rPr lang="en-US" i="1" dirty="0">
                <a:solidFill>
                  <a:srgbClr val="0000FF"/>
                </a:solidFill>
              </a:rPr>
              <a:t>y</a:t>
            </a:r>
            <a:r>
              <a:rPr lang="en-US" dirty="0">
                <a:solidFill>
                  <a:srgbClr val="0000FF"/>
                </a:solidFill>
              </a:rPr>
              <a:t> =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dirty="0"/>
              <a:t>is given below.  Mark the portions which show where </a:t>
            </a:r>
            <a:r>
              <a:rPr lang="en-US" i="1" dirty="0"/>
              <a:t>f </a:t>
            </a:r>
            <a:r>
              <a:rPr lang="en-US" dirty="0"/>
              <a:t>′(</a:t>
            </a:r>
            <a:r>
              <a:rPr lang="en-US" i="1" dirty="0"/>
              <a:t>x</a:t>
            </a:r>
            <a:r>
              <a:rPr lang="en-US" dirty="0"/>
              <a:t>) is negative, positive, or zero. Draw a possible </a:t>
            </a:r>
            <a:r>
              <a:rPr lang="en-US" i="1" dirty="0"/>
              <a:t>f </a:t>
            </a:r>
            <a:r>
              <a:rPr lang="en-US" dirty="0"/>
              <a:t>′(</a:t>
            </a:r>
            <a:r>
              <a:rPr lang="en-US" i="1" dirty="0"/>
              <a:t>x</a:t>
            </a:r>
            <a:r>
              <a:rPr lang="en-US" dirty="0"/>
              <a:t>) by </a:t>
            </a:r>
          </a:p>
          <a:p>
            <a:pPr>
              <a:lnSpc>
                <a:spcPts val="3600"/>
              </a:lnSpc>
              <a:spcBef>
                <a:spcPts val="0"/>
              </a:spcBef>
            </a:pPr>
            <a:r>
              <a:rPr lang="en-US" dirty="0"/>
              <a:t>estimating the absolute values </a:t>
            </a:r>
          </a:p>
          <a:p>
            <a:pPr>
              <a:lnSpc>
                <a:spcPts val="3600"/>
              </a:lnSpc>
              <a:spcBef>
                <a:spcPts val="0"/>
              </a:spcBef>
            </a:pPr>
            <a:r>
              <a:rPr lang="en-US" dirty="0"/>
              <a:t>of the slopes on </a:t>
            </a:r>
            <a:r>
              <a:rPr lang="en-US" i="1" dirty="0"/>
              <a:t>f</a:t>
            </a:r>
            <a:r>
              <a:rPr lang="en-US" dirty="0"/>
              <a:t>(</a:t>
            </a:r>
            <a:r>
              <a:rPr lang="en-US" i="1" dirty="0"/>
              <a:t>x</a:t>
            </a:r>
            <a:r>
              <a:rPr lang="en-US" dirty="0"/>
              <a:t>). </a:t>
            </a:r>
          </a:p>
        </p:txBody>
      </p:sp>
      <p:pic>
        <p:nvPicPr>
          <p:cNvPr id="402433" name="Picture 1"/>
          <p:cNvPicPr>
            <a:picLocks noChangeAspect="1" noChangeArrowheads="1"/>
          </p:cNvPicPr>
          <p:nvPr/>
        </p:nvPicPr>
        <p:blipFill>
          <a:blip r:embed="rId3"/>
          <a:srcRect/>
          <a:stretch>
            <a:fillRect/>
          </a:stretch>
        </p:blipFill>
        <p:spPr bwMode="auto">
          <a:xfrm>
            <a:off x="5201316" y="2336799"/>
            <a:ext cx="3584261" cy="3489678"/>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5: Graphing </a:t>
            </a:r>
            <a:r>
              <a:rPr lang="en-US" i="1" dirty="0"/>
              <a:t>f </a:t>
            </a:r>
            <a:r>
              <a:rPr lang="en-US" dirty="0"/>
              <a:t>’(</a:t>
            </a:r>
            <a:r>
              <a:rPr lang="en-US" i="1" dirty="0"/>
              <a:t>x</a:t>
            </a:r>
            <a:r>
              <a:rPr lang="en-US" dirty="0"/>
              <a:t>)</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09" name="Picture 1"/>
          <p:cNvPicPr>
            <a:picLocks noChangeAspect="1" noChangeArrowheads="1"/>
          </p:cNvPicPr>
          <p:nvPr/>
        </p:nvPicPr>
        <p:blipFill>
          <a:blip r:embed="rId3"/>
          <a:srcRect/>
          <a:stretch>
            <a:fillRect/>
          </a:stretch>
        </p:blipFill>
        <p:spPr bwMode="auto">
          <a:xfrm>
            <a:off x="5230816" y="2041525"/>
            <a:ext cx="3760784" cy="384048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5: Graphing </a:t>
            </a:r>
            <a:r>
              <a:rPr lang="en-US" i="1" dirty="0"/>
              <a:t>f </a:t>
            </a:r>
            <a:r>
              <a:rPr lang="en-US" dirty="0"/>
              <a:t>’(</a:t>
            </a:r>
            <a:r>
              <a:rPr lang="en-US" i="1" dirty="0"/>
              <a:t>x</a:t>
            </a:r>
            <a:r>
              <a:rPr lang="en-US" dirty="0"/>
              <a:t>) (cont.)</a:t>
            </a:r>
          </a:p>
        </p:txBody>
      </p:sp>
      <p:sp>
        <p:nvSpPr>
          <p:cNvPr id="3" name="Content Placeholder 2"/>
          <p:cNvSpPr>
            <a:spLocks noGrp="1"/>
          </p:cNvSpPr>
          <p:nvPr>
            <p:ph idx="1"/>
          </p:nvPr>
        </p:nvSpPr>
        <p:spPr/>
        <p:txBody>
          <a:bodyPr/>
          <a:lstStyle/>
          <a:p>
            <a:pPr>
              <a:spcBef>
                <a:spcPts val="0"/>
              </a:spcBef>
              <a:tabLst>
                <a:tab pos="463550" algn="l"/>
              </a:tabLst>
            </a:pPr>
            <a:r>
              <a:rPr lang="en-US" b="1" dirty="0"/>
              <a:t>Solution: </a:t>
            </a:r>
          </a:p>
          <a:p>
            <a:pPr>
              <a:spcBef>
                <a:spcPts val="0"/>
              </a:spcBef>
              <a:tabLst>
                <a:tab pos="463550" algn="l"/>
              </a:tabLst>
            </a:pPr>
            <a:r>
              <a:rPr lang="en-US" dirty="0"/>
              <a:t>Let </a:t>
            </a:r>
            <a:r>
              <a:rPr lang="en-US" i="1" dirty="0">
                <a:solidFill>
                  <a:srgbClr val="000099"/>
                </a:solidFill>
              </a:rPr>
              <a:t>x</a:t>
            </a:r>
            <a:r>
              <a:rPr lang="en-US" dirty="0">
                <a:solidFill>
                  <a:srgbClr val="000099"/>
                </a:solidFill>
              </a:rPr>
              <a:t> = </a:t>
            </a:r>
            <a:r>
              <a:rPr lang="en-US" i="1" dirty="0">
                <a:solidFill>
                  <a:srgbClr val="000099"/>
                </a:solidFill>
              </a:rPr>
              <a:t>a</a:t>
            </a:r>
            <a:r>
              <a:rPr lang="en-US" dirty="0">
                <a:solidFill>
                  <a:srgbClr val="000099"/>
                </a:solidFill>
              </a:rPr>
              <a:t> </a:t>
            </a:r>
            <a:r>
              <a:rPr lang="en-US" dirty="0"/>
              <a:t>and </a:t>
            </a:r>
            <a:r>
              <a:rPr lang="en-US" i="1" dirty="0">
                <a:solidFill>
                  <a:srgbClr val="000099"/>
                </a:solidFill>
              </a:rPr>
              <a:t>x</a:t>
            </a:r>
            <a:r>
              <a:rPr lang="en-US" dirty="0">
                <a:solidFill>
                  <a:srgbClr val="000099"/>
                </a:solidFill>
              </a:rPr>
              <a:t> = </a:t>
            </a:r>
            <a:r>
              <a:rPr lang="en-US" i="1" dirty="0">
                <a:solidFill>
                  <a:srgbClr val="000099"/>
                </a:solidFill>
              </a:rPr>
              <a:t>b</a:t>
            </a:r>
            <a:r>
              <a:rPr lang="en-US" dirty="0">
                <a:solidFill>
                  <a:srgbClr val="000099"/>
                </a:solidFill>
              </a:rPr>
              <a:t> </a:t>
            </a:r>
            <a:r>
              <a:rPr lang="en-US" dirty="0"/>
              <a:t>(say </a:t>
            </a:r>
            <a:r>
              <a:rPr lang="en-US" i="1" dirty="0"/>
              <a:t>a</a:t>
            </a:r>
            <a:r>
              <a:rPr lang="en-US" dirty="0"/>
              <a:t> &lt; </a:t>
            </a:r>
            <a:r>
              <a:rPr lang="en-US" i="1" dirty="0"/>
              <a:t>b</a:t>
            </a:r>
            <a:r>
              <a:rPr lang="en-US" dirty="0"/>
              <a:t>) denote the two </a:t>
            </a:r>
            <a:r>
              <a:rPr lang="en-US" i="1" dirty="0"/>
              <a:t>x</a:t>
            </a:r>
            <a:r>
              <a:rPr lang="en-US" dirty="0"/>
              <a:t>-values corresponding to the two </a:t>
            </a:r>
          </a:p>
          <a:p>
            <a:pPr>
              <a:spcBef>
                <a:spcPts val="0"/>
              </a:spcBef>
              <a:tabLst>
                <a:tab pos="463550" algn="l"/>
              </a:tabLst>
            </a:pPr>
            <a:r>
              <a:rPr lang="en-US" dirty="0"/>
              <a:t>local extremes. </a:t>
            </a:r>
          </a:p>
          <a:p>
            <a:pPr>
              <a:spcBef>
                <a:spcPts val="0"/>
              </a:spcBef>
              <a:tabLst>
                <a:tab pos="463550" algn="l"/>
              </a:tabLst>
            </a:pPr>
            <a:r>
              <a:rPr lang="en-US" dirty="0"/>
              <a:t>Then </a:t>
            </a:r>
            <a:r>
              <a:rPr lang="en-US" i="1" dirty="0">
                <a:solidFill>
                  <a:srgbClr val="000099"/>
                </a:solidFill>
              </a:rPr>
              <a:t>f </a:t>
            </a:r>
            <a:r>
              <a:rPr lang="en-US" dirty="0">
                <a:solidFill>
                  <a:srgbClr val="000099"/>
                </a:solidFill>
              </a:rPr>
              <a:t>′(</a:t>
            </a:r>
            <a:r>
              <a:rPr lang="en-US" i="1" dirty="0">
                <a:solidFill>
                  <a:srgbClr val="000099"/>
                </a:solidFill>
              </a:rPr>
              <a:t>a</a:t>
            </a:r>
            <a:r>
              <a:rPr lang="en-US" dirty="0">
                <a:solidFill>
                  <a:srgbClr val="000099"/>
                </a:solidFill>
              </a:rPr>
              <a:t>) = </a:t>
            </a:r>
            <a:r>
              <a:rPr lang="en-US" i="1" dirty="0">
                <a:solidFill>
                  <a:srgbClr val="000099"/>
                </a:solidFill>
              </a:rPr>
              <a:t>f </a:t>
            </a:r>
            <a:r>
              <a:rPr lang="en-US" dirty="0">
                <a:solidFill>
                  <a:srgbClr val="000099"/>
                </a:solidFill>
              </a:rPr>
              <a:t>′(</a:t>
            </a:r>
            <a:r>
              <a:rPr lang="en-US" i="1" dirty="0">
                <a:solidFill>
                  <a:srgbClr val="000099"/>
                </a:solidFill>
              </a:rPr>
              <a:t>b</a:t>
            </a:r>
            <a:r>
              <a:rPr lang="en-US" dirty="0">
                <a:solidFill>
                  <a:srgbClr val="000099"/>
                </a:solidFill>
              </a:rPr>
              <a:t>) = 0</a:t>
            </a:r>
            <a:r>
              <a:rPr lang="en-US" dirty="0"/>
              <a:t>. </a:t>
            </a:r>
          </a:p>
          <a:p>
            <a:pPr>
              <a:spcBef>
                <a:spcPts val="0"/>
              </a:spcBef>
              <a:tabLst>
                <a:tab pos="463550" algn="l"/>
              </a:tabLst>
            </a:pPr>
            <a:r>
              <a:rPr lang="en-US" dirty="0"/>
              <a:t>In between </a:t>
            </a:r>
            <a:r>
              <a:rPr lang="en-US" i="1" dirty="0"/>
              <a:t>a</a:t>
            </a:r>
            <a:r>
              <a:rPr lang="en-US" dirty="0"/>
              <a:t> and </a:t>
            </a:r>
            <a:r>
              <a:rPr lang="en-US" i="1" dirty="0"/>
              <a:t>b</a:t>
            </a:r>
            <a:r>
              <a:rPr lang="en-US" dirty="0"/>
              <a:t>, the </a:t>
            </a:r>
            <a:r>
              <a:rPr lang="en-US" i="1" dirty="0"/>
              <a:t>y</a:t>
            </a:r>
            <a:r>
              <a:rPr lang="en-US" dirty="0"/>
              <a:t>-values </a:t>
            </a:r>
          </a:p>
          <a:p>
            <a:pPr>
              <a:spcBef>
                <a:spcPts val="0"/>
              </a:spcBef>
              <a:tabLst>
                <a:tab pos="463550" algn="l"/>
              </a:tabLst>
            </a:pPr>
            <a:r>
              <a:rPr lang="en-US" dirty="0"/>
              <a:t>decrease on the interval (</a:t>
            </a:r>
            <a:r>
              <a:rPr lang="en-US" i="1" dirty="0"/>
              <a:t>a</a:t>
            </a:r>
            <a:r>
              <a:rPr lang="en-US" dirty="0"/>
              <a:t>, </a:t>
            </a:r>
            <a:r>
              <a:rPr lang="en-US" i="1" dirty="0"/>
              <a:t>b</a:t>
            </a:r>
            <a:r>
              <a:rPr lang="en-US" dirty="0"/>
              <a:t>); </a:t>
            </a:r>
          </a:p>
          <a:p>
            <a:pPr>
              <a:spcBef>
                <a:spcPts val="0"/>
              </a:spcBef>
              <a:tabLst>
                <a:tab pos="463550" algn="l"/>
              </a:tabLst>
            </a:pPr>
            <a:r>
              <a:rPr lang="en-US" dirty="0"/>
              <a:t>therefore </a:t>
            </a:r>
            <a:r>
              <a:rPr lang="en-US" i="1" dirty="0"/>
              <a:t>y</a:t>
            </a:r>
            <a:r>
              <a:rPr lang="en-US" dirty="0"/>
              <a:t>′ is negative. At </a:t>
            </a:r>
            <a:r>
              <a:rPr lang="en-US" i="1" dirty="0"/>
              <a:t>x</a:t>
            </a:r>
            <a:r>
              <a:rPr lang="en-US" dirty="0"/>
              <a:t> = </a:t>
            </a:r>
            <a:r>
              <a:rPr lang="en-US" i="1" dirty="0"/>
              <a:t>b</a:t>
            </a:r>
            <a:r>
              <a:rPr lang="en-US" dirty="0"/>
              <a:t>,</a:t>
            </a:r>
          </a:p>
          <a:p>
            <a:pPr>
              <a:spcBef>
                <a:spcPts val="0"/>
              </a:spcBef>
              <a:tabLst>
                <a:tab pos="463550" algn="l"/>
              </a:tabLst>
            </a:pPr>
            <a:r>
              <a:rPr lang="en-US" dirty="0"/>
              <a:t> the </a:t>
            </a:r>
            <a:r>
              <a:rPr lang="en-US" i="1" dirty="0"/>
              <a:t>y</a:t>
            </a:r>
            <a:r>
              <a:rPr lang="en-US" dirty="0"/>
              <a:t>-values start to increase </a:t>
            </a:r>
          </a:p>
          <a:p>
            <a:pPr>
              <a:spcBef>
                <a:spcPts val="0"/>
              </a:spcBef>
              <a:tabLst>
                <a:tab pos="463550" algn="l"/>
              </a:tabLst>
            </a:pPr>
            <a:r>
              <a:rPr lang="en-US" dirty="0"/>
              <a:t>(and </a:t>
            </a:r>
            <a:r>
              <a:rPr lang="en-US" i="1" dirty="0"/>
              <a:t>y</a:t>
            </a:r>
            <a:r>
              <a:rPr lang="en-US" dirty="0"/>
              <a:t>′ becomes positive).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14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Graphing </a:t>
            </a:r>
            <a:r>
              <a:rPr lang="en-US" i="1" dirty="0"/>
              <a:t>f </a:t>
            </a:r>
            <a:r>
              <a:rPr lang="en-US" dirty="0"/>
              <a:t>’(</a:t>
            </a:r>
            <a:r>
              <a:rPr lang="en-US" i="1" dirty="0"/>
              <a:t>x</a:t>
            </a:r>
            <a:r>
              <a:rPr lang="en-US" dirty="0"/>
              <a:t>) (cont.)</a:t>
            </a:r>
          </a:p>
        </p:txBody>
      </p:sp>
      <p:sp>
        <p:nvSpPr>
          <p:cNvPr id="3" name="Content Placeholder 2"/>
          <p:cNvSpPr>
            <a:spLocks noGrp="1"/>
          </p:cNvSpPr>
          <p:nvPr>
            <p:ph idx="1"/>
          </p:nvPr>
        </p:nvSpPr>
        <p:spPr/>
        <p:txBody>
          <a:bodyPr/>
          <a:lstStyle/>
          <a:p>
            <a:pPr>
              <a:spcBef>
                <a:spcPts val="0"/>
              </a:spcBef>
              <a:tabLst>
                <a:tab pos="463550" algn="l"/>
              </a:tabLst>
            </a:pPr>
            <a:r>
              <a:rPr lang="en-US" dirty="0"/>
              <a:t>Thus the graph of </a:t>
            </a:r>
            <a:r>
              <a:rPr lang="en-US" i="1" dirty="0"/>
              <a:t>y</a:t>
            </a:r>
            <a:r>
              <a:rPr lang="en-US" dirty="0"/>
              <a:t>′ includes points (</a:t>
            </a:r>
            <a:r>
              <a:rPr lang="en-US" i="1" dirty="0"/>
              <a:t>a</a:t>
            </a:r>
            <a:r>
              <a:rPr lang="en-US" dirty="0"/>
              <a:t>, 0) and (</a:t>
            </a:r>
            <a:r>
              <a:rPr lang="en-US" i="1" dirty="0"/>
              <a:t>b</a:t>
            </a:r>
            <a:r>
              <a:rPr lang="en-US" dirty="0"/>
              <a:t>, 0) and lies below the </a:t>
            </a:r>
            <a:r>
              <a:rPr lang="en-US" i="1" dirty="0"/>
              <a:t>x</a:t>
            </a:r>
            <a:r>
              <a:rPr lang="en-US" dirty="0"/>
              <a:t>-axis (as </a:t>
            </a:r>
            <a:r>
              <a:rPr lang="en-US" i="1" dirty="0"/>
              <a:t>y</a:t>
            </a:r>
            <a:r>
              <a:rPr lang="en-US" dirty="0"/>
              <a:t>′ is negative) from </a:t>
            </a:r>
            <a:r>
              <a:rPr lang="en-US" i="1" dirty="0"/>
              <a:t>x</a:t>
            </a:r>
            <a:r>
              <a:rPr lang="en-US" dirty="0"/>
              <a:t> = </a:t>
            </a:r>
            <a:r>
              <a:rPr lang="en-US" i="1" dirty="0"/>
              <a:t>a</a:t>
            </a:r>
            <a:r>
              <a:rPr lang="en-US" dirty="0"/>
              <a:t> to </a:t>
            </a:r>
          </a:p>
          <a:p>
            <a:pPr>
              <a:spcBef>
                <a:spcPts val="0"/>
              </a:spcBef>
              <a:tabLst>
                <a:tab pos="463550" algn="l"/>
              </a:tabLst>
            </a:pPr>
            <a:r>
              <a:rPr lang="en-US" i="1" dirty="0"/>
              <a:t>x</a:t>
            </a:r>
            <a:r>
              <a:rPr lang="en-US" dirty="0"/>
              <a:t> = </a:t>
            </a:r>
            <a:r>
              <a:rPr lang="en-US" i="1" dirty="0"/>
              <a:t>b</a:t>
            </a:r>
            <a:r>
              <a:rPr lang="en-US" dirty="0"/>
              <a:t>. For </a:t>
            </a:r>
            <a:r>
              <a:rPr lang="en-US" i="1" dirty="0"/>
              <a:t>x</a:t>
            </a:r>
            <a:r>
              <a:rPr lang="en-US" dirty="0"/>
              <a:t> &gt; </a:t>
            </a:r>
            <a:r>
              <a:rPr lang="en-US" i="1" dirty="0"/>
              <a:t>b</a:t>
            </a:r>
            <a:r>
              <a:rPr lang="en-US" dirty="0"/>
              <a:t> and </a:t>
            </a:r>
            <a:r>
              <a:rPr lang="en-US" i="1" dirty="0"/>
              <a:t>x</a:t>
            </a:r>
            <a:r>
              <a:rPr lang="en-US" dirty="0"/>
              <a:t> &lt; </a:t>
            </a:r>
            <a:r>
              <a:rPr lang="en-US" i="1" dirty="0"/>
              <a:t>a</a:t>
            </a:r>
            <a:r>
              <a:rPr lang="en-US" dirty="0"/>
              <a:t>, the graph of </a:t>
            </a:r>
            <a:r>
              <a:rPr lang="en-US" i="1" dirty="0"/>
              <a:t>y</a:t>
            </a:r>
            <a:r>
              <a:rPr lang="en-US" dirty="0"/>
              <a:t>′ lies above the </a:t>
            </a:r>
            <a:r>
              <a:rPr lang="en-US" i="1" dirty="0"/>
              <a:t>x</a:t>
            </a:r>
            <a:r>
              <a:rPr lang="en-US" dirty="0"/>
              <a:t>-axis. We draw a smooth curve from (</a:t>
            </a:r>
            <a:r>
              <a:rPr lang="en-US" i="1" dirty="0"/>
              <a:t>a</a:t>
            </a:r>
            <a:r>
              <a:rPr lang="en-US" dirty="0"/>
              <a:t>, 0) to (</a:t>
            </a:r>
            <a:r>
              <a:rPr lang="en-US" i="1" dirty="0"/>
              <a:t>b</a:t>
            </a:r>
            <a:r>
              <a:rPr lang="en-US" dirty="0"/>
              <a:t>, 0) and extend it in both directions above the </a:t>
            </a:r>
            <a:r>
              <a:rPr lang="en-US" i="1" dirty="0"/>
              <a:t>x</a:t>
            </a:r>
            <a:r>
              <a:rPr lang="en-US" dirty="0"/>
              <a:t>-axis.  The low point for </a:t>
            </a:r>
            <a:r>
              <a:rPr lang="en-US" i="1" dirty="0"/>
              <a:t>y</a:t>
            </a:r>
            <a:r>
              <a:rPr lang="en-US" dirty="0"/>
              <a:t>′ seems to occur near </a:t>
            </a:r>
            <a:r>
              <a:rPr lang="en-US" i="1" dirty="0"/>
              <a:t>x</a:t>
            </a:r>
            <a:r>
              <a:rPr lang="en-US" dirty="0"/>
              <a:t> = 0 because the graph of </a:t>
            </a:r>
            <a:r>
              <a:rPr lang="en-US" i="1" dirty="0"/>
              <a:t>y</a:t>
            </a:r>
            <a:r>
              <a:rPr lang="en-US" dirty="0"/>
              <a:t> is steepest near (0, 0). </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and Decreasing Functions</a:t>
            </a:r>
          </a:p>
        </p:txBody>
      </p:sp>
      <p:sp>
        <p:nvSpPr>
          <p:cNvPr id="6" name="Content Placeholder 2"/>
          <p:cNvSpPr>
            <a:spLocks noGrp="1"/>
          </p:cNvSpPr>
          <p:nvPr>
            <p:ph idx="1"/>
          </p:nvPr>
        </p:nvSpPr>
        <p:spPr>
          <a:xfrm>
            <a:off x="457200" y="1280160"/>
            <a:ext cx="8229600" cy="3453253"/>
          </a:xfrm>
          <a:solidFill>
            <a:srgbClr val="FFFFCC"/>
          </a:solidFill>
          <a:ln w="28575">
            <a:solidFill>
              <a:srgbClr val="000000"/>
            </a:solidFill>
          </a:ln>
        </p:spPr>
        <p:txBody>
          <a:bodyPr>
            <a:spAutoFit/>
          </a:bodyPr>
          <a:lstStyle/>
          <a:p>
            <a:pPr algn="ctr"/>
            <a:r>
              <a:rPr lang="en-US" b="1" dirty="0">
                <a:solidFill>
                  <a:srgbClr val="000000"/>
                </a:solidFill>
              </a:rPr>
              <a:t>Increasing and Decreasing Intervals of a Function</a:t>
            </a:r>
          </a:p>
          <a:p>
            <a:pPr>
              <a:tabLst>
                <a:tab pos="463550" algn="l"/>
              </a:tabLst>
            </a:pPr>
            <a:r>
              <a:rPr lang="en-US" dirty="0">
                <a:solidFill>
                  <a:srgbClr val="000000"/>
                </a:solidFill>
              </a:rPr>
              <a:t>Suppose that a function </a:t>
            </a:r>
            <a:r>
              <a:rPr lang="en-US" i="1" dirty="0">
                <a:solidFill>
                  <a:srgbClr val="000000"/>
                </a:solidFill>
              </a:rPr>
              <a:t>f</a:t>
            </a:r>
            <a:r>
              <a:rPr lang="en-US" dirty="0">
                <a:solidFill>
                  <a:srgbClr val="000000"/>
                </a:solidFill>
              </a:rPr>
              <a:t> is defined on the interval </a:t>
            </a:r>
          </a:p>
          <a:p>
            <a:pPr>
              <a:tabLst>
                <a:tab pos="463550" algn="l"/>
              </a:tabLst>
            </a:pPr>
            <a:r>
              <a:rPr lang="en-US" dirty="0">
                <a:solidFill>
                  <a:srgbClr val="000000"/>
                </a:solidFill>
              </a:rPr>
              <a:t>(</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p>
          <a:p>
            <a:pPr>
              <a:tabLst>
                <a:tab pos="463550" algn="l"/>
              </a:tabLst>
            </a:pPr>
            <a:r>
              <a:rPr lang="en-US" b="1" dirty="0">
                <a:solidFill>
                  <a:srgbClr val="000000"/>
                </a:solidFill>
              </a:rPr>
              <a:t>1.</a:t>
            </a:r>
            <a:r>
              <a:rPr lang="en-US" dirty="0">
                <a:solidFill>
                  <a:srgbClr val="000000"/>
                </a:solidFill>
              </a:rPr>
              <a:t>	If 	          implies 		  for every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is increasing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pPr>
              <a:tabLst>
                <a:tab pos="463550" algn="l"/>
              </a:tabLst>
            </a:pPr>
            <a:r>
              <a:rPr lang="en-US" b="1" dirty="0">
                <a:solidFill>
                  <a:srgbClr val="000000"/>
                </a:solidFill>
              </a:rPr>
              <a:t>2.</a:t>
            </a:r>
            <a:r>
              <a:rPr lang="en-US" dirty="0">
                <a:solidFill>
                  <a:srgbClr val="000000"/>
                </a:solidFill>
              </a:rPr>
              <a:t>	If 	           implies 		   for every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is decreasing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t>
            </a:r>
          </a:p>
        </p:txBody>
      </p:sp>
      <p:graphicFrame>
        <p:nvGraphicFramePr>
          <p:cNvPr id="5" name="Object 4"/>
          <p:cNvGraphicFramePr>
            <a:graphicFrameLocks noChangeAspect="1"/>
          </p:cNvGraphicFramePr>
          <p:nvPr/>
        </p:nvGraphicFramePr>
        <p:xfrm>
          <a:off x="1281752" y="2886996"/>
          <a:ext cx="939800" cy="431800"/>
        </p:xfrm>
        <a:graphic>
          <a:graphicData uri="http://schemas.openxmlformats.org/presentationml/2006/ole">
            <mc:AlternateContent xmlns:mc="http://schemas.openxmlformats.org/markup-compatibility/2006">
              <mc:Choice xmlns:v="urn:schemas-microsoft-com:vml" Requires="v">
                <p:oleObj spid="_x0000_s1044" name="Equation" r:id="rId4" imgW="939392" imgH="431613" progId="Equation.DSMT4">
                  <p:embed/>
                </p:oleObj>
              </mc:Choice>
              <mc:Fallback>
                <p:oleObj name="Equation" r:id="rId4" imgW="939392" imgH="431613" progId="Equation.DSMT4">
                  <p:embed/>
                  <p:pic>
                    <p:nvPicPr>
                      <p:cNvPr id="0" name="Object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1752" y="2886996"/>
                        <a:ext cx="939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325504" y="2873348"/>
          <a:ext cx="1905000" cy="495300"/>
        </p:xfrm>
        <a:graphic>
          <a:graphicData uri="http://schemas.openxmlformats.org/presentationml/2006/ole">
            <mc:AlternateContent xmlns:mc="http://schemas.openxmlformats.org/markup-compatibility/2006">
              <mc:Choice xmlns:v="urn:schemas-microsoft-com:vml" Requires="v">
                <p:oleObj spid="_x0000_s1045" name="Equation" r:id="rId6" imgW="1904174" imgH="495085" progId="Equation.DSMT4">
                  <p:embed/>
                </p:oleObj>
              </mc:Choice>
              <mc:Fallback>
                <p:oleObj name="Equation" r:id="rId6" imgW="1904174" imgH="495085" progId="Equation.DSMT4">
                  <p:embed/>
                  <p:pic>
                    <p:nvPicPr>
                      <p:cNvPr id="0" name="Object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5504" y="2873348"/>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578296" y="2913192"/>
          <a:ext cx="1320800" cy="431800"/>
        </p:xfrm>
        <a:graphic>
          <a:graphicData uri="http://schemas.openxmlformats.org/presentationml/2006/ole">
            <mc:AlternateContent xmlns:mc="http://schemas.openxmlformats.org/markup-compatibility/2006">
              <mc:Choice xmlns:v="urn:schemas-microsoft-com:vml" Requires="v">
                <p:oleObj spid="_x0000_s1046" name="Equation" r:id="rId8" imgW="1320227" imgH="431613" progId="Equation.DSMT4">
                  <p:embed/>
                </p:oleObj>
              </mc:Choice>
              <mc:Fallback>
                <p:oleObj name="Equation" r:id="rId8" imgW="1320227" imgH="431613" progId="Equation.DSMT4">
                  <p:embed/>
                  <p:pic>
                    <p:nvPicPr>
                      <p:cNvPr id="0" name="Object 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78296" y="2913192"/>
                        <a:ext cx="1320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1" name="Object 5"/>
          <p:cNvGraphicFramePr>
            <a:graphicFrameLocks noChangeAspect="1"/>
          </p:cNvGraphicFramePr>
          <p:nvPr/>
        </p:nvGraphicFramePr>
        <p:xfrm>
          <a:off x="1295400" y="3842340"/>
          <a:ext cx="939800" cy="431800"/>
        </p:xfrm>
        <a:graphic>
          <a:graphicData uri="http://schemas.openxmlformats.org/presentationml/2006/ole">
            <mc:AlternateContent xmlns:mc="http://schemas.openxmlformats.org/markup-compatibility/2006">
              <mc:Choice xmlns:v="urn:schemas-microsoft-com:vml" Requires="v">
                <p:oleObj spid="_x0000_s1047" name="Equation" r:id="rId10" imgW="939392" imgH="431613" progId="Equation.DSMT4">
                  <p:embed/>
                </p:oleObj>
              </mc:Choice>
              <mc:Fallback>
                <p:oleObj name="Equation" r:id="rId10" imgW="939392" imgH="431613" progId="Equation.DSMT4">
                  <p:embed/>
                  <p:pic>
                    <p:nvPicPr>
                      <p:cNvPr id="0" name="Object 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5400" y="3842340"/>
                        <a:ext cx="939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2" name="Object 6"/>
          <p:cNvGraphicFramePr>
            <a:graphicFrameLocks noChangeAspect="1"/>
          </p:cNvGraphicFramePr>
          <p:nvPr/>
        </p:nvGraphicFramePr>
        <p:xfrm>
          <a:off x="3401704" y="3801396"/>
          <a:ext cx="1905000" cy="495300"/>
        </p:xfrm>
        <a:graphic>
          <a:graphicData uri="http://schemas.openxmlformats.org/presentationml/2006/ole">
            <mc:AlternateContent xmlns:mc="http://schemas.openxmlformats.org/markup-compatibility/2006">
              <mc:Choice xmlns:v="urn:schemas-microsoft-com:vml" Requires="v">
                <p:oleObj spid="_x0000_s1048" name="Equation" r:id="rId12" imgW="1904174" imgH="495085" progId="Equation.DSMT4">
                  <p:embed/>
                </p:oleObj>
              </mc:Choice>
              <mc:Fallback>
                <p:oleObj name="Equation" r:id="rId12" imgW="1904174" imgH="495085" progId="Equation.DSMT4">
                  <p:embed/>
                  <p:pic>
                    <p:nvPicPr>
                      <p:cNvPr id="0" name="Object 8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01704" y="3801396"/>
                        <a:ext cx="19050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6670344" y="3863948"/>
          <a:ext cx="1320800" cy="431800"/>
        </p:xfrm>
        <a:graphic>
          <a:graphicData uri="http://schemas.openxmlformats.org/presentationml/2006/ole">
            <mc:AlternateContent xmlns:mc="http://schemas.openxmlformats.org/markup-compatibility/2006">
              <mc:Choice xmlns:v="urn:schemas-microsoft-com:vml" Requires="v">
                <p:oleObj spid="_x0000_s1049" name="Equation" r:id="rId14" imgW="1320227" imgH="431613" progId="Equation.DSMT4">
                  <p:embed/>
                </p:oleObj>
              </mc:Choice>
              <mc:Fallback>
                <p:oleObj name="Equation" r:id="rId14" imgW="1320227" imgH="431613" progId="Equation.DSMT4">
                  <p:embed/>
                  <p:pic>
                    <p:nvPicPr>
                      <p:cNvPr id="0" name="Object 8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70344" y="3863948"/>
                        <a:ext cx="1320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3" name="Picture 1"/>
          <p:cNvPicPr>
            <a:picLocks noChangeAspect="1" noChangeArrowheads="1"/>
          </p:cNvPicPr>
          <p:nvPr/>
        </p:nvPicPr>
        <p:blipFill>
          <a:blip r:embed="rId3" cstate="email"/>
          <a:srcRect/>
          <a:stretch>
            <a:fillRect/>
          </a:stretch>
        </p:blipFill>
        <p:spPr bwMode="auto">
          <a:xfrm>
            <a:off x="5380037" y="2438400"/>
            <a:ext cx="3535363" cy="34671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Example 1: Increasing and Decreasing Intervals</a:t>
            </a:r>
          </a:p>
        </p:txBody>
      </p:sp>
      <p:sp>
        <p:nvSpPr>
          <p:cNvPr id="3" name="Content Placeholder 2"/>
          <p:cNvSpPr>
            <a:spLocks noGrp="1"/>
          </p:cNvSpPr>
          <p:nvPr>
            <p:ph idx="1"/>
          </p:nvPr>
        </p:nvSpPr>
        <p:spPr/>
        <p:txBody>
          <a:bodyPr/>
          <a:lstStyle/>
          <a:p>
            <a:pPr>
              <a:tabLst>
                <a:tab pos="463550" algn="l"/>
              </a:tabLst>
            </a:pPr>
            <a:r>
              <a:rPr lang="en-US" dirty="0"/>
              <a:t>The graph of </a:t>
            </a:r>
            <a:r>
              <a:rPr lang="en-US" i="1" dirty="0">
                <a:solidFill>
                  <a:srgbClr val="0000FF"/>
                </a:solidFill>
              </a:rPr>
              <a:t>y</a:t>
            </a:r>
            <a:r>
              <a:rPr lang="en-US" dirty="0">
                <a:solidFill>
                  <a:srgbClr val="0000FF"/>
                </a:solidFill>
              </a:rPr>
              <a:t> =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dirty="0"/>
              <a:t>is given. Find the intervals on which </a:t>
            </a:r>
            <a:r>
              <a:rPr lang="en-US" b="1" dirty="0"/>
              <a:t>a.</a:t>
            </a:r>
            <a:r>
              <a:rPr lang="en-US" b="1" i="1" dirty="0"/>
              <a:t> </a:t>
            </a:r>
            <a:r>
              <a:rPr lang="en-US" i="1" dirty="0">
                <a:solidFill>
                  <a:srgbClr val="0000FF"/>
                </a:solidFill>
              </a:rPr>
              <a:t>f </a:t>
            </a:r>
            <a:r>
              <a:rPr lang="en-US" dirty="0">
                <a:solidFill>
                  <a:srgbClr val="0000FF"/>
                </a:solidFill>
              </a:rPr>
              <a:t>is increasing</a:t>
            </a:r>
            <a:r>
              <a:rPr lang="en-US" dirty="0"/>
              <a:t>, and </a:t>
            </a:r>
            <a:r>
              <a:rPr lang="en-US" b="1" dirty="0"/>
              <a:t>b.</a:t>
            </a:r>
            <a:r>
              <a:rPr lang="en-US" dirty="0"/>
              <a:t> </a:t>
            </a:r>
            <a:r>
              <a:rPr lang="en-US" i="1" dirty="0">
                <a:solidFill>
                  <a:srgbClr val="0000FF"/>
                </a:solidFill>
              </a:rPr>
              <a:t>f</a:t>
            </a:r>
            <a:r>
              <a:rPr lang="en-US" dirty="0">
                <a:solidFill>
                  <a:srgbClr val="0000FF"/>
                </a:solidFill>
              </a:rPr>
              <a:t> is decreasing</a:t>
            </a:r>
            <a:r>
              <a:rPr lang="en-US" dirty="0"/>
              <a:t>.</a:t>
            </a:r>
          </a:p>
          <a:p>
            <a:r>
              <a:rPr lang="en-US" b="1" dirty="0"/>
              <a:t>Solutions:</a:t>
            </a:r>
            <a:r>
              <a:rPr lang="en-US" dirty="0"/>
              <a:t> </a:t>
            </a:r>
          </a:p>
          <a:p>
            <a:pPr>
              <a:tabLst>
                <a:tab pos="463550" algn="l"/>
              </a:tabLst>
            </a:pPr>
            <a:r>
              <a:rPr lang="en-US" b="1" dirty="0"/>
              <a:t>a.	</a:t>
            </a:r>
            <a:r>
              <a:rPr lang="en-US" i="1" dirty="0">
                <a:solidFill>
                  <a:schemeClr val="accent1"/>
                </a:solidFill>
              </a:rPr>
              <a:t>f</a:t>
            </a:r>
            <a:r>
              <a:rPr lang="en-US" dirty="0">
                <a:solidFill>
                  <a:schemeClr val="accent1"/>
                </a:solidFill>
              </a:rPr>
              <a:t> is increasing on the intervals </a:t>
            </a:r>
          </a:p>
          <a:p>
            <a:pPr>
              <a:tabLst>
                <a:tab pos="463550" algn="l"/>
              </a:tabLst>
            </a:pPr>
            <a:r>
              <a:rPr lang="en-US" dirty="0">
                <a:solidFill>
                  <a:schemeClr val="accent1"/>
                </a:solidFill>
              </a:rPr>
              <a:t>	</a:t>
            </a:r>
            <a:r>
              <a:rPr lang="en-US" dirty="0">
                <a:solidFill>
                  <a:srgbClr val="FF0000"/>
                </a:solidFill>
              </a:rPr>
              <a:t>(</a:t>
            </a:r>
            <a:r>
              <a:rPr lang="en-US" i="1" dirty="0">
                <a:solidFill>
                  <a:srgbClr val="FF0000"/>
                </a:solidFill>
              </a:rPr>
              <a:t>a</a:t>
            </a:r>
            <a:r>
              <a:rPr lang="en-US" dirty="0">
                <a:solidFill>
                  <a:srgbClr val="FF0000"/>
                </a:solidFill>
              </a:rPr>
              <a:t>, </a:t>
            </a:r>
            <a:r>
              <a:rPr lang="en-US" i="1" dirty="0">
                <a:solidFill>
                  <a:srgbClr val="FF0000"/>
                </a:solidFill>
              </a:rPr>
              <a:t>b</a:t>
            </a:r>
            <a:r>
              <a:rPr lang="en-US" dirty="0">
                <a:solidFill>
                  <a:srgbClr val="FF0000"/>
                </a:solidFill>
              </a:rPr>
              <a:t>)</a:t>
            </a:r>
            <a:r>
              <a:rPr lang="en-US" dirty="0"/>
              <a:t>,</a:t>
            </a:r>
            <a:r>
              <a:rPr lang="en-US" dirty="0">
                <a:solidFill>
                  <a:srgbClr val="FF0000"/>
                </a:solidFill>
              </a:rPr>
              <a:t> (</a:t>
            </a:r>
            <a:r>
              <a:rPr lang="en-US" i="1" dirty="0">
                <a:solidFill>
                  <a:srgbClr val="FF0000"/>
                </a:solidFill>
              </a:rPr>
              <a:t>c</a:t>
            </a:r>
            <a:r>
              <a:rPr lang="en-US" dirty="0">
                <a:solidFill>
                  <a:srgbClr val="FF0000"/>
                </a:solidFill>
              </a:rPr>
              <a:t>, </a:t>
            </a:r>
            <a:r>
              <a:rPr lang="en-US" i="1" dirty="0">
                <a:solidFill>
                  <a:srgbClr val="FF0000"/>
                </a:solidFill>
              </a:rPr>
              <a:t>d</a:t>
            </a:r>
            <a:r>
              <a:rPr lang="en-US" dirty="0">
                <a:solidFill>
                  <a:srgbClr val="FF0000"/>
                </a:solidFill>
              </a:rPr>
              <a:t>)</a:t>
            </a:r>
            <a:r>
              <a:rPr lang="en-US" dirty="0"/>
              <a:t>, </a:t>
            </a:r>
            <a:r>
              <a:rPr lang="en-US" dirty="0">
                <a:solidFill>
                  <a:schemeClr val="accent1"/>
                </a:solidFill>
              </a:rPr>
              <a:t>and </a:t>
            </a:r>
            <a:r>
              <a:rPr lang="en-US" dirty="0">
                <a:solidFill>
                  <a:srgbClr val="FF0000"/>
                </a:solidFill>
              </a:rPr>
              <a:t>(</a:t>
            </a:r>
            <a:r>
              <a:rPr lang="en-US" i="1" dirty="0">
                <a:solidFill>
                  <a:srgbClr val="FF0000"/>
                </a:solidFill>
              </a:rPr>
              <a:t>e</a:t>
            </a:r>
            <a:r>
              <a:rPr lang="en-US" dirty="0">
                <a:solidFill>
                  <a:srgbClr val="FF0000"/>
                </a:solidFill>
              </a:rPr>
              <a:t>, +</a:t>
            </a:r>
            <a:r>
              <a:rPr lang="en-US" dirty="0">
                <a:solidFill>
                  <a:srgbClr val="FF0000"/>
                </a:solidFill>
                <a:latin typeface="Symbol" pitchFamily="18" charset="2"/>
                <a:sym typeface="Symbol"/>
              </a:rPr>
              <a:t></a:t>
            </a:r>
            <a:r>
              <a:rPr lang="en-US" dirty="0">
                <a:solidFill>
                  <a:srgbClr val="FF0000"/>
                </a:solidFill>
              </a:rPr>
              <a:t>)</a:t>
            </a:r>
            <a:r>
              <a:rPr lang="en-US" dirty="0"/>
              <a:t>.</a:t>
            </a:r>
          </a:p>
          <a:p>
            <a:pPr>
              <a:tabLst>
                <a:tab pos="463550" algn="l"/>
              </a:tabLst>
            </a:pPr>
            <a:r>
              <a:rPr lang="en-US" b="1" dirty="0"/>
              <a:t>b.	</a:t>
            </a:r>
            <a:r>
              <a:rPr lang="en-US" i="1" dirty="0">
                <a:solidFill>
                  <a:schemeClr val="accent1"/>
                </a:solidFill>
              </a:rPr>
              <a:t>f</a:t>
            </a:r>
            <a:r>
              <a:rPr lang="en-US" dirty="0">
                <a:solidFill>
                  <a:schemeClr val="accent1"/>
                </a:solidFill>
              </a:rPr>
              <a:t> is decreasing on the intervals </a:t>
            </a:r>
          </a:p>
          <a:p>
            <a:pPr>
              <a:tabLst>
                <a:tab pos="463550" algn="l"/>
              </a:tabLst>
            </a:pPr>
            <a:r>
              <a:rPr lang="en-US" dirty="0">
                <a:solidFill>
                  <a:schemeClr val="accent1"/>
                </a:solidFill>
              </a:rPr>
              <a:t>	</a:t>
            </a:r>
            <a:r>
              <a:rPr lang="en-US" dirty="0">
                <a:solidFill>
                  <a:srgbClr val="FF0000"/>
                </a:solidFill>
              </a:rPr>
              <a:t>(</a:t>
            </a:r>
            <a:r>
              <a:rPr lang="en-US" i="1" dirty="0">
                <a:solidFill>
                  <a:srgbClr val="FF0000"/>
                </a:solidFill>
              </a:rPr>
              <a:t>b</a:t>
            </a:r>
            <a:r>
              <a:rPr lang="en-US" dirty="0">
                <a:solidFill>
                  <a:srgbClr val="FF0000"/>
                </a:solidFill>
              </a:rPr>
              <a:t>, </a:t>
            </a:r>
            <a:r>
              <a:rPr lang="en-US" i="1" dirty="0">
                <a:solidFill>
                  <a:srgbClr val="FF0000"/>
                </a:solidFill>
              </a:rPr>
              <a:t>c</a:t>
            </a:r>
            <a:r>
              <a:rPr lang="en-US" dirty="0">
                <a:solidFill>
                  <a:srgbClr val="FF0000"/>
                </a:solidFill>
              </a:rPr>
              <a:t>) </a:t>
            </a:r>
            <a:r>
              <a:rPr lang="en-US" dirty="0">
                <a:solidFill>
                  <a:schemeClr val="accent1"/>
                </a:solidFill>
              </a:rPr>
              <a:t>and </a:t>
            </a:r>
            <a:r>
              <a:rPr lang="en-US" dirty="0">
                <a:solidFill>
                  <a:srgbClr val="FF0000"/>
                </a:solidFill>
              </a:rPr>
              <a:t>(</a:t>
            </a:r>
            <a:r>
              <a:rPr lang="en-US" i="1" dirty="0">
                <a:solidFill>
                  <a:srgbClr val="FF0000"/>
                </a:solidFill>
              </a:rPr>
              <a:t>d</a:t>
            </a:r>
            <a:r>
              <a:rPr lang="en-US" dirty="0">
                <a:solidFill>
                  <a:srgbClr val="FF0000"/>
                </a:solidFill>
              </a:rPr>
              <a:t>, </a:t>
            </a:r>
            <a:r>
              <a:rPr lang="en-US" i="1" dirty="0">
                <a:solidFill>
                  <a:srgbClr val="FF0000"/>
                </a:solidFill>
              </a:rPr>
              <a:t>e</a:t>
            </a:r>
            <a:r>
              <a:rPr lang="en-US" dirty="0">
                <a:solidFill>
                  <a:srgbClr val="FF0000"/>
                </a:solidFill>
              </a:rPr>
              <a:t>)</a:t>
            </a:r>
            <a:r>
              <a:rPr 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and Decreasing Functions</a:t>
            </a:r>
          </a:p>
        </p:txBody>
      </p:sp>
      <p:sp>
        <p:nvSpPr>
          <p:cNvPr id="14" name="Content Placeholder 2"/>
          <p:cNvSpPr>
            <a:spLocks noGrp="1"/>
          </p:cNvSpPr>
          <p:nvPr>
            <p:ph idx="1"/>
          </p:nvPr>
        </p:nvSpPr>
        <p:spPr>
          <a:xfrm>
            <a:off x="457200" y="1280160"/>
            <a:ext cx="8229600" cy="2763834"/>
          </a:xfrm>
          <a:noFill/>
          <a:ln w="28575">
            <a:solidFill>
              <a:srgbClr val="FF0000"/>
            </a:solidFill>
          </a:ln>
        </p:spPr>
        <p:txBody>
          <a:bodyPr>
            <a:spAutoFit/>
          </a:bodyPr>
          <a:lstStyle/>
          <a:p>
            <a:pPr algn="ctr"/>
            <a:r>
              <a:rPr lang="en-US" b="1" dirty="0">
                <a:solidFill>
                  <a:srgbClr val="000000"/>
                </a:solidFill>
              </a:rPr>
              <a:t>Notes</a:t>
            </a:r>
          </a:p>
          <a:p>
            <a:r>
              <a:rPr lang="en-US" dirty="0">
                <a:solidFill>
                  <a:srgbClr val="000000"/>
                </a:solidFill>
              </a:rPr>
              <a:t>Positive values for the derivative indicate positive slopes for the tangent lines which in turn imply that the function is increasing.  Negative values for the derivative indicate negative slopes for the tangent lines which imply that the function is decreasing.</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Increasing and Decreasing Functions</a:t>
            </a:r>
          </a:p>
        </p:txBody>
      </p:sp>
      <p:sp>
        <p:nvSpPr>
          <p:cNvPr id="8" name="Content Placeholder 2"/>
          <p:cNvSpPr>
            <a:spLocks noGrp="1"/>
          </p:cNvSpPr>
          <p:nvPr>
            <p:ph idx="1"/>
          </p:nvPr>
        </p:nvSpPr>
        <p:spPr>
          <a:xfrm>
            <a:off x="457200" y="1280161"/>
            <a:ext cx="8229600" cy="4663440"/>
          </a:xfrm>
          <a:solidFill>
            <a:srgbClr val="FFFFCC"/>
          </a:solidFill>
          <a:ln w="28575">
            <a:solidFill>
              <a:srgbClr val="000000"/>
            </a:solidFill>
          </a:ln>
        </p:spPr>
        <p:txBody>
          <a:bodyPr wrap="square">
            <a:noAutofit/>
          </a:bodyPr>
          <a:lstStyle/>
          <a:p>
            <a:pPr algn="ctr"/>
            <a:r>
              <a:rPr lang="en-US" b="1" dirty="0">
                <a:solidFill>
                  <a:srgbClr val="000000"/>
                </a:solidFill>
              </a:rPr>
              <a:t>Theorem</a:t>
            </a:r>
          </a:p>
          <a:p>
            <a:r>
              <a:rPr lang="en-US" dirty="0">
                <a:solidFill>
                  <a:srgbClr val="000000"/>
                </a:solidFill>
              </a:rPr>
              <a:t>Suppose that </a:t>
            </a:r>
            <a:r>
              <a:rPr lang="en-US" i="1" dirty="0">
                <a:solidFill>
                  <a:srgbClr val="C00000"/>
                </a:solidFill>
              </a:rPr>
              <a:t>f</a:t>
            </a:r>
            <a:r>
              <a:rPr lang="en-US" dirty="0">
                <a:solidFill>
                  <a:srgbClr val="C00000"/>
                </a:solidFill>
              </a:rPr>
              <a:t>(</a:t>
            </a:r>
            <a:r>
              <a:rPr lang="en-US" i="1" dirty="0">
                <a:solidFill>
                  <a:srgbClr val="C00000"/>
                </a:solidFill>
              </a:rPr>
              <a:t>x</a:t>
            </a:r>
            <a:r>
              <a:rPr lang="en-US" dirty="0">
                <a:solidFill>
                  <a:srgbClr val="C00000"/>
                </a:solidFill>
              </a:rPr>
              <a:t>)</a:t>
            </a:r>
            <a:r>
              <a:rPr lang="en-US" dirty="0">
                <a:solidFill>
                  <a:srgbClr val="000000"/>
                </a:solidFill>
              </a:rPr>
              <a:t> is differentiable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r>
              <a:rPr lang="en-US" dirty="0">
                <a:solidFill>
                  <a:srgbClr val="000000"/>
                </a:solidFill>
              </a:rPr>
              <a:t>If           is positive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is increasing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r>
              <a:rPr lang="en-US" dirty="0">
                <a:solidFill>
                  <a:srgbClr val="000000"/>
                </a:solidFill>
              </a:rPr>
              <a:t>If           is negative 		       for all </a:t>
            </a:r>
            <a:r>
              <a:rPr lang="en-US" i="1" dirty="0">
                <a:solidFill>
                  <a:srgbClr val="000000"/>
                </a:solidFill>
              </a:rPr>
              <a:t>x</a:t>
            </a:r>
            <a:r>
              <a:rPr lang="en-US" dirty="0">
                <a:solidFill>
                  <a:srgbClr val="000000"/>
                </a:solidFill>
              </a:rPr>
              <a:t> in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then </a:t>
            </a:r>
            <a:r>
              <a:rPr lang="en-US" i="1" dirty="0">
                <a:solidFill>
                  <a:srgbClr val="000000"/>
                </a:solidFill>
              </a:rPr>
              <a:t>f</a:t>
            </a:r>
            <a:r>
              <a:rPr lang="en-US" dirty="0">
                <a:solidFill>
                  <a:srgbClr val="000000"/>
                </a:solidFill>
              </a:rPr>
              <a:t> is decreasing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a:t>
            </a:r>
          </a:p>
          <a:p>
            <a:r>
              <a:rPr lang="en-US" b="1" dirty="0">
                <a:solidFill>
                  <a:srgbClr val="C00000"/>
                </a:solidFill>
              </a:rPr>
              <a:t>Note: </a:t>
            </a:r>
            <a:r>
              <a:rPr lang="en-US" dirty="0">
                <a:solidFill>
                  <a:srgbClr val="000000"/>
                </a:solidFill>
              </a:rPr>
              <a:t>The values of </a:t>
            </a:r>
            <a:r>
              <a:rPr lang="en-US" i="1" dirty="0">
                <a:solidFill>
                  <a:srgbClr val="000000"/>
                </a:solidFill>
              </a:rPr>
              <a:t>x</a:t>
            </a:r>
            <a:r>
              <a:rPr lang="en-US" dirty="0">
                <a:solidFill>
                  <a:srgbClr val="000000"/>
                </a:solidFill>
              </a:rPr>
              <a:t> for which a function is increasing (or decreasing) are always presented as open intervals. These intervals are part (or all) of the domain of the function. </a:t>
            </a:r>
          </a:p>
        </p:txBody>
      </p:sp>
      <p:graphicFrame>
        <p:nvGraphicFramePr>
          <p:cNvPr id="9" name="Object 8"/>
          <p:cNvGraphicFramePr>
            <a:graphicFrameLocks noChangeAspect="1"/>
          </p:cNvGraphicFramePr>
          <p:nvPr/>
        </p:nvGraphicFramePr>
        <p:xfrm>
          <a:off x="798513" y="2347040"/>
          <a:ext cx="787400" cy="469900"/>
        </p:xfrm>
        <a:graphic>
          <a:graphicData uri="http://schemas.openxmlformats.org/presentationml/2006/ole">
            <mc:AlternateContent xmlns:mc="http://schemas.openxmlformats.org/markup-compatibility/2006">
              <mc:Choice xmlns:v="urn:schemas-microsoft-com:vml" Requires="v">
                <p:oleObj spid="_x0000_s2062" name="Equation" r:id="rId4" imgW="787400" imgH="469900" progId="Equation.DSMT4">
                  <p:embed/>
                </p:oleObj>
              </mc:Choice>
              <mc:Fallback>
                <p:oleObj name="Equation" r:id="rId4" imgW="787400" imgH="469900" progId="Equation.DSMT4">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513" y="2347040"/>
                        <a:ext cx="787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3091323" y="2334752"/>
          <a:ext cx="1536700" cy="546100"/>
        </p:xfrm>
        <a:graphic>
          <a:graphicData uri="http://schemas.openxmlformats.org/presentationml/2006/ole">
            <mc:AlternateContent xmlns:mc="http://schemas.openxmlformats.org/markup-compatibility/2006">
              <mc:Choice xmlns:v="urn:schemas-microsoft-com:vml" Requires="v">
                <p:oleObj spid="_x0000_s2063" name="Equation" r:id="rId6" imgW="1536033" imgH="545863" progId="Equation.DSMT4">
                  <p:embed/>
                </p:oleObj>
              </mc:Choice>
              <mc:Fallback>
                <p:oleObj name="Equation" r:id="rId6" imgW="1536033" imgH="545863" progId="Equation.DSMT4">
                  <p:embed/>
                  <p:pic>
                    <p:nvPicPr>
                      <p:cNvPr id="0" name="Object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1323" y="2334752"/>
                        <a:ext cx="1536700" cy="546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90" name="Object 14"/>
          <p:cNvGraphicFramePr>
            <a:graphicFrameLocks noChangeAspect="1"/>
          </p:cNvGraphicFramePr>
          <p:nvPr/>
        </p:nvGraphicFramePr>
        <p:xfrm>
          <a:off x="811213" y="3263900"/>
          <a:ext cx="787400" cy="469900"/>
        </p:xfrm>
        <a:graphic>
          <a:graphicData uri="http://schemas.openxmlformats.org/presentationml/2006/ole">
            <mc:AlternateContent xmlns:mc="http://schemas.openxmlformats.org/markup-compatibility/2006">
              <mc:Choice xmlns:v="urn:schemas-microsoft-com:vml" Requires="v">
                <p:oleObj spid="_x0000_s2064" name="Equation" r:id="rId8" imgW="787400" imgH="469900" progId="Equation.DSMT4">
                  <p:embed/>
                </p:oleObj>
              </mc:Choice>
              <mc:Fallback>
                <p:oleObj name="Equation" r:id="rId8" imgW="787400" imgH="469900" progId="Equation.DSMT4">
                  <p:embed/>
                  <p:pic>
                    <p:nvPicPr>
                      <p:cNvPr id="0" name="Object 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1213" y="3263900"/>
                        <a:ext cx="787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6191" name="Object 15"/>
          <p:cNvGraphicFramePr>
            <a:graphicFrameLocks noChangeAspect="1"/>
          </p:cNvGraphicFramePr>
          <p:nvPr>
            <p:extLst>
              <p:ext uri="{D42A27DB-BD31-4B8C-83A1-F6EECF244321}">
                <p14:modId xmlns:p14="http://schemas.microsoft.com/office/powerpoint/2010/main" val="1153860026"/>
              </p:ext>
            </p:extLst>
          </p:nvPr>
        </p:nvGraphicFramePr>
        <p:xfrm>
          <a:off x="3175921" y="3261852"/>
          <a:ext cx="1562100" cy="558800"/>
        </p:xfrm>
        <a:graphic>
          <a:graphicData uri="http://schemas.openxmlformats.org/presentationml/2006/ole">
            <mc:AlternateContent xmlns:mc="http://schemas.openxmlformats.org/markup-compatibility/2006">
              <mc:Choice xmlns:v="urn:schemas-microsoft-com:vml" Requires="v">
                <p:oleObj spid="_x0000_s2065" name="Equation" r:id="rId10" imgW="1562040" imgH="558720" progId="Equation.DSMT4">
                  <p:embed/>
                </p:oleObj>
              </mc:Choice>
              <mc:Fallback>
                <p:oleObj name="Equation" r:id="rId10" imgW="1562040" imgH="558720" progId="Equation.DSMT4">
                  <p:embed/>
                  <p:pic>
                    <p:nvPicPr>
                      <p:cNvPr id="0" name="Object 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5921" y="3261852"/>
                        <a:ext cx="1562100" cy="55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a:t>
            </a:r>
          </a:p>
        </p:txBody>
      </p:sp>
      <p:sp>
        <p:nvSpPr>
          <p:cNvPr id="6" name="Content Placeholder 5"/>
          <p:cNvSpPr>
            <a:spLocks noGrp="1"/>
          </p:cNvSpPr>
          <p:nvPr>
            <p:ph idx="1"/>
          </p:nvPr>
        </p:nvSpPr>
        <p:spPr/>
        <p:txBody>
          <a:bodyPr/>
          <a:lstStyle/>
          <a:p>
            <a:r>
              <a:rPr lang="en-US" dirty="0"/>
              <a:t>For the function </a:t>
            </a:r>
          </a:p>
          <a:p>
            <a:pPr>
              <a:tabLst>
                <a:tab pos="463550" algn="l"/>
              </a:tabLst>
            </a:pPr>
            <a:r>
              <a:rPr lang="en-US" b="1" dirty="0"/>
              <a:t>a.</a:t>
            </a:r>
            <a:r>
              <a:rPr lang="en-US" dirty="0"/>
              <a:t>	Find all values of </a:t>
            </a:r>
            <a:r>
              <a:rPr lang="en-US" i="1" dirty="0"/>
              <a:t>x</a:t>
            </a:r>
            <a:r>
              <a:rPr lang="en-US" dirty="0"/>
              <a:t> that correspond to horizontal 	tangent lines. These values occur where the 	derivative is 0.</a:t>
            </a:r>
          </a:p>
          <a:p>
            <a:pPr>
              <a:tabLst>
                <a:tab pos="463550" algn="l"/>
              </a:tabLst>
            </a:pPr>
            <a:r>
              <a:rPr lang="en-US" b="1" dirty="0"/>
              <a:t>b.</a:t>
            </a:r>
            <a:r>
              <a:rPr lang="en-US" dirty="0"/>
              <a:t>	Use the values from part </a:t>
            </a:r>
            <a:r>
              <a:rPr lang="en-US" b="1" dirty="0"/>
              <a:t>a. </a:t>
            </a:r>
            <a:r>
              <a:rPr lang="en-US" dirty="0"/>
              <a:t>to find the open 	intervals on which the function is increasing and the 	open intervals on which the function is decreasing.</a:t>
            </a:r>
          </a:p>
          <a:p>
            <a:pPr>
              <a:tabLst>
                <a:tab pos="463550" algn="l"/>
              </a:tabLst>
            </a:pPr>
            <a:r>
              <a:rPr lang="en-US" b="1" dirty="0"/>
              <a:t>c.</a:t>
            </a:r>
            <a:r>
              <a:rPr lang="en-US" dirty="0"/>
              <a:t>	Sketch the graph of the function.</a:t>
            </a:r>
          </a:p>
          <a:p>
            <a:endParaRPr lang="en-US" dirty="0"/>
          </a:p>
        </p:txBody>
      </p:sp>
      <p:graphicFrame>
        <p:nvGraphicFramePr>
          <p:cNvPr id="344068" name="Object 4"/>
          <p:cNvGraphicFramePr>
            <a:graphicFrameLocks noChangeAspect="1"/>
          </p:cNvGraphicFramePr>
          <p:nvPr>
            <p:extLst>
              <p:ext uri="{D42A27DB-BD31-4B8C-83A1-F6EECF244321}">
                <p14:modId xmlns:p14="http://schemas.microsoft.com/office/powerpoint/2010/main" val="1802919139"/>
              </p:ext>
            </p:extLst>
          </p:nvPr>
        </p:nvGraphicFramePr>
        <p:xfrm>
          <a:off x="2889250" y="1342104"/>
          <a:ext cx="2755900" cy="495300"/>
        </p:xfrm>
        <a:graphic>
          <a:graphicData uri="http://schemas.openxmlformats.org/presentationml/2006/ole">
            <mc:AlternateContent xmlns:mc="http://schemas.openxmlformats.org/markup-compatibility/2006">
              <mc:Choice xmlns:v="urn:schemas-microsoft-com:vml" Requires="v">
                <p:oleObj spid="_x0000_s3077" name="Equation" r:id="rId4" imgW="2755800" imgH="495000" progId="Equation.DSMT4">
                  <p:embed/>
                </p:oleObj>
              </mc:Choice>
              <mc:Fallback>
                <p:oleObj name="Equation" r:id="rId4" imgW="2755800" imgH="495000" progId="Equation.DSMT4">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50" y="1342104"/>
                        <a:ext cx="2755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 (cont.)</a:t>
            </a:r>
          </a:p>
        </p:txBody>
      </p:sp>
      <p:sp>
        <p:nvSpPr>
          <p:cNvPr id="5" name="Content Placeholder 4"/>
          <p:cNvSpPr>
            <a:spLocks noGrp="1"/>
          </p:cNvSpPr>
          <p:nvPr>
            <p:ph idx="1"/>
          </p:nvPr>
        </p:nvSpPr>
        <p:spPr/>
        <p:txBody>
          <a:bodyPr/>
          <a:lstStyle/>
          <a:p>
            <a:r>
              <a:rPr lang="en-US" b="1" dirty="0"/>
              <a:t>Solutions: </a:t>
            </a:r>
          </a:p>
          <a:p>
            <a:pPr>
              <a:spcBef>
                <a:spcPts val="1200"/>
              </a:spcBef>
            </a:pPr>
            <a:r>
              <a:rPr lang="en-US" dirty="0"/>
              <a:t>		   We set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 0 </a:t>
            </a:r>
            <a:r>
              <a:rPr lang="en-US" dirty="0"/>
              <a:t>and solve for </a:t>
            </a:r>
            <a:r>
              <a:rPr lang="en-US" i="1" dirty="0"/>
              <a:t>x</a:t>
            </a:r>
            <a:r>
              <a:rPr lang="en-US" dirty="0"/>
              <a:t>: </a:t>
            </a:r>
            <a:endParaRPr lang="en-US" b="1" dirty="0"/>
          </a:p>
          <a:p>
            <a:endParaRPr lang="en-US" dirty="0"/>
          </a:p>
          <a:p>
            <a:endParaRPr lang="en-US" dirty="0"/>
          </a:p>
          <a:p>
            <a:endParaRPr lang="en-US" dirty="0"/>
          </a:p>
          <a:p>
            <a:endParaRPr lang="en-US" dirty="0"/>
          </a:p>
          <a:p>
            <a:endParaRPr lang="en-US" dirty="0"/>
          </a:p>
          <a:p>
            <a:r>
              <a:rPr lang="en-US" dirty="0"/>
              <a:t>Horizontal tangent lines occur at </a:t>
            </a:r>
            <a:r>
              <a:rPr lang="en-US" i="1" dirty="0"/>
              <a:t>x</a:t>
            </a:r>
            <a:r>
              <a:rPr lang="en-US" dirty="0"/>
              <a:t> = </a:t>
            </a:r>
            <a:r>
              <a:rPr lang="en-US" dirty="0">
                <a:solidFill>
                  <a:srgbClr val="FF0000"/>
                </a:solidFill>
              </a:rPr>
              <a:t>−2</a:t>
            </a:r>
            <a:r>
              <a:rPr lang="en-US" dirty="0"/>
              <a:t> and </a:t>
            </a:r>
            <a:r>
              <a:rPr lang="en-US" i="1" dirty="0"/>
              <a:t>x</a:t>
            </a:r>
            <a:r>
              <a:rPr lang="en-US" dirty="0"/>
              <a:t> = </a:t>
            </a:r>
            <a:r>
              <a:rPr lang="en-US" dirty="0">
                <a:solidFill>
                  <a:srgbClr val="FF0000"/>
                </a:solidFill>
              </a:rPr>
              <a:t>2</a:t>
            </a:r>
            <a:r>
              <a:rPr lang="en-US" dirty="0"/>
              <a:t>.</a:t>
            </a:r>
          </a:p>
        </p:txBody>
      </p:sp>
      <p:graphicFrame>
        <p:nvGraphicFramePr>
          <p:cNvPr id="322572" name="Object 12"/>
          <p:cNvGraphicFramePr>
            <a:graphicFrameLocks noChangeAspect="1"/>
          </p:cNvGraphicFramePr>
          <p:nvPr/>
        </p:nvGraphicFramePr>
        <p:xfrm>
          <a:off x="2133600" y="1315287"/>
          <a:ext cx="2755900" cy="482600"/>
        </p:xfrm>
        <a:graphic>
          <a:graphicData uri="http://schemas.openxmlformats.org/presentationml/2006/ole">
            <mc:AlternateContent xmlns:mc="http://schemas.openxmlformats.org/markup-compatibility/2006">
              <mc:Choice xmlns:v="urn:schemas-microsoft-com:vml" Requires="v">
                <p:oleObj spid="_x0000_s4114" name="Equation" r:id="rId4" imgW="2755900" imgH="482600" progId="Equation.DSMT4">
                  <p:embed/>
                </p:oleObj>
              </mc:Choice>
              <mc:Fallback>
                <p:oleObj name="Equation" r:id="rId4" imgW="2755900" imgH="482600"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315287"/>
                        <a:ext cx="2755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914040" y="1350543"/>
            <a:ext cx="2925160" cy="400110"/>
          </a:xfrm>
          <a:prstGeom prst="rect">
            <a:avLst/>
          </a:prstGeom>
        </p:spPr>
        <p:txBody>
          <a:bodyPr wrap="none">
            <a:spAutoFit/>
          </a:bodyPr>
          <a:lstStyle/>
          <a:p>
            <a:r>
              <a:rPr lang="en-US" sz="2000" dirty="0">
                <a:solidFill>
                  <a:srgbClr val="008080"/>
                </a:solidFill>
              </a:rPr>
              <a:t>Find the derivative of </a:t>
            </a:r>
            <a:r>
              <a:rPr lang="en-US" sz="2000" i="1" dirty="0">
                <a:solidFill>
                  <a:srgbClr val="008080"/>
                </a:solidFill>
              </a:rPr>
              <a:t>f </a:t>
            </a:r>
            <a:r>
              <a:rPr lang="en-US" sz="2000" dirty="0">
                <a:solidFill>
                  <a:srgbClr val="008080"/>
                </a:solidFill>
              </a:rPr>
              <a:t>(</a:t>
            </a:r>
            <a:r>
              <a:rPr lang="en-US" sz="2000" i="1" dirty="0">
                <a:solidFill>
                  <a:srgbClr val="008080"/>
                </a:solidFill>
              </a:rPr>
              <a:t>x</a:t>
            </a:r>
            <a:r>
              <a:rPr lang="en-US" sz="2000" dirty="0">
                <a:solidFill>
                  <a:srgbClr val="008080"/>
                </a:solidFill>
              </a:rPr>
              <a:t>).</a:t>
            </a:r>
          </a:p>
        </p:txBody>
      </p:sp>
      <p:graphicFrame>
        <p:nvGraphicFramePr>
          <p:cNvPr id="4100" name="Object 4"/>
          <p:cNvGraphicFramePr>
            <a:graphicFrameLocks noChangeAspect="1"/>
          </p:cNvGraphicFramePr>
          <p:nvPr/>
        </p:nvGraphicFramePr>
        <p:xfrm>
          <a:off x="3687096" y="2485104"/>
          <a:ext cx="1689100" cy="381000"/>
        </p:xfrm>
        <a:graphic>
          <a:graphicData uri="http://schemas.openxmlformats.org/presentationml/2006/ole">
            <mc:AlternateContent xmlns:mc="http://schemas.openxmlformats.org/markup-compatibility/2006">
              <mc:Choice xmlns:v="urn:schemas-microsoft-com:vml" Requires="v">
                <p:oleObj spid="_x0000_s4115" name="Equation" r:id="rId6" imgW="1688760" imgH="380880" progId="Equation.DSMT4">
                  <p:embed/>
                </p:oleObj>
              </mc:Choice>
              <mc:Fallback>
                <p:oleObj name="Equation" r:id="rId6" imgW="1688760" imgH="3808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7096" y="2485104"/>
                        <a:ext cx="1689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3549444" y="3062748"/>
          <a:ext cx="1803400" cy="571500"/>
        </p:xfrm>
        <a:graphic>
          <a:graphicData uri="http://schemas.openxmlformats.org/presentationml/2006/ole">
            <mc:AlternateContent xmlns:mc="http://schemas.openxmlformats.org/markup-compatibility/2006">
              <mc:Choice xmlns:v="urn:schemas-microsoft-com:vml" Requires="v">
                <p:oleObj spid="_x0000_s4116" name="Equation" r:id="rId8" imgW="1803240" imgH="571320" progId="Equation.DSMT4">
                  <p:embed/>
                </p:oleObj>
              </mc:Choice>
              <mc:Fallback>
                <p:oleObj name="Equation" r:id="rId8" imgW="180324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444" y="3062748"/>
                        <a:ext cx="18034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2757948" y="3733800"/>
          <a:ext cx="2578100" cy="469900"/>
        </p:xfrm>
        <a:graphic>
          <a:graphicData uri="http://schemas.openxmlformats.org/presentationml/2006/ole">
            <mc:AlternateContent xmlns:mc="http://schemas.openxmlformats.org/markup-compatibility/2006">
              <mc:Choice xmlns:v="urn:schemas-microsoft-com:vml" Requires="v">
                <p:oleObj spid="_x0000_s4117" name="Equation" r:id="rId10" imgW="2577960" imgH="469800" progId="Equation.DSMT4">
                  <p:embed/>
                </p:oleObj>
              </mc:Choice>
              <mc:Fallback>
                <p:oleObj name="Equation" r:id="rId10" imgW="2577960" imgH="46980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7948" y="3733800"/>
                        <a:ext cx="2578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4633452" y="4387644"/>
          <a:ext cx="1409700" cy="330200"/>
        </p:xfrm>
        <a:graphic>
          <a:graphicData uri="http://schemas.openxmlformats.org/presentationml/2006/ole">
            <mc:AlternateContent xmlns:mc="http://schemas.openxmlformats.org/markup-compatibility/2006">
              <mc:Choice xmlns:v="urn:schemas-microsoft-com:vml" Requires="v">
                <p:oleObj spid="_x0000_s4118" name="Equation" r:id="rId12" imgW="1409400" imgH="330120" progId="Equation.DSMT4">
                  <p:embed/>
                </p:oleObj>
              </mc:Choice>
              <mc:Fallback>
                <p:oleObj name="Equation" r:id="rId12" imgW="1409400" imgH="330120" progId="Equation.DSMT4">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3452" y="4387644"/>
                        <a:ext cx="14097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5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0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Graphing a Function (cont.)</a:t>
            </a:r>
          </a:p>
        </p:txBody>
      </p:sp>
      <p:sp>
        <p:nvSpPr>
          <p:cNvPr id="4" name="Content Placeholder 3"/>
          <p:cNvSpPr>
            <a:spLocks noGrp="1"/>
          </p:cNvSpPr>
          <p:nvPr>
            <p:ph idx="1"/>
          </p:nvPr>
        </p:nvSpPr>
        <p:spPr/>
        <p:txBody>
          <a:bodyPr/>
          <a:lstStyle/>
          <a:p>
            <a:pPr marL="463550" indent="-463550"/>
            <a:r>
              <a:rPr lang="en-US" b="1" dirty="0"/>
              <a:t>b.</a:t>
            </a:r>
            <a:r>
              <a:rPr lang="en-US" dirty="0"/>
              <a:t>	We can use a number line to help determine the intervals on which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&gt; 0 </a:t>
            </a:r>
            <a:r>
              <a:rPr lang="en-US" dirty="0"/>
              <a:t>(and so </a:t>
            </a:r>
            <a:r>
              <a:rPr lang="en-US" i="1" dirty="0"/>
              <a:t>f </a:t>
            </a:r>
            <a:r>
              <a:rPr lang="en-US" dirty="0"/>
              <a:t>(</a:t>
            </a:r>
            <a:r>
              <a:rPr lang="en-US" i="1" dirty="0"/>
              <a:t>x</a:t>
            </a:r>
            <a:r>
              <a:rPr lang="en-US" dirty="0"/>
              <a:t>) is increasing) and those on which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&lt; 0 </a:t>
            </a:r>
            <a:r>
              <a:rPr lang="en-US" dirty="0"/>
              <a:t>(and so </a:t>
            </a:r>
            <a:r>
              <a:rPr lang="en-US" i="1" dirty="0"/>
              <a:t>f</a:t>
            </a:r>
            <a:r>
              <a:rPr lang="en-US" dirty="0"/>
              <a:t>(</a:t>
            </a:r>
            <a:r>
              <a:rPr lang="en-US" i="1" dirty="0"/>
              <a:t>x</a:t>
            </a:r>
            <a:r>
              <a:rPr lang="en-US" dirty="0"/>
              <a:t>) is decreasing).</a:t>
            </a:r>
          </a:p>
          <a:p>
            <a:pPr marL="463550">
              <a:tabLst>
                <a:tab pos="463550" algn="l"/>
              </a:tabLst>
            </a:pPr>
            <a:r>
              <a:rPr lang="en-US" dirty="0"/>
              <a:t>Mark the values for </a:t>
            </a:r>
            <a:r>
              <a:rPr lang="en-US" i="1" dirty="0"/>
              <a:t>x</a:t>
            </a:r>
            <a:r>
              <a:rPr lang="en-US" dirty="0"/>
              <a:t> where </a:t>
            </a:r>
            <a:r>
              <a:rPr lang="en-US" i="1" dirty="0">
                <a:solidFill>
                  <a:srgbClr val="000099"/>
                </a:solidFill>
              </a:rPr>
              <a:t>f </a:t>
            </a:r>
            <a:r>
              <a:rPr lang="en-US" dirty="0">
                <a:solidFill>
                  <a:srgbClr val="000099"/>
                </a:solidFill>
              </a:rPr>
              <a:t>′(</a:t>
            </a:r>
            <a:r>
              <a:rPr lang="en-US" i="1" dirty="0">
                <a:solidFill>
                  <a:srgbClr val="000099"/>
                </a:solidFill>
              </a:rPr>
              <a:t>x</a:t>
            </a:r>
            <a:r>
              <a:rPr lang="en-US" dirty="0">
                <a:solidFill>
                  <a:srgbClr val="000099"/>
                </a:solidFill>
              </a:rPr>
              <a:t>) = 0 </a:t>
            </a:r>
            <a:r>
              <a:rPr lang="en-US" dirty="0"/>
              <a:t>on a number line. In this case, they are</a:t>
            </a:r>
            <a:r>
              <a:rPr lang="en-US" i="1" dirty="0"/>
              <a:t> </a:t>
            </a:r>
            <a:r>
              <a:rPr lang="en-US" i="1" dirty="0">
                <a:solidFill>
                  <a:srgbClr val="000099"/>
                </a:solidFill>
              </a:rPr>
              <a:t>x </a:t>
            </a:r>
            <a:r>
              <a:rPr lang="en-US" dirty="0">
                <a:solidFill>
                  <a:srgbClr val="000099"/>
                </a:solidFill>
              </a:rPr>
              <a:t>= 2 </a:t>
            </a:r>
            <a:r>
              <a:rPr lang="en-US" dirty="0"/>
              <a:t>and </a:t>
            </a:r>
            <a:r>
              <a:rPr lang="en-US" i="1" dirty="0">
                <a:solidFill>
                  <a:srgbClr val="000099"/>
                </a:solidFill>
              </a:rPr>
              <a:t>x</a:t>
            </a:r>
            <a:r>
              <a:rPr lang="en-US" dirty="0">
                <a:solidFill>
                  <a:srgbClr val="000099"/>
                </a:solidFill>
              </a:rPr>
              <a:t> = −2 </a:t>
            </a:r>
            <a:r>
              <a:rPr lang="en-US" dirty="0"/>
              <a:t>(this was determined in part </a:t>
            </a:r>
            <a:r>
              <a:rPr lang="en-US" b="1" dirty="0"/>
              <a:t>a</a:t>
            </a:r>
            <a:r>
              <a:rPr lang="en-US" dirty="0"/>
              <a:t>.). Then select any one test point in each interval and find the sign of </a:t>
            </a:r>
            <a:r>
              <a:rPr lang="en-US" i="1" dirty="0"/>
              <a:t>f </a:t>
            </a:r>
            <a:r>
              <a:rPr lang="en-US" dirty="0"/>
              <a:t>′(</a:t>
            </a:r>
            <a:r>
              <a:rPr lang="en-US" i="1" dirty="0"/>
              <a:t>x</a:t>
            </a:r>
            <a:r>
              <a:rPr lang="en-US" dirty="0"/>
              <a:t>) at these test points by substituting the value into </a:t>
            </a:r>
            <a:r>
              <a:rPr lang="en-US" i="1" dirty="0"/>
              <a:t>f </a:t>
            </a:r>
            <a:r>
              <a:rPr lang="en-US" dirty="0"/>
              <a:t>′(</a:t>
            </a:r>
            <a:r>
              <a:rPr lang="en-US" i="1" dirty="0"/>
              <a:t>x</a:t>
            </a:r>
            <a:r>
              <a:rPr lang="en-US" dirty="0"/>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TotalTime>
  <Words>950</Words>
  <Application>Microsoft Office PowerPoint</Application>
  <PresentationFormat>On-screen Show (4:3)</PresentationFormat>
  <Paragraphs>123</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Courier New</vt:lpstr>
      <vt:lpstr>Symbol</vt:lpstr>
      <vt:lpstr>Calibri</vt:lpstr>
      <vt:lpstr>Office Theme</vt:lpstr>
      <vt:lpstr>Equation</vt:lpstr>
      <vt:lpstr>Section 11.4</vt:lpstr>
      <vt:lpstr>Objectives</vt:lpstr>
      <vt:lpstr>Increasing and Decreasing Functions</vt:lpstr>
      <vt:lpstr>Example 1: Increasing and Decreasing Intervals</vt:lpstr>
      <vt:lpstr>Increasing and Decreasing Functions</vt:lpstr>
      <vt:lpstr>Increasing and Decreasing Functions</vt:lpstr>
      <vt:lpstr>Example 2: Graphing a Function</vt:lpstr>
      <vt:lpstr>Example 2: Graphing a Function (cont.)</vt:lpstr>
      <vt:lpstr>Example 2: Graphing a Function (cont.)</vt:lpstr>
      <vt:lpstr>Example 2: Graphing a Function (cont.)</vt:lpstr>
      <vt:lpstr>Example 2: Graphing a Function (cont.)</vt:lpstr>
      <vt:lpstr>Example 2: Graphing a Function (cont.)</vt:lpstr>
      <vt:lpstr>Example 2: Graphing a Function (cont.)</vt:lpstr>
      <vt:lpstr>Example 2: Graphing a Function (cont.)</vt:lpstr>
      <vt:lpstr>Example 3: Graphing a Function</vt:lpstr>
      <vt:lpstr>Example 3: Graphing a Function (cont.)</vt:lpstr>
      <vt:lpstr>Example 3: Graphing a Function (cont.)</vt:lpstr>
      <vt:lpstr>Example 3: Graphing a Function (cont.)</vt:lpstr>
      <vt:lpstr>Example 3: Graphing a Function (cont.)</vt:lpstr>
      <vt:lpstr>Example 3: Graphing a Function (cont.)</vt:lpstr>
      <vt:lpstr>Example 3: Graphing a Function (cont.)</vt:lpstr>
      <vt:lpstr>Example 4: Graphing a Function</vt:lpstr>
      <vt:lpstr>Example 4: Graphing a Function (cont.)</vt:lpstr>
      <vt:lpstr>Example 4: Graphing a Function (cont.)</vt:lpstr>
      <vt:lpstr>Example 4: Graphing a Function (cont.)</vt:lpstr>
      <vt:lpstr>Example 4: Graphing a Function (cont.)</vt:lpstr>
      <vt:lpstr>Example 5: Graphing f ’(x)</vt:lpstr>
      <vt:lpstr>Example 5: Graphing f ’(x) (cont.)</vt:lpstr>
      <vt:lpstr>Example 5: Graphing f ’(x)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Adam Flaherty</cp:lastModifiedBy>
  <cp:revision>48</cp:revision>
  <dcterms:created xsi:type="dcterms:W3CDTF">2013-04-26T14:43:13Z</dcterms:created>
  <dcterms:modified xsi:type="dcterms:W3CDTF">2020-03-26T17:20:36Z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C42659FF-5EB9-493D-85D1-E18DAD9A9344</vt:lpwstr>
  </property>
  <property fmtid="{D5CDD505-2E9C-101B-9397-08002B2CF9AE}" pid="3" name="ArticulatePath">
    <vt:lpwstr>ESC_3_4</vt:lpwstr>
  </property>
</Properties>
</file>