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86" r:id="rId4"/>
    <p:sldId id="287" r:id="rId5"/>
    <p:sldId id="309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8080"/>
    <a:srgbClr val="9900FF"/>
    <a:srgbClr val="00000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4660"/>
  </p:normalViewPr>
  <p:slideViewPr>
    <p:cSldViewPr>
      <p:cViewPr varScale="1">
        <p:scale>
          <a:sx n="113" d="100"/>
          <a:sy n="113" d="100"/>
        </p:scale>
        <p:origin x="20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6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87DD0-A869-49EB-8658-C4B55B30756A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1CCD4-4C7A-4F34-A424-CEACAEABB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6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wmf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wmf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wmf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wmf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jpe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wmf"/><Relationship Id="rId2" Type="http://schemas.openxmlformats.org/officeDocument/2006/relationships/tags" Target="../tags/tag2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wmf"/><Relationship Id="rId2" Type="http://schemas.openxmlformats.org/officeDocument/2006/relationships/tags" Target="../tags/tag2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2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5.bin"/><Relationship Id="rId2" Type="http://schemas.openxmlformats.org/officeDocument/2006/relationships/tags" Target="../tags/tag2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Critical Points and the First Derivative Test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First Derivative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r>
              <a:rPr lang="en-US" b="1" dirty="0"/>
              <a:t>a.</a:t>
            </a:r>
            <a:r>
              <a:rPr lang="en-US" dirty="0"/>
              <a:t>	Find the critical values of </a:t>
            </a:r>
            <a:r>
              <a:rPr lang="en-US" i="1" dirty="0"/>
              <a:t>f.</a:t>
            </a:r>
          </a:p>
          <a:p>
            <a:pPr marL="457200" indent="-457200"/>
            <a:r>
              <a:rPr lang="en-US" b="1" dirty="0"/>
              <a:t>b.</a:t>
            </a:r>
            <a:r>
              <a:rPr lang="en-US" dirty="0"/>
              <a:t>	Use the First Derivative Test to find any local extrema. </a:t>
            </a:r>
          </a:p>
          <a:p>
            <a:pPr marL="457200" indent="-457200"/>
            <a:r>
              <a:rPr lang="en-US" b="1" dirty="0"/>
              <a:t>c.</a:t>
            </a:r>
            <a:r>
              <a:rPr lang="en-US" dirty="0"/>
              <a:t>	Sketch the graph of </a:t>
            </a:r>
            <a:r>
              <a:rPr lang="en-US" i="1" dirty="0"/>
              <a:t>f.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Solutions: </a:t>
            </a: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endParaRPr lang="en-US" b="1" dirty="0"/>
          </a:p>
          <a:p>
            <a:pPr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3758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952346"/>
              </p:ext>
            </p:extLst>
          </p:nvPr>
        </p:nvGraphicFramePr>
        <p:xfrm>
          <a:off x="1073150" y="1143000"/>
          <a:ext cx="370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4" imgW="3708360" imgH="838080" progId="Equation.DSMT4">
                  <p:embed/>
                </p:oleObj>
              </mc:Choice>
              <mc:Fallback>
                <p:oleObj name="Equation" r:id="rId4" imgW="3708360" imgH="8380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1143000"/>
                        <a:ext cx="370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486400" y="4705290"/>
            <a:ext cx="2925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derivative of </a:t>
            </a:r>
            <a:r>
              <a:rPr lang="en-US" sz="2000" i="1" dirty="0">
                <a:solidFill>
                  <a:srgbClr val="008080"/>
                </a:solidFill>
              </a:rPr>
              <a:t>f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33400" y="4680156"/>
          <a:ext cx="128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6" imgW="1282680" imgH="469800" progId="Equation.DSMT4">
                  <p:embed/>
                </p:oleObj>
              </mc:Choice>
              <mc:Fallback>
                <p:oleObj name="Equation" r:id="rId6" imgW="12826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80156"/>
                        <a:ext cx="128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843548" y="4498054"/>
          <a:ext cx="2578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8" imgW="2577960" imgH="838080" progId="Equation.DSMT4">
                  <p:embed/>
                </p:oleObj>
              </mc:Choice>
              <mc:Fallback>
                <p:oleObj name="Equation" r:id="rId8" imgW="257796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548" y="4498054"/>
                        <a:ext cx="2578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843548" y="5518356"/>
          <a:ext cx="199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10" imgW="1993680" imgH="380880" progId="Equation.DSMT4">
                  <p:embed/>
                </p:oleObj>
              </mc:Choice>
              <mc:Fallback>
                <p:oleObj name="Equation" r:id="rId10" imgW="199368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548" y="5518356"/>
                        <a:ext cx="199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>
            <a:off x="2628900" y="4762500"/>
            <a:ext cx="4572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324100" y="5067300"/>
            <a:ext cx="304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First Derivative Test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</a:t>
            </a:r>
            <a:r>
              <a:rPr lang="en-US" i="1" dirty="0"/>
              <a:t>f </a:t>
            </a:r>
            <a:r>
              <a:rPr lang="en-US" dirty="0"/>
              <a:t>′(</a:t>
            </a:r>
            <a:r>
              <a:rPr lang="en-US" i="1" dirty="0"/>
              <a:t>x</a:t>
            </a:r>
            <a:r>
              <a:rPr lang="en-US" dirty="0"/>
              <a:t>) = 0 to find the critical values. </a:t>
            </a:r>
          </a:p>
          <a:p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Thus the critical values are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−1</a:t>
            </a:r>
            <a:r>
              <a:rPr lang="en-US" dirty="0"/>
              <a:t> and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2694296"/>
            <a:ext cx="2870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both sides by −1.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4807" y="3221982"/>
            <a:ext cx="875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Factor.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676400" y="2057400"/>
          <a:ext cx="2235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4" imgW="2234880" imgH="380880" progId="Equation.DSMT4">
                  <p:embed/>
                </p:oleObj>
              </mc:Choice>
              <mc:Fallback>
                <p:oleObj name="Equation" r:id="rId4" imgW="223488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2235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905000" y="2667000"/>
          <a:ext cx="2019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6" imgW="2019240" imgH="380880" progId="Equation.DSMT4">
                  <p:embed/>
                </p:oleObj>
              </mc:Choice>
              <mc:Fallback>
                <p:oleObj name="Equation" r:id="rId6" imgW="201924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2019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676400" y="3261852"/>
          <a:ext cx="2247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8" imgW="2247840" imgH="368280" progId="Equation.DSMT4">
                  <p:embed/>
                </p:oleObj>
              </mc:Choice>
              <mc:Fallback>
                <p:oleObj name="Equation" r:id="rId8" imgW="2247840" imgH="368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61852"/>
                        <a:ext cx="2247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3164348" y="3810000"/>
          <a:ext cx="1270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10" imgW="1269720" imgH="380880" progId="Equation.DSMT4">
                  <p:embed/>
                </p:oleObj>
              </mc:Choice>
              <mc:Fallback>
                <p:oleObj name="Equation" r:id="rId10" imgW="126972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348" y="3810000"/>
                        <a:ext cx="1270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First Derivative Test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600"/>
              </a:lnSpc>
              <a:tabLst>
                <a:tab pos="463550" algn="l"/>
              </a:tabLst>
            </a:pPr>
            <a:r>
              <a:rPr lang="en-US" b="1" dirty="0"/>
              <a:t>b.</a:t>
            </a:r>
            <a:r>
              <a:rPr lang="en-US" dirty="0"/>
              <a:t>	Step 1 of the First Derivative Test was completed in 	part </a:t>
            </a:r>
            <a:r>
              <a:rPr lang="en-US" b="1" dirty="0"/>
              <a:t>a.</a:t>
            </a:r>
            <a:r>
              <a:rPr lang="en-US" dirty="0"/>
              <a:t> Now we need to check the sign of </a:t>
            </a:r>
            <a:r>
              <a:rPr lang="en-US" i="1" dirty="0"/>
              <a:t>f </a:t>
            </a:r>
            <a:r>
              <a:rPr lang="en-US" dirty="0"/>
              <a:t>′(</a:t>
            </a:r>
            <a:r>
              <a:rPr lang="en-US" i="1" dirty="0"/>
              <a:t>x</a:t>
            </a:r>
            <a:r>
              <a:rPr lang="en-US" dirty="0"/>
              <a:t>) on 	either side of the critical values (Step 2). Use the 	technique developed in Examples 1 − 4.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First Derivative Test (cont.)</a:t>
            </a:r>
          </a:p>
        </p:txBody>
      </p:sp>
      <p:pic>
        <p:nvPicPr>
          <p:cNvPr id="408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617" y="1066800"/>
            <a:ext cx="7616766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2445" y="3900948"/>
            <a:ext cx="557911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First Derivative Test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both of the critical values, there is a sign change from one side of the value to the other.  Therefore, local extrema occur at both </a:t>
            </a:r>
            <a:r>
              <a:rPr lang="en-US" i="1" dirty="0"/>
              <a:t>x</a:t>
            </a:r>
            <a:r>
              <a:rPr lang="en-US" dirty="0"/>
              <a:t> = −1 and </a:t>
            </a:r>
            <a:r>
              <a:rPr lang="en-US" i="1" dirty="0"/>
              <a:t>x</a:t>
            </a:r>
            <a:r>
              <a:rPr lang="en-US" dirty="0"/>
              <a:t> = 3 (Step 3).</a:t>
            </a:r>
          </a:p>
          <a:p>
            <a:r>
              <a:rPr lang="en-US" dirty="0"/>
              <a:t>We compute the </a:t>
            </a:r>
            <a:r>
              <a:rPr lang="en-US" i="1" dirty="0"/>
              <a:t>y</a:t>
            </a:r>
            <a:r>
              <a:rPr lang="en-US" dirty="0"/>
              <a:t>-values:</a:t>
            </a:r>
          </a:p>
          <a:p>
            <a:r>
              <a:rPr lang="da-DK" dirty="0"/>
              <a:t>At </a:t>
            </a:r>
            <a:r>
              <a:rPr lang="da-DK" i="1" dirty="0">
                <a:solidFill>
                  <a:srgbClr val="9900FF"/>
                </a:solidFill>
              </a:rPr>
              <a:t>x</a:t>
            </a:r>
            <a:r>
              <a:rPr lang="da-DK" dirty="0">
                <a:solidFill>
                  <a:srgbClr val="9900FF"/>
                </a:solidFill>
              </a:rPr>
              <a:t> = −1</a:t>
            </a:r>
            <a:r>
              <a:rPr lang="da-DK" dirty="0"/>
              <a:t>: 					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33400" y="4038600"/>
          <a:ext cx="876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4" imgW="876240" imgH="469800" progId="Equation.DSMT4">
                  <p:embed/>
                </p:oleObj>
              </mc:Choice>
              <mc:Fallback>
                <p:oleObj name="Equation" r:id="rId4" imgW="8762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876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451896" y="3854244"/>
          <a:ext cx="421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6" imgW="4216320" imgH="838080" progId="Equation.DSMT4">
                  <p:embed/>
                </p:oleObj>
              </mc:Choice>
              <mc:Fallback>
                <p:oleObj name="Equation" r:id="rId6" imgW="42163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896" y="3854244"/>
                        <a:ext cx="4216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5668296" y="3856704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8" imgW="774360" imgH="838080" progId="Equation.DSMT4">
                  <p:embed/>
                </p:oleObj>
              </mc:Choice>
              <mc:Fallback>
                <p:oleObj name="Equation" r:id="rId8" imgW="77436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296" y="3856704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33400" y="4787900"/>
          <a:ext cx="430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10" imgW="4305240" imgH="927000" progId="Equation.DSMT4">
                  <p:embed/>
                </p:oleObj>
              </mc:Choice>
              <mc:Fallback>
                <p:oleObj name="Equation" r:id="rId10" imgW="4305240" imgH="927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87900"/>
                        <a:ext cx="4305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386348" y="2074608"/>
          <a:ext cx="358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4" imgW="3581280" imgH="838080" progId="Equation.DSMT4">
                  <p:embed/>
                </p:oleObj>
              </mc:Choice>
              <mc:Fallback>
                <p:oleObj name="Equation" r:id="rId4" imgW="35812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348" y="2074608"/>
                        <a:ext cx="3581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First Derivative Test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At </a:t>
            </a:r>
            <a:r>
              <a:rPr lang="da-DK" i="1" dirty="0">
                <a:solidFill>
                  <a:srgbClr val="9900FF"/>
                </a:solidFill>
              </a:rPr>
              <a:t>x</a:t>
            </a:r>
            <a:r>
              <a:rPr lang="da-DK" dirty="0">
                <a:solidFill>
                  <a:srgbClr val="9900FF"/>
                </a:solidFill>
              </a:rPr>
              <a:t> = 3</a:t>
            </a:r>
            <a:r>
              <a:rPr lang="da-DK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(3, 10)</a:t>
            </a:r>
            <a:r>
              <a:rPr lang="en-US" dirty="0"/>
              <a:t> is a local maximum.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713704" y="2163096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6" imgW="139680" imgH="190440" progId="Equation.DSMT4">
                  <p:embed/>
                </p:oleObj>
              </mc:Choice>
              <mc:Fallback>
                <p:oleObj name="Equation" r:id="rId6" imgW="13968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704" y="2163096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685800" y="2286000"/>
          <a:ext cx="67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8" imgW="672840" imgH="469800" progId="Equation.DSMT4">
                  <p:embed/>
                </p:oleObj>
              </mc:Choice>
              <mc:Fallback>
                <p:oleObj name="Equation" r:id="rId8" imgW="6728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67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999704" y="2362200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10" imgW="647640" imgH="291960" progId="Equation.DSMT4">
                  <p:embed/>
                </p:oleObj>
              </mc:Choice>
              <mc:Fallback>
                <p:oleObj name="Equation" r:id="rId10" imgW="6476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704" y="2362200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5400000">
            <a:off x="2514600" y="2286000"/>
            <a:ext cx="228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866900" y="2628900"/>
            <a:ext cx="304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First Derivative Test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tabLst>
                <a:tab pos="463550" algn="l"/>
                <a:tab pos="914400" algn="l"/>
              </a:tabLst>
            </a:pPr>
            <a:r>
              <a:rPr lang="en-US" b="1" dirty="0"/>
              <a:t>c.</a:t>
            </a:r>
            <a:r>
              <a:rPr lang="en-US" dirty="0"/>
              <a:t>	Use the following summary of information (from 	parts </a:t>
            </a:r>
            <a:r>
              <a:rPr lang="en-US" b="1" dirty="0"/>
              <a:t>a.</a:t>
            </a:r>
            <a:r>
              <a:rPr lang="en-US" dirty="0"/>
              <a:t> and </a:t>
            </a:r>
            <a:r>
              <a:rPr lang="en-US" b="1" dirty="0"/>
              <a:t>b.</a:t>
            </a:r>
            <a:r>
              <a:rPr lang="en-US" dirty="0"/>
              <a:t>) to sketch the curve.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b="1" dirty="0"/>
              <a:t>	1.	</a:t>
            </a:r>
            <a:r>
              <a:rPr lang="en-US" i="1" dirty="0"/>
              <a:t>f </a:t>
            </a:r>
            <a:r>
              <a:rPr lang="en-US" dirty="0"/>
              <a:t>is decreasing on (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1).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b="1" dirty="0"/>
              <a:t>	2.</a:t>
            </a:r>
            <a:r>
              <a:rPr lang="en-US" dirty="0"/>
              <a:t>	</a:t>
            </a:r>
            <a:r>
              <a:rPr lang="en-US" i="1" dirty="0"/>
              <a:t>f</a:t>
            </a:r>
            <a:r>
              <a:rPr lang="en-US" dirty="0"/>
              <a:t> is increasing on (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1, 3).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b="1" dirty="0"/>
              <a:t>	3.</a:t>
            </a:r>
            <a:r>
              <a:rPr lang="en-US" dirty="0"/>
              <a:t>	</a:t>
            </a:r>
            <a:r>
              <a:rPr lang="en-US" i="1" dirty="0"/>
              <a:t>f</a:t>
            </a:r>
            <a:r>
              <a:rPr lang="en-US" dirty="0"/>
              <a:t> is decreasing on (3,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).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b="1" dirty="0"/>
              <a:t>	4.</a:t>
            </a:r>
            <a:r>
              <a:rPr lang="en-US" dirty="0"/>
              <a:t>	A local minimum occurs at the point </a:t>
            </a:r>
          </a:p>
          <a:p>
            <a:pPr>
              <a:lnSpc>
                <a:spcPct val="150000"/>
              </a:lnSpc>
              <a:spcBef>
                <a:spcPts val="1800"/>
              </a:spcBef>
              <a:tabLst>
                <a:tab pos="463550" algn="l"/>
                <a:tab pos="914400" algn="l"/>
              </a:tabLst>
            </a:pPr>
            <a:r>
              <a:rPr lang="en-US" b="1" dirty="0"/>
              <a:t>	5.</a:t>
            </a:r>
            <a:r>
              <a:rPr lang="en-US" dirty="0"/>
              <a:t>	A local maximum occurs at the point (3, 10).</a:t>
            </a:r>
          </a:p>
        </p:txBody>
      </p:sp>
      <p:graphicFrame>
        <p:nvGraphicFramePr>
          <p:cNvPr id="3809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010544"/>
              </p:ext>
            </p:extLst>
          </p:nvPr>
        </p:nvGraphicFramePr>
        <p:xfrm>
          <a:off x="6743700" y="3581400"/>
          <a:ext cx="1600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4" imgW="1600200" imgH="939600" progId="Equation.DSMT4">
                  <p:embed/>
                </p:oleObj>
              </mc:Choice>
              <mc:Fallback>
                <p:oleObj name="Equation" r:id="rId4" imgW="1600200" imgH="939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3581400"/>
                        <a:ext cx="1600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First Derivative Test (cont.)</a:t>
            </a:r>
          </a:p>
        </p:txBody>
      </p:sp>
      <p:pic>
        <p:nvPicPr>
          <p:cNvPr id="409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88" y="1096296"/>
            <a:ext cx="6980237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the First Derivative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Let </a:t>
            </a:r>
            <a:endParaRPr lang="en-US" i="1" dirty="0"/>
          </a:p>
          <a:p>
            <a:pPr>
              <a:tabLst>
                <a:tab pos="463550" algn="l"/>
              </a:tabLst>
            </a:pPr>
            <a:r>
              <a:rPr lang="en-US" b="1" dirty="0"/>
              <a:t>a.</a:t>
            </a:r>
            <a:r>
              <a:rPr lang="en-US" dirty="0"/>
              <a:t>	Find the critical values of </a:t>
            </a:r>
            <a:r>
              <a:rPr lang="en-US" i="1" dirty="0"/>
              <a:t>f.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b.</a:t>
            </a:r>
            <a:r>
              <a:rPr lang="en-US" dirty="0"/>
              <a:t>	Use the First Derivative Test to find any local extrema. 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c.</a:t>
            </a:r>
            <a:r>
              <a:rPr lang="en-US" dirty="0"/>
              <a:t>	Sketch the graph of </a:t>
            </a:r>
            <a:r>
              <a:rPr lang="en-US" i="1" dirty="0"/>
              <a:t>f.</a:t>
            </a: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r>
              <a:rPr lang="en-US" b="1" dirty="0"/>
              <a:t>Solutions: 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		               Set </a:t>
            </a:r>
            <a:r>
              <a:rPr lang="en-US" i="1" dirty="0">
                <a:solidFill>
                  <a:srgbClr val="000099"/>
                </a:solidFill>
              </a:rPr>
              <a:t>f </a:t>
            </a:r>
            <a:r>
              <a:rPr lang="en-US" dirty="0">
                <a:solidFill>
                  <a:srgbClr val="000099"/>
                </a:solidFill>
              </a:rPr>
              <a:t>′(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) </a:t>
            </a:r>
            <a:r>
              <a:rPr lang="en-US" dirty="0">
                <a:solidFill>
                  <a:srgbClr val="000099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 0</a:t>
            </a:r>
            <a:r>
              <a:rPr lang="en-US" dirty="0"/>
              <a:t> to find the critical values. </a:t>
            </a:r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381954" name="Object 2"/>
          <p:cNvGraphicFramePr>
            <a:graphicFrameLocks noChangeAspect="1"/>
          </p:cNvGraphicFramePr>
          <p:nvPr/>
        </p:nvGraphicFramePr>
        <p:xfrm>
          <a:off x="1104900" y="1250244"/>
          <a:ext cx="2628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4" imgW="2628900" imgH="533400" progId="Equation.DSMT4">
                  <p:embed/>
                </p:oleObj>
              </mc:Choice>
              <mc:Fallback>
                <p:oleObj name="Equation" r:id="rId4" imgW="2628900" imgH="5334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1250244"/>
                        <a:ext cx="2628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2111992" y="3871452"/>
          <a:ext cx="2819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6" imgW="2819400" imgH="533400" progId="Equation.DSMT4">
                  <p:embed/>
                </p:oleObj>
              </mc:Choice>
              <mc:Fallback>
                <p:oleObj name="Equation" r:id="rId6" imgW="2819400" imgH="5334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992" y="3871452"/>
                        <a:ext cx="2819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486400" y="3943290"/>
            <a:ext cx="2925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derivative of </a:t>
            </a:r>
            <a:r>
              <a:rPr lang="en-US" sz="2000" i="1" dirty="0">
                <a:solidFill>
                  <a:srgbClr val="008080"/>
                </a:solidFill>
              </a:rPr>
              <a:t>f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620296" y="4997244"/>
          <a:ext cx="1790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8" imgW="1790640" imgH="533160" progId="Equation.DSMT4">
                  <p:embed/>
                </p:oleObj>
              </mc:Choice>
              <mc:Fallback>
                <p:oleObj name="Equation" r:id="rId8" imgW="1790640" imgH="533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296" y="4997244"/>
                        <a:ext cx="1790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699796" y="563880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10" imgW="711000" imgH="279360" progId="Equation.DSMT4">
                  <p:embed/>
                </p:oleObj>
              </mc:Choice>
              <mc:Fallback>
                <p:oleObj name="Equation" r:id="rId10" imgW="71100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796" y="5638800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9651" y="2651760"/>
            <a:ext cx="4532875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the First Derivative Test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b="1" dirty="0"/>
              <a:t>b.</a:t>
            </a:r>
            <a:r>
              <a:rPr lang="en-US" dirty="0"/>
              <a:t>	Step 1 of the First Derivative Test was completed in 	part </a:t>
            </a:r>
            <a:r>
              <a:rPr lang="en-US" b="1" dirty="0"/>
              <a:t>a.</a:t>
            </a:r>
            <a:r>
              <a:rPr lang="en-US" dirty="0"/>
              <a:t> Now we need to check the sign of </a:t>
            </a:r>
            <a:r>
              <a:rPr lang="en-US" i="1" dirty="0"/>
              <a:t>f </a:t>
            </a:r>
            <a:r>
              <a:rPr lang="en-US" dirty="0"/>
              <a:t>′(</a:t>
            </a:r>
            <a:r>
              <a:rPr lang="en-US" i="1" dirty="0"/>
              <a:t>x</a:t>
            </a:r>
            <a:r>
              <a:rPr lang="en-US" dirty="0"/>
              <a:t>) on 	either side of the critical value (Step 2).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buFont typeface="Courier New" pitchFamily="49" charset="0"/>
              <a:buChar char="o"/>
            </a:pPr>
            <a:r>
              <a:rPr lang="en-US" dirty="0"/>
              <a:t>Determine the critical values of a function.</a:t>
            </a:r>
          </a:p>
          <a:p>
            <a:pPr marL="341313" indent="-341313">
              <a:buFont typeface="Courier New" pitchFamily="49" charset="0"/>
              <a:buChar char="o"/>
            </a:pPr>
            <a:r>
              <a:rPr lang="en-US" dirty="0"/>
              <a:t>Use the First Derivative Test to find local extrema of a function and use this information to sketch a graph of the function.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the First Derivative Test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453253"/>
          </a:xfr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Now we have, 			     for all </a:t>
            </a:r>
            <a:r>
              <a:rPr lang="en-US" i="1" dirty="0"/>
              <a:t>x</a:t>
            </a:r>
            <a:r>
              <a:rPr lang="en-US" dirty="0"/>
              <a:t>. Since there is no sign change from one side of the critical value to the other,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= 2 is not a local extremum </a:t>
            </a:r>
            <a:r>
              <a:rPr lang="en-US" dirty="0"/>
              <a:t>(Step 3).</a:t>
            </a:r>
          </a:p>
        </p:txBody>
      </p:sp>
      <p:graphicFrame>
        <p:nvGraphicFramePr>
          <p:cNvPr id="3840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60897"/>
              </p:ext>
            </p:extLst>
          </p:nvPr>
        </p:nvGraphicFramePr>
        <p:xfrm>
          <a:off x="2590800" y="3778536"/>
          <a:ext cx="2870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4" imgW="2870200" imgH="533400" progId="Equation.DSMT4">
                  <p:embed/>
                </p:oleObj>
              </mc:Choice>
              <mc:Fallback>
                <p:oleObj name="Equation" r:id="rId4" imgW="2870200" imgH="533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78536"/>
                        <a:ext cx="2870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9919" y="1263936"/>
            <a:ext cx="67841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the First Derivative Test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  <a:tabLst>
                <a:tab pos="463550" algn="l"/>
                <a:tab pos="914400" algn="l"/>
              </a:tabLst>
            </a:pPr>
            <a:r>
              <a:rPr lang="en-US" b="1" dirty="0"/>
              <a:t>c.</a:t>
            </a:r>
            <a:r>
              <a:rPr lang="en-US" dirty="0"/>
              <a:t>	Use the following summary of information (from 	parts </a:t>
            </a:r>
            <a:r>
              <a:rPr lang="en-US" b="1" dirty="0"/>
              <a:t>a.</a:t>
            </a:r>
            <a:r>
              <a:rPr lang="en-US" dirty="0"/>
              <a:t> and </a:t>
            </a:r>
            <a:r>
              <a:rPr lang="en-US" b="1" dirty="0"/>
              <a:t>b.</a:t>
            </a:r>
            <a:r>
              <a:rPr lang="en-US" dirty="0"/>
              <a:t>) to sketch the curve.</a:t>
            </a:r>
          </a:p>
          <a:p>
            <a:pPr>
              <a:lnSpc>
                <a:spcPts val="3600"/>
              </a:lnSpc>
              <a:tabLst>
                <a:tab pos="463550" algn="l"/>
                <a:tab pos="914400" algn="l"/>
              </a:tabLst>
            </a:pPr>
            <a:r>
              <a:rPr lang="en-US" b="1" dirty="0"/>
              <a:t>	1.	</a:t>
            </a:r>
            <a:r>
              <a:rPr lang="en-US" i="1" dirty="0"/>
              <a:t>f</a:t>
            </a:r>
            <a:r>
              <a:rPr lang="en-US" dirty="0"/>
              <a:t> is increasing on (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).</a:t>
            </a:r>
          </a:p>
          <a:p>
            <a:pPr>
              <a:lnSpc>
                <a:spcPts val="3600"/>
              </a:lnSpc>
              <a:tabLst>
                <a:tab pos="463550" algn="l"/>
                <a:tab pos="914400" algn="l"/>
              </a:tabLst>
            </a:pPr>
            <a:r>
              <a:rPr lang="en-US" b="1" dirty="0"/>
              <a:t>	2.	</a:t>
            </a:r>
            <a:r>
              <a:rPr lang="en-US" i="1" dirty="0"/>
              <a:t>f </a:t>
            </a:r>
            <a:r>
              <a:rPr lang="en-US" dirty="0"/>
              <a:t>′(2) = 0, but the point (2, 1) is not a local 			extremum.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the First Derivative Test (cont.)</a:t>
            </a:r>
          </a:p>
        </p:txBody>
      </p:sp>
      <p:pic>
        <p:nvPicPr>
          <p:cNvPr id="411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142333"/>
            <a:ext cx="56769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Critical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critical values for the function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Solution: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385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237614"/>
              </p:ext>
            </p:extLst>
          </p:nvPr>
        </p:nvGraphicFramePr>
        <p:xfrm>
          <a:off x="6242756" y="1101303"/>
          <a:ext cx="1270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4" imgW="1270000" imgH="927100" progId="Equation.DSMT4">
                  <p:embed/>
                </p:oleObj>
              </mc:Choice>
              <mc:Fallback>
                <p:oleObj name="Equation" r:id="rId4" imgW="1270000" imgH="9271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756" y="1101303"/>
                        <a:ext cx="12700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960960" y="2757948"/>
            <a:ext cx="2954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Rewrite </a:t>
            </a:r>
            <a:r>
              <a:rPr lang="en-US" sz="2000" i="1" dirty="0">
                <a:solidFill>
                  <a:srgbClr val="008080"/>
                </a:solidFill>
              </a:rPr>
              <a:t>y</a:t>
            </a:r>
            <a:r>
              <a:rPr lang="en-US" sz="2000" dirty="0">
                <a:solidFill>
                  <a:srgbClr val="008080"/>
                </a:solidFill>
              </a:rPr>
              <a:t> using exponents.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47312" y="3748548"/>
            <a:ext cx="2624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derivative of </a:t>
            </a:r>
            <a:r>
              <a:rPr lang="en-US" sz="2000" i="1" dirty="0">
                <a:solidFill>
                  <a:srgbClr val="008080"/>
                </a:solidFill>
              </a:rPr>
              <a:t>y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0" y="4714085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y</a:t>
            </a:r>
            <a:r>
              <a:rPr lang="en-US" sz="2000" dirty="0">
                <a:solidFill>
                  <a:srgbClr val="008080"/>
                </a:solidFill>
              </a:rPr>
              <a:t>′ cannot equal 0.  Recall, an algebraic fraction can be zero if and only if its numerator is zero.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120900" y="2514600"/>
          <a:ext cx="267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6" imgW="2679480" imgH="838080" progId="Equation.DSMT4">
                  <p:embed/>
                </p:oleObj>
              </mc:Choice>
              <mc:Fallback>
                <p:oleObj name="Equation" r:id="rId6" imgW="26794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2514600"/>
                        <a:ext cx="2679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905000" y="3537156"/>
          <a:ext cx="207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8" imgW="2070000" imgH="838080" progId="Equation.DSMT4">
                  <p:embed/>
                </p:oleObj>
              </mc:Choice>
              <mc:Fallback>
                <p:oleObj name="Equation" r:id="rId8" imgW="20700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37156"/>
                        <a:ext cx="2070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362200" y="4495800"/>
          <a:ext cx="210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Equation" r:id="rId10" imgW="2108160" imgH="901440" progId="Equation.DSMT4">
                  <p:embed/>
                </p:oleObj>
              </mc:Choice>
              <mc:Fallback>
                <p:oleObj name="Equation" r:id="rId10" imgW="2108160" imgH="9014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95800"/>
                        <a:ext cx="210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Critical Values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	 is undefined at </a:t>
            </a:r>
            <a:r>
              <a:rPr lang="en-US" i="1" dirty="0"/>
              <a:t>x</a:t>
            </a:r>
            <a:r>
              <a:rPr lang="en-US" dirty="0"/>
              <a:t> = 2 (and defined for all </a:t>
            </a:r>
          </a:p>
          <a:p>
            <a:pPr>
              <a:spcBef>
                <a:spcPts val="1800"/>
              </a:spcBef>
            </a:pPr>
            <a:r>
              <a:rPr lang="en-US" dirty="0"/>
              <a:t>other values of </a:t>
            </a:r>
            <a:r>
              <a:rPr lang="en-US" i="1" dirty="0"/>
              <a:t>x</a:t>
            </a:r>
            <a:r>
              <a:rPr lang="en-US" dirty="0"/>
              <a:t>). The original function, 	           is also not defined at </a:t>
            </a:r>
            <a:r>
              <a:rPr lang="en-US" i="1" dirty="0"/>
              <a:t>x</a:t>
            </a:r>
            <a:r>
              <a:rPr lang="en-US" dirty="0"/>
              <a:t> = 2.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dirty="0"/>
              <a:t>Therefore, </a:t>
            </a:r>
            <a:r>
              <a:rPr lang="en-US" i="1" dirty="0"/>
              <a:t>x</a:t>
            </a:r>
            <a:r>
              <a:rPr lang="en-US" dirty="0"/>
              <a:t> = 2 is </a:t>
            </a:r>
            <a:r>
              <a:rPr lang="en-US" b="1" dirty="0"/>
              <a:t>not</a:t>
            </a:r>
            <a:r>
              <a:rPr lang="en-US" dirty="0"/>
              <a:t> in the domain of the function and is </a:t>
            </a:r>
            <a:r>
              <a:rPr lang="en-US" b="1" dirty="0"/>
              <a:t>not</a:t>
            </a:r>
            <a:r>
              <a:rPr lang="en-US" dirty="0"/>
              <a:t> a critical value. </a:t>
            </a:r>
            <a:r>
              <a:rPr lang="en-US" dirty="0">
                <a:solidFill>
                  <a:srgbClr val="FF0000"/>
                </a:solidFill>
              </a:rPr>
              <a:t>There are no critical values</a:t>
            </a:r>
            <a:r>
              <a:rPr lang="en-US" dirty="0"/>
              <a:t>. However, </a:t>
            </a:r>
            <a:r>
              <a:rPr lang="en-US" i="1" dirty="0"/>
              <a:t>x</a:t>
            </a:r>
            <a:r>
              <a:rPr lang="en-US" dirty="0"/>
              <a:t> = 2 is the only </a:t>
            </a:r>
            <a:r>
              <a:rPr lang="en-US" i="1" dirty="0"/>
              <a:t>x</a:t>
            </a:r>
            <a:r>
              <a:rPr lang="en-US" dirty="0"/>
              <a:t>-value "marked" on the analysis line because the derivative can change signs from positive to negative or vice versa only at </a:t>
            </a:r>
            <a:r>
              <a:rPr lang="en-US" i="1" dirty="0"/>
              <a:t>x</a:t>
            </a:r>
            <a:r>
              <a:rPr lang="en-US" dirty="0"/>
              <a:t> = 2.</a:t>
            </a:r>
          </a:p>
        </p:txBody>
      </p:sp>
      <p:graphicFrame>
        <p:nvGraphicFramePr>
          <p:cNvPr id="386051" name="Object 3"/>
          <p:cNvGraphicFramePr>
            <a:graphicFrameLocks noChangeAspect="1"/>
          </p:cNvGraphicFramePr>
          <p:nvPr/>
        </p:nvGraphicFramePr>
        <p:xfrm>
          <a:off x="1983559" y="1160266"/>
          <a:ext cx="444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4" imgW="444307" imgH="901309" progId="Equation.DSMT4">
                  <p:embed/>
                </p:oleObj>
              </mc:Choice>
              <mc:Fallback>
                <p:oleObj name="Equation" r:id="rId4" imgW="444307" imgH="901309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559" y="1160266"/>
                        <a:ext cx="444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6365544" y="1799304"/>
          <a:ext cx="138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6" imgW="1384300" imgH="838200" progId="Equation.DSMT4">
                  <p:embed/>
                </p:oleObj>
              </mc:Choice>
              <mc:Fallback>
                <p:oleObj name="Equation" r:id="rId6" imgW="1384300" imgH="8382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544" y="1799304"/>
                        <a:ext cx="138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Critical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critical values for the function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Solution: 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  <a:p>
            <a:r>
              <a:rPr lang="en-US" dirty="0"/>
              <a:t>In this case, </a:t>
            </a:r>
            <a:r>
              <a:rPr lang="en-US" i="1" dirty="0"/>
              <a:t>y</a:t>
            </a:r>
            <a:r>
              <a:rPr lang="en-US" dirty="0"/>
              <a:t>′ is not defined at </a:t>
            </a:r>
            <a:r>
              <a:rPr lang="en-US" i="1" dirty="0"/>
              <a:t>x</a:t>
            </a:r>
            <a:r>
              <a:rPr lang="en-US" dirty="0"/>
              <a:t> = 0. However, since     </a:t>
            </a:r>
            <a:r>
              <a:rPr lang="en-US" i="1" dirty="0"/>
              <a:t>x</a:t>
            </a:r>
            <a:r>
              <a:rPr lang="en-US" dirty="0"/>
              <a:t> = 0 </a:t>
            </a:r>
            <a:r>
              <a:rPr lang="en-US" b="1" dirty="0"/>
              <a:t>is</a:t>
            </a:r>
            <a:r>
              <a:rPr lang="en-US" dirty="0"/>
              <a:t> in the domain of the original function,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= 0 is a critical value</a:t>
            </a:r>
            <a:r>
              <a:rPr lang="en-US" dirty="0"/>
              <a:t>. </a:t>
            </a:r>
          </a:p>
        </p:txBody>
      </p:sp>
      <p:graphicFrame>
        <p:nvGraphicFramePr>
          <p:cNvPr id="387074" name="Object 2"/>
          <p:cNvGraphicFramePr>
            <a:graphicFrameLocks noChangeAspect="1"/>
          </p:cNvGraphicFramePr>
          <p:nvPr/>
        </p:nvGraphicFramePr>
        <p:xfrm>
          <a:off x="6172200" y="1085794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4" imgW="914400" imgH="711200" progId="Equation.DSMT4">
                  <p:embed/>
                </p:oleObj>
              </mc:Choice>
              <mc:Fallback>
                <p:oleObj name="Equation" r:id="rId4" imgW="914400" imgH="711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085794"/>
                        <a:ext cx="914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876800" y="2907048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derivative of </a:t>
            </a:r>
            <a:r>
              <a:rPr lang="en-US" sz="2000" i="1" dirty="0">
                <a:solidFill>
                  <a:srgbClr val="008080"/>
                </a:solidFill>
              </a:rPr>
              <a:t>y</a:t>
            </a:r>
            <a:r>
              <a:rPr lang="en-US" sz="2000" dirty="0">
                <a:solidFill>
                  <a:srgbClr val="008080"/>
                </a:solidFill>
              </a:rPr>
              <a:t>. Note: </a:t>
            </a:r>
            <a:r>
              <a:rPr lang="en-US" sz="2000" i="1" dirty="0">
                <a:solidFill>
                  <a:srgbClr val="008080"/>
                </a:solidFill>
              </a:rPr>
              <a:t>y</a:t>
            </a:r>
            <a:r>
              <a:rPr lang="en-US" sz="2000" dirty="0">
                <a:solidFill>
                  <a:srgbClr val="008080"/>
                </a:solidFill>
              </a:rPr>
              <a:t>′ cannot equal 0 since the numerator cannot equal 0. 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730044" y="2971800"/>
          <a:ext cx="317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6" imgW="317160" imgH="393480" progId="Equation.DSMT4">
                  <p:embed/>
                </p:oleObj>
              </mc:Choice>
              <mc:Fallback>
                <p:oleObj name="Equation" r:id="rId6" imgW="3171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44" y="2971800"/>
                        <a:ext cx="317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096296" y="2667000"/>
          <a:ext cx="1016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8" imgW="1015920" imgH="888840" progId="Equation.DSMT4">
                  <p:embed/>
                </p:oleObj>
              </mc:Choice>
              <mc:Fallback>
                <p:oleObj name="Equation" r:id="rId8" imgW="101592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296" y="2667000"/>
                        <a:ext cx="1016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148348" y="2728452"/>
          <a:ext cx="889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Equation" r:id="rId10" imgW="888840" imgH="1066680" progId="Equation.DSMT4">
                  <p:embed/>
                </p:oleObj>
              </mc:Choice>
              <mc:Fallback>
                <p:oleObj name="Equation" r:id="rId10" imgW="888840" imgH="1066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348" y="2728452"/>
                        <a:ext cx="889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077496" y="2728452"/>
          <a:ext cx="990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12" imgW="990360" imgH="888840" progId="Equation.DSMT4">
                  <p:embed/>
                </p:oleObj>
              </mc:Choice>
              <mc:Fallback>
                <p:oleObj name="Equation" r:id="rId12" imgW="990360" imgH="8888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496" y="2728452"/>
                        <a:ext cx="990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4085304" y="3001296"/>
          <a:ext cx="482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14" imgW="482400" imgH="304560" progId="Equation.DSMT4">
                  <p:embed/>
                </p:oleObj>
              </mc:Choice>
              <mc:Fallback>
                <p:oleObj name="Equation" r:id="rId14" imgW="48240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5304" y="3001296"/>
                        <a:ext cx="482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Critical Values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Also, because </a:t>
            </a:r>
            <a:r>
              <a:rPr lang="en-US" i="1" dirty="0"/>
              <a:t>y</a:t>
            </a:r>
            <a:r>
              <a:rPr lang="en-US" dirty="0"/>
              <a:t>′ is never equal to 0, there are no other critical values; only </a:t>
            </a:r>
            <a:r>
              <a:rPr lang="en-US" i="1" dirty="0"/>
              <a:t>x</a:t>
            </a:r>
            <a:r>
              <a:rPr lang="en-US" dirty="0"/>
              <a:t> = 0.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180304"/>
            <a:ext cx="41148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To the left of </a:t>
            </a:r>
            <a:r>
              <a:rPr lang="en-US" sz="2800" i="1" dirty="0"/>
              <a:t>x</a:t>
            </a:r>
            <a:r>
              <a:rPr lang="en-US" sz="2800" dirty="0"/>
              <a:t> = 0, </a:t>
            </a:r>
            <a:r>
              <a:rPr lang="en-US" sz="2800" i="1" dirty="0"/>
              <a:t>f </a:t>
            </a:r>
            <a:r>
              <a:rPr lang="en-US" sz="2800" dirty="0"/>
              <a:t>′ is negative (</a:t>
            </a:r>
            <a:r>
              <a:rPr lang="en-US" sz="2800" i="1" dirty="0"/>
              <a:t>y</a:t>
            </a:r>
            <a:r>
              <a:rPr lang="en-US" sz="2800" dirty="0"/>
              <a:t> decreases).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To the right of </a:t>
            </a:r>
            <a:r>
              <a:rPr lang="en-US" sz="2800" i="1" dirty="0"/>
              <a:t>x</a:t>
            </a:r>
            <a:r>
              <a:rPr lang="en-US" sz="2800" dirty="0"/>
              <a:t> = 0, </a:t>
            </a:r>
            <a:r>
              <a:rPr lang="en-US" sz="2800" i="1" dirty="0"/>
              <a:t>f </a:t>
            </a:r>
            <a:r>
              <a:rPr lang="en-US" sz="2800" dirty="0"/>
              <a:t>′ is positive (</a:t>
            </a:r>
            <a:r>
              <a:rPr lang="en-US" sz="2800" i="1" dirty="0"/>
              <a:t>y</a:t>
            </a:r>
            <a:r>
              <a:rPr lang="en-US" sz="2800" dirty="0"/>
              <a:t> increases).  Near </a:t>
            </a:r>
            <a:r>
              <a:rPr lang="en-US" sz="2800" i="1" dirty="0"/>
              <a:t>x</a:t>
            </a:r>
            <a:r>
              <a:rPr lang="en-US" sz="2800" dirty="0"/>
              <a:t> = 0, the absolute values of slope are huge.  We conclude there is a sharp point at </a:t>
            </a:r>
            <a:r>
              <a:rPr lang="en-US" sz="2800" i="1" dirty="0"/>
              <a:t>x</a:t>
            </a:r>
            <a:r>
              <a:rPr lang="en-US" sz="2800" dirty="0"/>
              <a:t> = 0, where </a:t>
            </a:r>
            <a:r>
              <a:rPr lang="en-US" sz="2800" i="1" dirty="0"/>
              <a:t>x</a:t>
            </a:r>
            <a:r>
              <a:rPr lang="en-US" sz="2800" dirty="0"/>
              <a:t> = 0 is a critical value.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28800"/>
            <a:ext cx="409257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Values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Local Maximum and Local Minimum</a:t>
            </a:r>
          </a:p>
          <a:p>
            <a:pPr lvl="0" eaLnBrk="0" hangingPunct="0"/>
            <a:r>
              <a:rPr lang="en-US" dirty="0">
                <a:solidFill>
                  <a:srgbClr val="000000"/>
                </a:solidFill>
              </a:rPr>
              <a:t>Let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be a function defined at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0" indent="4763"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) is called a local maximum (or relative maximum) 	if there exists some interval (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that contains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	such that</a:t>
            </a:r>
          </a:p>
          <a:p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	for all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in (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). (We say a local maximum occurs at 	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.)</a:t>
            </a:r>
          </a:p>
        </p:txBody>
      </p:sp>
      <p:graphicFrame>
        <p:nvGraphicFramePr>
          <p:cNvPr id="358406" name="Object 6"/>
          <p:cNvGraphicFramePr>
            <a:graphicFrameLocks noChangeAspect="1"/>
          </p:cNvGraphicFramePr>
          <p:nvPr/>
        </p:nvGraphicFramePr>
        <p:xfrm>
          <a:off x="3746500" y="39624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4" imgW="1651000" imgH="469900" progId="Equation.DSMT4">
                  <p:embed/>
                </p:oleObj>
              </mc:Choice>
              <mc:Fallback>
                <p:oleObj name="Equation" r:id="rId4" imgW="1651000" imgH="4699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39624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Values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6707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Local Maximum and Local Minimum (cont.)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) is called a local minimum (or relative minimum) 	if there exists some interval (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that contains </a:t>
            </a:r>
            <a:r>
              <a:rPr lang="en-US" i="1" dirty="0">
                <a:solidFill>
                  <a:srgbClr val="000000"/>
                </a:solidFill>
              </a:rPr>
              <a:t>c </a:t>
            </a:r>
            <a:r>
              <a:rPr lang="en-US" dirty="0">
                <a:solidFill>
                  <a:srgbClr val="000000"/>
                </a:solidFill>
              </a:rPr>
              <a:t>	such that</a:t>
            </a:r>
          </a:p>
          <a:p>
            <a:pPr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	for all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in (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). (We say a local minimum occurs at 	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=</a:t>
            </a:r>
            <a:r>
              <a:rPr lang="en-US" i="1" dirty="0">
                <a:solidFill>
                  <a:srgbClr val="000000"/>
                </a:solidFill>
              </a:rPr>
              <a:t> c</a:t>
            </a:r>
            <a:r>
              <a:rPr lang="en-US" dirty="0">
                <a:solidFill>
                  <a:srgbClr val="000000"/>
                </a:solidFill>
              </a:rPr>
              <a:t>.)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3746500" y="31242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4" imgW="1651000" imgH="469900" progId="Equation.DSMT4">
                  <p:embed/>
                </p:oleObj>
              </mc:Choice>
              <mc:Fallback>
                <p:oleObj name="Equation" r:id="rId4" imgW="1651000" imgH="4699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31242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Values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Local Maximum and Local Minimum (cont.)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C00000"/>
                </a:solidFill>
              </a:rPr>
              <a:t>Note: </a:t>
            </a:r>
            <a:r>
              <a:rPr lang="en-US" dirty="0">
                <a:solidFill>
                  <a:srgbClr val="000000"/>
                </a:solidFill>
              </a:rPr>
              <a:t>We also say that a local extremum occurs at the point (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)) or that the point (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)) is a local extremum, with the understanding that the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-value,     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), is actually the local extremum.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Values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11621"/>
          </a:xfrm>
          <a:solidFill>
            <a:srgbClr val="FFFFCC"/>
          </a:solidFill>
          <a:ln w="3175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lvl="0" algn="ctr" eaLnBrk="0" fontAlgn="base" hangingPunct="0">
              <a:lnSpc>
                <a:spcPts val="3600"/>
              </a:lnSpc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Theorem of Local Extrema</a:t>
            </a:r>
          </a:p>
          <a:p>
            <a:pPr>
              <a:lnSpc>
                <a:spcPts val="3600"/>
              </a:lnSpc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If a function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continuous on the interval (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is in (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) is either a local maximum or a local minimum, then</a:t>
            </a:r>
          </a:p>
          <a:p>
            <a:pPr>
              <a:lnSpc>
                <a:spcPts val="3600"/>
              </a:lnSpc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i="1" dirty="0">
                <a:solidFill>
                  <a:srgbClr val="000000"/>
                </a:solidFill>
              </a:rPr>
              <a:t>f </a:t>
            </a:r>
            <a:r>
              <a:rPr lang="en-US" dirty="0">
                <a:solidFill>
                  <a:srgbClr val="000000"/>
                </a:solidFill>
              </a:rPr>
              <a:t>′(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) = 0, or </a:t>
            </a:r>
          </a:p>
          <a:p>
            <a:pPr>
              <a:lnSpc>
                <a:spcPts val="3600"/>
              </a:lnSpc>
              <a:spcBef>
                <a:spcPts val="6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i="1" dirty="0">
                <a:solidFill>
                  <a:srgbClr val="000000"/>
                </a:solidFill>
              </a:rPr>
              <a:t>f </a:t>
            </a:r>
            <a:r>
              <a:rPr lang="en-US" dirty="0">
                <a:solidFill>
                  <a:srgbClr val="000000"/>
                </a:solidFill>
              </a:rPr>
              <a:t>′(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) does not exist.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Values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73012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lvl="0" algn="ctr" eaLnBrk="0" fontAlgn="base" hangingPunct="0">
              <a:lnSpc>
                <a:spcPts val="3600"/>
              </a:lnSpc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Critical Values</a:t>
            </a:r>
          </a:p>
          <a:p>
            <a:pPr>
              <a:lnSpc>
                <a:spcPts val="3600"/>
              </a:lnSpc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Critical values of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are those values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in the domain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where </a:t>
            </a:r>
            <a:r>
              <a:rPr lang="en-US" i="1" dirty="0">
                <a:solidFill>
                  <a:srgbClr val="000000"/>
                </a:solidFill>
              </a:rPr>
              <a:t>f </a:t>
            </a:r>
            <a:r>
              <a:rPr lang="en-US" dirty="0">
                <a:solidFill>
                  <a:srgbClr val="000000"/>
                </a:solidFill>
              </a:rPr>
              <a:t>′(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) = 0 (indicating horizontal tangent lines) or </a:t>
            </a:r>
          </a:p>
          <a:p>
            <a:pPr>
              <a:lnSpc>
                <a:spcPts val="3600"/>
              </a:lnSpc>
              <a:tabLst>
                <a:tab pos="463550" algn="l"/>
              </a:tabLst>
            </a:pPr>
            <a:r>
              <a:rPr lang="en-US" i="1" dirty="0">
                <a:solidFill>
                  <a:srgbClr val="000000"/>
                </a:solidFill>
              </a:rPr>
              <a:t>f </a:t>
            </a:r>
            <a:r>
              <a:rPr lang="en-US" dirty="0">
                <a:solidFill>
                  <a:srgbClr val="000000"/>
                </a:solidFill>
              </a:rPr>
              <a:t>′(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) does not exist (indicating vertical tangent lines or sharp points).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Derivative Test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269355"/>
            <a:ext cx="8229600" cy="269304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First Derivative Test for Local Extrema</a:t>
            </a:r>
          </a:p>
          <a:p>
            <a:pPr>
              <a:spcBef>
                <a:spcPts val="1800"/>
              </a:spcBef>
              <a:tabLst>
                <a:tab pos="4635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To determine the local extrema for a nonconstant function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 continuous on the interval (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):</a:t>
            </a:r>
          </a:p>
          <a:p>
            <a:pPr indent="4763">
              <a:lnSpc>
                <a:spcPct val="150000"/>
              </a:lnSpc>
              <a:tabLst>
                <a:tab pos="46355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1.</a:t>
            </a:r>
            <a:r>
              <a:rPr lang="en-US" sz="2800" dirty="0">
                <a:solidFill>
                  <a:srgbClr val="000000"/>
                </a:solidFill>
              </a:rPr>
              <a:t>	Find the critical values, 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-values </a:t>
            </a:r>
            <a:r>
              <a:rPr lang="en-US" sz="2800" i="1" dirty="0">
                <a:solidFill>
                  <a:srgbClr val="000000"/>
                </a:solidFill>
              </a:rPr>
              <a:t>c</a:t>
            </a:r>
            <a:r>
              <a:rPr lang="en-US" sz="2800" dirty="0">
                <a:solidFill>
                  <a:srgbClr val="000000"/>
                </a:solidFill>
              </a:rPr>
              <a:t> in (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) such that </a:t>
            </a:r>
          </a:p>
          <a:p>
            <a:pPr indent="4763">
              <a:tabLst>
                <a:tab pos="4635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i="1" dirty="0">
                <a:solidFill>
                  <a:srgbClr val="000000"/>
                </a:solidFill>
              </a:rPr>
              <a:t>f </a:t>
            </a:r>
            <a:r>
              <a:rPr lang="en-US" sz="2800" dirty="0">
                <a:solidFill>
                  <a:srgbClr val="000000"/>
                </a:solidFill>
              </a:rPr>
              <a:t>′(</a:t>
            </a:r>
            <a:r>
              <a:rPr lang="en-US" sz="2800" i="1" dirty="0">
                <a:solidFill>
                  <a:srgbClr val="000000"/>
                </a:solidFill>
              </a:rPr>
              <a:t>c</a:t>
            </a:r>
            <a:r>
              <a:rPr lang="en-US" sz="2800" dirty="0">
                <a:solidFill>
                  <a:srgbClr val="000000"/>
                </a:solidFill>
              </a:rPr>
              <a:t>) = 0 or </a:t>
            </a:r>
            <a:r>
              <a:rPr lang="en-US" sz="2800" i="1" dirty="0">
                <a:solidFill>
                  <a:srgbClr val="000000"/>
                </a:solidFill>
              </a:rPr>
              <a:t>f </a:t>
            </a:r>
            <a:r>
              <a:rPr lang="en-US" sz="2800" dirty="0">
                <a:solidFill>
                  <a:srgbClr val="000000"/>
                </a:solidFill>
              </a:rPr>
              <a:t>′(</a:t>
            </a:r>
            <a:r>
              <a:rPr lang="en-US" sz="2800" i="1" dirty="0">
                <a:solidFill>
                  <a:srgbClr val="000000"/>
                </a:solidFill>
              </a:rPr>
              <a:t>c</a:t>
            </a:r>
            <a:r>
              <a:rPr lang="en-US" sz="2800" dirty="0">
                <a:solidFill>
                  <a:srgbClr val="000000"/>
                </a:solidFill>
              </a:rPr>
              <a:t>) is undefined.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Derivative Test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250752"/>
            <a:ext cx="8229600" cy="43396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First Derivative Test for Local Extrema (cont.)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2.</a:t>
            </a:r>
            <a:r>
              <a:rPr lang="en-US" sz="2800" dirty="0">
                <a:solidFill>
                  <a:srgbClr val="000000"/>
                </a:solidFill>
              </a:rPr>
              <a:t>	Draw an analysis line, and mark all critical 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-values 	on it. Check the sign of </a:t>
            </a:r>
            <a:r>
              <a:rPr lang="en-US" sz="2800" i="1" dirty="0">
                <a:solidFill>
                  <a:srgbClr val="000000"/>
                </a:solidFill>
              </a:rPr>
              <a:t>f </a:t>
            </a:r>
            <a:r>
              <a:rPr lang="en-US" sz="2800" dirty="0">
                <a:solidFill>
                  <a:srgbClr val="000000"/>
                </a:solidFill>
              </a:rPr>
              <a:t>′(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) on each side of 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i="1" dirty="0">
                <a:solidFill>
                  <a:srgbClr val="000000"/>
                </a:solidFill>
              </a:rPr>
              <a:t>c</a:t>
            </a:r>
            <a:r>
              <a:rPr lang="en-US" sz="2800" dirty="0">
                <a:solidFill>
                  <a:srgbClr val="000000"/>
                </a:solidFill>
              </a:rPr>
              <a:t>. If 	the sign changes, </a:t>
            </a:r>
          </a:p>
          <a:p>
            <a:pPr>
              <a:lnSpc>
                <a:spcPct val="150000"/>
              </a:lnSpc>
              <a:tabLst>
                <a:tab pos="463550" algn="l"/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b="1" dirty="0">
                <a:solidFill>
                  <a:srgbClr val="000000"/>
                </a:solidFill>
              </a:rPr>
              <a:t>i.</a:t>
            </a:r>
            <a:r>
              <a:rPr lang="en-US" sz="2800" dirty="0">
                <a:solidFill>
                  <a:srgbClr val="000000"/>
                </a:solidFill>
              </a:rPr>
              <a:t>	from + to −, then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i="1" dirty="0">
                <a:solidFill>
                  <a:srgbClr val="000000"/>
                </a:solidFill>
              </a:rPr>
              <a:t>c</a:t>
            </a:r>
            <a:r>
              <a:rPr lang="en-US" sz="2800" dirty="0">
                <a:solidFill>
                  <a:srgbClr val="000000"/>
                </a:solidFill>
              </a:rPr>
              <a:t>) is a local maximum.</a:t>
            </a:r>
          </a:p>
          <a:p>
            <a:pPr>
              <a:tabLst>
                <a:tab pos="463550" algn="l"/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b="1" dirty="0">
                <a:solidFill>
                  <a:srgbClr val="000000"/>
                </a:solidFill>
              </a:rPr>
              <a:t>ii.</a:t>
            </a:r>
            <a:r>
              <a:rPr lang="en-US" sz="2800" dirty="0">
                <a:solidFill>
                  <a:srgbClr val="000000"/>
                </a:solidFill>
              </a:rPr>
              <a:t>	from – to +, then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i="1" dirty="0">
                <a:solidFill>
                  <a:srgbClr val="000000"/>
                </a:solidFill>
              </a:rPr>
              <a:t>c</a:t>
            </a:r>
            <a:r>
              <a:rPr lang="en-US" sz="2800" dirty="0">
                <a:solidFill>
                  <a:srgbClr val="000000"/>
                </a:solidFill>
              </a:rPr>
              <a:t>) is a local minimum.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3.</a:t>
            </a:r>
            <a:r>
              <a:rPr lang="en-US" sz="2800" dirty="0">
                <a:solidFill>
                  <a:srgbClr val="000000"/>
                </a:solidFill>
              </a:rPr>
              <a:t>	If there is no sign change for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′(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) from the left side 	of 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 =</a:t>
            </a:r>
            <a:r>
              <a:rPr lang="en-US" sz="2800" i="1" dirty="0">
                <a:solidFill>
                  <a:srgbClr val="000000"/>
                </a:solidFill>
              </a:rPr>
              <a:t> c </a:t>
            </a:r>
            <a:r>
              <a:rPr lang="en-US" sz="2800" dirty="0">
                <a:solidFill>
                  <a:srgbClr val="000000"/>
                </a:solidFill>
              </a:rPr>
              <a:t>to the right side, then </a:t>
            </a:r>
            <a:r>
              <a:rPr lang="en-US" sz="2800" i="1" dirty="0">
                <a:solidFill>
                  <a:srgbClr val="000000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i="1" dirty="0">
                <a:solidFill>
                  <a:srgbClr val="000000"/>
                </a:solidFill>
              </a:rPr>
              <a:t>c</a:t>
            </a:r>
            <a:r>
              <a:rPr lang="en-US" sz="2800" dirty="0">
                <a:solidFill>
                  <a:srgbClr val="000000"/>
                </a:solidFill>
              </a:rPr>
              <a:t>) is not a local 	extremum.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779</Words>
  <Application>Microsoft Office PowerPoint</Application>
  <PresentationFormat>On-screen Show (4:3)</PresentationFormat>
  <Paragraphs>122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Courier New</vt:lpstr>
      <vt:lpstr>Symbol</vt:lpstr>
      <vt:lpstr>Calibri</vt:lpstr>
      <vt:lpstr>Office Theme</vt:lpstr>
      <vt:lpstr>Equation</vt:lpstr>
      <vt:lpstr>Section 11.5</vt:lpstr>
      <vt:lpstr>Objectives</vt:lpstr>
      <vt:lpstr>Critical Values </vt:lpstr>
      <vt:lpstr>Critical Values </vt:lpstr>
      <vt:lpstr>Critical Values </vt:lpstr>
      <vt:lpstr>Critical Values </vt:lpstr>
      <vt:lpstr>Critical Values </vt:lpstr>
      <vt:lpstr>The First Derivative Test</vt:lpstr>
      <vt:lpstr>The First Derivative Test</vt:lpstr>
      <vt:lpstr>Example 1: Using the First Derivative Test</vt:lpstr>
      <vt:lpstr>Example 1: Using the First Derivative Test (cont.)</vt:lpstr>
      <vt:lpstr>Example 1: Using the First Derivative Test (cont.)</vt:lpstr>
      <vt:lpstr>Example 1: Using the First Derivative Test (cont.)</vt:lpstr>
      <vt:lpstr>Example 1: Using the First Derivative Test (cont.)</vt:lpstr>
      <vt:lpstr>Example 1: Using the First Derivative Test (cont.)</vt:lpstr>
      <vt:lpstr>Example 1: Using the First Derivative Test (cont.)</vt:lpstr>
      <vt:lpstr>Example 1: Using the First Derivative Test (cont.)</vt:lpstr>
      <vt:lpstr>Example 2: Using the First Derivative Test</vt:lpstr>
      <vt:lpstr>Example 2: Using the First Derivative Test (cont.)</vt:lpstr>
      <vt:lpstr>Example 2: Using the First Derivative Test (cont.)</vt:lpstr>
      <vt:lpstr>Example 2: Using the First Derivative Test (cont.)</vt:lpstr>
      <vt:lpstr>Example 2: Using the First Derivative Test (cont.)</vt:lpstr>
      <vt:lpstr>Example 3: Critical Values</vt:lpstr>
      <vt:lpstr>Example 3: Critical Values (cont.)</vt:lpstr>
      <vt:lpstr>Example 4: Critical Values</vt:lpstr>
      <vt:lpstr>Example 4: Critical Values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</dc:title>
  <dc:creator>Hawkes Learning Systems</dc:creator>
  <cp:lastModifiedBy>Adam Flaherty</cp:lastModifiedBy>
  <cp:revision>49</cp:revision>
  <dcterms:created xsi:type="dcterms:W3CDTF">2013-04-26T14:43:13Z</dcterms:created>
  <dcterms:modified xsi:type="dcterms:W3CDTF">2020-03-26T17:57:25Z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47728390-B3E2-4085-9216-399596C88C20</vt:lpwstr>
  </property>
  <property fmtid="{D5CDD505-2E9C-101B-9397-08002B2CF9AE}" pid="3" name="ArticulatePath">
    <vt:lpwstr>ESC_3_4 - Copy</vt:lpwstr>
  </property>
</Properties>
</file>