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14" autoAdjust="0"/>
    <p:restoredTop sz="94660"/>
  </p:normalViewPr>
  <p:slideViewPr>
    <p:cSldViewPr>
      <p:cViewPr varScale="1">
        <p:scale>
          <a:sx n="92" d="100"/>
          <a:sy n="92" d="100"/>
        </p:scale>
        <p:origin x="1074"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8/26/2021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83219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C4CDB9-D918-4C87-8610-38F9FC55FCD5}" type="datetimeFigureOut">
              <a:rPr lang="en-US" smtClean="0"/>
              <a:pPr/>
              <a:t>8/26/2021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B0AEBA-FF10-475D-8352-265B14235D7D}" type="slidenum">
              <a:rPr lang="en-US" smtClean="0"/>
              <a:pPr/>
              <a:t>‹#›</a:t>
            </a:fld>
            <a:endParaRPr lang="en-US" dirty="0"/>
          </a:p>
        </p:txBody>
      </p:sp>
    </p:spTree>
    <p:extLst>
      <p:ext uri="{BB962C8B-B14F-4D97-AF65-F5344CB8AC3E}">
        <p14:creationId xmlns:p14="http://schemas.microsoft.com/office/powerpoint/2010/main" val="2149327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13.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18.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1.wmf"/><Relationship Id="rId4" Type="http://schemas.openxmlformats.org/officeDocument/2006/relationships/oleObject" Target="../embeddings/oleObject18.bin"/><Relationship Id="rId9" Type="http://schemas.openxmlformats.org/officeDocument/2006/relationships/image" Target="../media/image23.wmf"/></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5.wmf"/><Relationship Id="rId4" Type="http://schemas.openxmlformats.org/officeDocument/2006/relationships/oleObject" Target="../embeddings/oleObject22.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4.wmf"/><Relationship Id="rId4" Type="http://schemas.openxmlformats.org/officeDocument/2006/relationships/oleObject" Target="../embeddings/oleObject30.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35.bin"/><Relationship Id="rId5" Type="http://schemas.openxmlformats.org/officeDocument/2006/relationships/image" Target="../media/image39.wmf"/><Relationship Id="rId4" Type="http://schemas.openxmlformats.org/officeDocument/2006/relationships/oleObject" Target="../embeddings/oleObject34.bin"/><Relationship Id="rId9" Type="http://schemas.openxmlformats.org/officeDocument/2006/relationships/image" Target="../media/image41.wmf"/></Relationships>
</file>

<file path=ppt/slides/_rels/slide26.x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4.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43.wmf"/><Relationship Id="rId4" Type="http://schemas.openxmlformats.org/officeDocument/2006/relationships/oleObject" Target="../embeddings/oleObject3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 Id="rId9"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Absolute Maximum and Minimum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3:	</a:t>
            </a:r>
            <a:r>
              <a:rPr lang="en-US" dirty="0"/>
              <a:t>The largest value found in Step 2 is the 	absolute maximum and the smallest value is 	the absolute minimum.</a:t>
            </a:r>
          </a:p>
          <a:p>
            <a:pPr marL="1255713" indent="-1255713">
              <a:tabLst>
                <a:tab pos="1258888" algn="l"/>
              </a:tabLst>
            </a:pPr>
            <a:r>
              <a:rPr lang="en-US" dirty="0"/>
              <a:t>	So the </a:t>
            </a:r>
            <a:r>
              <a:rPr lang="en-US" dirty="0">
                <a:solidFill>
                  <a:srgbClr val="FF0000"/>
                </a:solidFill>
              </a:rPr>
              <a:t>absolute maximum is </a:t>
            </a:r>
            <a:r>
              <a:rPr lang="en-US" i="1" dirty="0">
                <a:solidFill>
                  <a:srgbClr val="FF0000"/>
                </a:solidFill>
              </a:rPr>
              <a:t>f</a:t>
            </a:r>
            <a:r>
              <a:rPr lang="en-US" dirty="0">
                <a:solidFill>
                  <a:srgbClr val="FF0000"/>
                </a:solidFill>
              </a:rPr>
              <a:t>(1) = 17 </a:t>
            </a:r>
            <a:r>
              <a:rPr lang="en-US" dirty="0"/>
              <a:t>and occurs at </a:t>
            </a:r>
            <a:r>
              <a:rPr lang="en-US" i="1" dirty="0"/>
              <a:t>x</a:t>
            </a:r>
            <a:r>
              <a:rPr lang="en-US" dirty="0"/>
              <a:t> = 1. The </a:t>
            </a:r>
            <a:r>
              <a:rPr lang="en-US" dirty="0">
                <a:solidFill>
                  <a:srgbClr val="FF0000"/>
                </a:solidFill>
              </a:rPr>
              <a:t>absolute minimum is </a:t>
            </a:r>
            <a:br>
              <a:rPr lang="en-US" dirty="0">
                <a:solidFill>
                  <a:srgbClr val="FF0000"/>
                </a:solidFill>
              </a:rPr>
            </a:br>
            <a:r>
              <a:rPr lang="en-US" i="1" dirty="0">
                <a:solidFill>
                  <a:srgbClr val="FF0000"/>
                </a:solidFill>
              </a:rPr>
              <a:t>f</a:t>
            </a:r>
            <a:r>
              <a:rPr lang="en-US" dirty="0">
                <a:solidFill>
                  <a:srgbClr val="FF0000"/>
                </a:solidFill>
              </a:rPr>
              <a:t> (4) = −10</a:t>
            </a:r>
            <a:r>
              <a:rPr lang="en-US" dirty="0"/>
              <a:t> and occurs at </a:t>
            </a:r>
            <a:r>
              <a:rPr lang="en-US" i="1" dirty="0"/>
              <a:t>x</a:t>
            </a:r>
            <a:r>
              <a:rPr lang="en-US" dirty="0"/>
              <a:t> = 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5" name="Rectangle 4"/>
          <p:cNvSpPr/>
          <p:nvPr/>
        </p:nvSpPr>
        <p:spPr>
          <a:xfrm>
            <a:off x="1066800" y="1571625"/>
            <a:ext cx="2819400" cy="3170099"/>
          </a:xfrm>
          <a:prstGeom prst="rect">
            <a:avLst/>
          </a:prstGeom>
        </p:spPr>
        <p:txBody>
          <a:bodyPr wrap="square">
            <a:spAutoFit/>
          </a:bodyPr>
          <a:lstStyle/>
          <a:p>
            <a:r>
              <a:rPr lang="en-US" sz="2000" dirty="0">
                <a:solidFill>
                  <a:srgbClr val="008080"/>
                </a:solidFill>
              </a:rPr>
              <a:t>Note: The full graph of </a:t>
            </a:r>
            <a:r>
              <a:rPr lang="en-US" sz="2000" i="1" dirty="0">
                <a:solidFill>
                  <a:srgbClr val="008080"/>
                </a:solidFill>
              </a:rPr>
              <a:t>f</a:t>
            </a:r>
            <a:r>
              <a:rPr lang="en-US" sz="2000" dirty="0">
                <a:solidFill>
                  <a:srgbClr val="008080"/>
                </a:solidFill>
              </a:rPr>
              <a:t> on [0, 5] is shown to help your understanding of the problem. </a:t>
            </a:r>
          </a:p>
          <a:p>
            <a:endParaRPr lang="en-US" sz="2000" dirty="0">
              <a:solidFill>
                <a:srgbClr val="008080"/>
              </a:solidFill>
            </a:endParaRPr>
          </a:p>
          <a:p>
            <a:r>
              <a:rPr lang="en-US" sz="2000" dirty="0">
                <a:solidFill>
                  <a:srgbClr val="008080"/>
                </a:solidFill>
              </a:rPr>
              <a:t>Note: the full graph is easy to draw using only the analysis and the four (</a:t>
            </a:r>
            <a:r>
              <a:rPr lang="en-US" sz="2000" i="1" dirty="0">
                <a:solidFill>
                  <a:srgbClr val="008080"/>
                </a:solidFill>
              </a:rPr>
              <a:t>x</a:t>
            </a:r>
            <a:r>
              <a:rPr lang="en-US" sz="2000" dirty="0">
                <a:solidFill>
                  <a:srgbClr val="008080"/>
                </a:solidFill>
              </a:rPr>
              <a:t>, </a:t>
            </a:r>
            <a:r>
              <a:rPr lang="en-US" sz="2000" i="1" dirty="0">
                <a:solidFill>
                  <a:srgbClr val="008080"/>
                </a:solidFill>
              </a:rPr>
              <a:t>y</a:t>
            </a:r>
            <a:r>
              <a:rPr lang="en-US" sz="2000" dirty="0">
                <a:solidFill>
                  <a:srgbClr val="008080"/>
                </a:solidFill>
              </a:rPr>
              <a:t>)-coordinates (without a calculator).</a:t>
            </a:r>
          </a:p>
        </p:txBody>
      </p:sp>
      <p:pic>
        <p:nvPicPr>
          <p:cNvPr id="165889" name="Picture 1"/>
          <p:cNvPicPr>
            <a:picLocks noChangeAspect="1" noChangeArrowheads="1"/>
          </p:cNvPicPr>
          <p:nvPr/>
        </p:nvPicPr>
        <p:blipFill>
          <a:blip r:embed="rId2"/>
          <a:srcRect/>
          <a:stretch>
            <a:fillRect/>
          </a:stretch>
        </p:blipFill>
        <p:spPr bwMode="auto">
          <a:xfrm>
            <a:off x="4800600" y="1066800"/>
            <a:ext cx="3657600" cy="4942702"/>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a:t>
            </a:r>
          </a:p>
        </p:txBody>
      </p:sp>
      <p:sp>
        <p:nvSpPr>
          <p:cNvPr id="3" name="Content Placeholder 2"/>
          <p:cNvSpPr>
            <a:spLocks noGrp="1"/>
          </p:cNvSpPr>
          <p:nvPr>
            <p:ph idx="1"/>
          </p:nvPr>
        </p:nvSpPr>
        <p:spPr/>
        <p:txBody>
          <a:bodyPr/>
          <a:lstStyle/>
          <a:p>
            <a:r>
              <a:rPr lang="en-US" dirty="0"/>
              <a:t>Find the absolute extrema for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 −2</a:t>
            </a:r>
            <a:r>
              <a:rPr lang="en-US" i="1" dirty="0">
                <a:solidFill>
                  <a:srgbClr val="0000FF"/>
                </a:solidFill>
              </a:rPr>
              <a:t>x</a:t>
            </a:r>
            <a:r>
              <a:rPr lang="en-US" dirty="0">
                <a:solidFill>
                  <a:srgbClr val="0000FF"/>
                </a:solidFill>
              </a:rPr>
              <a:t> + 10</a:t>
            </a:r>
            <a:r>
              <a:rPr lang="en-US" dirty="0"/>
              <a:t> on the interval </a:t>
            </a:r>
            <a:r>
              <a:rPr lang="en-US" dirty="0">
                <a:solidFill>
                  <a:srgbClr val="0000FF"/>
                </a:solidFill>
              </a:rPr>
              <a:t>[1, 3]</a:t>
            </a:r>
            <a:r>
              <a:rPr lang="en-US" dirty="0"/>
              <a:t>.</a:t>
            </a:r>
          </a:p>
          <a:p>
            <a:r>
              <a:rPr lang="en-US" b="1" dirty="0"/>
              <a:t>Solution:</a:t>
            </a:r>
          </a:p>
          <a:p>
            <a:pPr>
              <a:tabLst>
                <a:tab pos="1204913" algn="l"/>
              </a:tabLst>
            </a:pPr>
            <a:r>
              <a:rPr lang="en-US" b="1" dirty="0"/>
              <a:t>Step 1:	</a:t>
            </a:r>
            <a:r>
              <a:rPr lang="en-US" dirty="0"/>
              <a:t>Find all the critical values for </a:t>
            </a:r>
            <a:r>
              <a:rPr lang="en-US" i="1" dirty="0"/>
              <a:t>f</a:t>
            </a:r>
            <a:r>
              <a:rPr lang="en-US" dirty="0"/>
              <a:t>(</a:t>
            </a:r>
            <a:r>
              <a:rPr lang="en-US" i="1" dirty="0"/>
              <a:t>x</a:t>
            </a:r>
            <a:r>
              <a:rPr lang="en-US" dirty="0"/>
              <a:t>) in [1, 3].</a:t>
            </a:r>
          </a:p>
          <a:p>
            <a:pPr>
              <a:tabLst>
                <a:tab pos="1204913" algn="l"/>
              </a:tabLst>
            </a:pPr>
            <a:endParaRPr lang="en-US" dirty="0"/>
          </a:p>
          <a:p>
            <a:pPr>
              <a:tabLst>
                <a:tab pos="1204913" algn="l"/>
              </a:tabLst>
            </a:pPr>
            <a:endParaRPr lang="en-US" dirty="0"/>
          </a:p>
          <a:p>
            <a:pPr>
              <a:tabLst>
                <a:tab pos="1204913" algn="l"/>
              </a:tabLst>
            </a:pPr>
            <a:endParaRPr lang="en-US" sz="2000" dirty="0"/>
          </a:p>
          <a:p>
            <a:pPr>
              <a:tabLst>
                <a:tab pos="1204913" algn="l"/>
              </a:tabLst>
            </a:pPr>
            <a:r>
              <a:rPr lang="en-US" dirty="0"/>
              <a:t>	There are </a:t>
            </a:r>
            <a:r>
              <a:rPr lang="en-US" dirty="0">
                <a:solidFill>
                  <a:srgbClr val="FF00FF"/>
                </a:solidFill>
              </a:rPr>
              <a:t>no critical values</a:t>
            </a:r>
            <a:r>
              <a:rPr lang="en-US" dirty="0"/>
              <a:t>. Furthermore, since 	</a:t>
            </a:r>
            <a:r>
              <a:rPr lang="en-US" i="1" dirty="0"/>
              <a:t>f </a:t>
            </a:r>
            <a:r>
              <a:rPr lang="en-US" dirty="0"/>
              <a:t>′(</a:t>
            </a:r>
            <a:r>
              <a:rPr lang="en-US" i="1" dirty="0"/>
              <a:t>x</a:t>
            </a:r>
            <a:r>
              <a:rPr lang="en-US" dirty="0"/>
              <a:t>) = −2 &lt; 0, </a:t>
            </a:r>
            <a:r>
              <a:rPr lang="en-US" i="1" dirty="0"/>
              <a:t>f</a:t>
            </a:r>
            <a:r>
              <a:rPr lang="en-US" dirty="0"/>
              <a:t> is decreasing for all </a:t>
            </a:r>
            <a:r>
              <a:rPr lang="en-US" i="1" dirty="0"/>
              <a:t>x</a:t>
            </a:r>
            <a:r>
              <a:rPr lang="en-US" dirty="0"/>
              <a:t>.</a:t>
            </a:r>
          </a:p>
        </p:txBody>
      </p:sp>
      <p:sp>
        <p:nvSpPr>
          <p:cNvPr id="5" name="Rectangle 4"/>
          <p:cNvSpPr/>
          <p:nvPr/>
        </p:nvSpPr>
        <p:spPr>
          <a:xfrm>
            <a:off x="5638800" y="3541589"/>
            <a:ext cx="29718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 </a:t>
            </a:r>
            <a:r>
              <a:rPr lang="en-US" sz="2000" dirty="0">
                <a:solidFill>
                  <a:srgbClr val="008080"/>
                </a:solidFill>
              </a:rPr>
              <a:t>′(</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4099" name="Object 3"/>
          <p:cNvGraphicFramePr>
            <a:graphicFrameLocks noChangeAspect="1"/>
          </p:cNvGraphicFramePr>
          <p:nvPr/>
        </p:nvGraphicFramePr>
        <p:xfrm>
          <a:off x="2910348" y="3490452"/>
          <a:ext cx="1511300" cy="469900"/>
        </p:xfrm>
        <a:graphic>
          <a:graphicData uri="http://schemas.openxmlformats.org/presentationml/2006/ole">
            <mc:AlternateContent xmlns:mc="http://schemas.openxmlformats.org/markup-compatibility/2006">
              <mc:Choice xmlns:v="urn:schemas-microsoft-com:vml" Requires="v">
                <p:oleObj name="Equation" r:id="rId2" imgW="1511280" imgH="469800" progId="Equation.DSMT4">
                  <p:embed/>
                </p:oleObj>
              </mc:Choice>
              <mc:Fallback>
                <p:oleObj name="Equation" r:id="rId2" imgW="15112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0348" y="3490452"/>
                        <a:ext cx="151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505200" y="4114800"/>
          <a:ext cx="927100" cy="292100"/>
        </p:xfrm>
        <a:graphic>
          <a:graphicData uri="http://schemas.openxmlformats.org/presentationml/2006/ole">
            <mc:AlternateContent xmlns:mc="http://schemas.openxmlformats.org/markup-compatibility/2006">
              <mc:Choice xmlns:v="urn:schemas-microsoft-com:vml" Requires="v">
                <p:oleObj name="Equation" r:id="rId4" imgW="927000" imgH="291960" progId="Equation.DSMT4">
                  <p:embed/>
                </p:oleObj>
              </mc:Choice>
              <mc:Fallback>
                <p:oleObj name="Equation" r:id="rId4" imgW="9270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41148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2</a:t>
            </a:r>
            <a:r>
              <a:rPr lang="en-US" dirty="0"/>
              <a:t>:	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tabLst>
                <a:tab pos="1258888" algn="l"/>
              </a:tabLst>
            </a:pPr>
            <a:r>
              <a:rPr lang="en-US" dirty="0"/>
              <a:t>	Again, there are no critical values, </a:t>
            </a:r>
            <a:r>
              <a:rPr lang="en-US" i="1" dirty="0"/>
              <a:t>c</a:t>
            </a:r>
            <a:r>
              <a:rPr lang="en-US" dirty="0"/>
              <a:t>. Therefore, 	only the endpoints of the interval, </a:t>
            </a:r>
            <a:r>
              <a:rPr lang="en-US" i="1" dirty="0">
                <a:solidFill>
                  <a:srgbClr val="000099"/>
                </a:solidFill>
              </a:rPr>
              <a:t>x</a:t>
            </a:r>
            <a:r>
              <a:rPr lang="en-US" dirty="0">
                <a:solidFill>
                  <a:srgbClr val="000099"/>
                </a:solidFill>
              </a:rPr>
              <a:t> = 1 </a:t>
            </a:r>
            <a:r>
              <a:rPr lang="en-US" dirty="0"/>
              <a:t>and     	</a:t>
            </a:r>
            <a:r>
              <a:rPr lang="en-US" i="1" dirty="0">
                <a:solidFill>
                  <a:srgbClr val="000099"/>
                </a:solidFill>
              </a:rPr>
              <a:t>x</a:t>
            </a:r>
            <a:r>
              <a:rPr lang="en-US" dirty="0">
                <a:solidFill>
                  <a:srgbClr val="000099"/>
                </a:solidFill>
              </a:rPr>
              <a:t> = 3</a:t>
            </a:r>
            <a:r>
              <a:rPr lang="en-US" dirty="0"/>
              <a:t>, need to be evaluated.</a:t>
            </a:r>
          </a:p>
        </p:txBody>
      </p:sp>
      <p:graphicFrame>
        <p:nvGraphicFramePr>
          <p:cNvPr id="6" name="Table 5"/>
          <p:cNvGraphicFramePr>
            <a:graphicFrameLocks noGrp="1"/>
          </p:cNvGraphicFramePr>
          <p:nvPr/>
        </p:nvGraphicFramePr>
        <p:xfrm>
          <a:off x="1905000" y="404876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1</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nvGraphicFramePr>
        <p:xfrm>
          <a:off x="5334000" y="404876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3</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3843" name="Object 3"/>
          <p:cNvGraphicFramePr>
            <a:graphicFrameLocks noChangeAspect="1"/>
          </p:cNvGraphicFramePr>
          <p:nvPr/>
        </p:nvGraphicFramePr>
        <p:xfrm>
          <a:off x="2101326" y="4505960"/>
          <a:ext cx="2413000" cy="673100"/>
        </p:xfrm>
        <a:graphic>
          <a:graphicData uri="http://schemas.openxmlformats.org/presentationml/2006/ole">
            <mc:AlternateContent xmlns:mc="http://schemas.openxmlformats.org/markup-compatibility/2006">
              <mc:Choice xmlns:v="urn:schemas-microsoft-com:vml" Requires="v">
                <p:oleObj name="Equation" r:id="rId2" imgW="2413000" imgH="673100" progId="Equation.DSMT4">
                  <p:embed/>
                </p:oleObj>
              </mc:Choice>
              <mc:Fallback>
                <p:oleObj name="Equation" r:id="rId2" imgW="2413000" imgH="673100" progId="Equation.DSMT4">
                  <p:embed/>
                  <p:pic>
                    <p:nvPicPr>
                      <p:cNvPr id="0" name="Object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1326" y="4505960"/>
                        <a:ext cx="2413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44" name="Object 4"/>
          <p:cNvGraphicFramePr>
            <a:graphicFrameLocks noChangeAspect="1"/>
          </p:cNvGraphicFramePr>
          <p:nvPr/>
        </p:nvGraphicFramePr>
        <p:xfrm>
          <a:off x="5568950" y="4506484"/>
          <a:ext cx="2387600" cy="736600"/>
        </p:xfrm>
        <a:graphic>
          <a:graphicData uri="http://schemas.openxmlformats.org/presentationml/2006/ole">
            <mc:AlternateContent xmlns:mc="http://schemas.openxmlformats.org/markup-compatibility/2006">
              <mc:Choice xmlns:v="urn:schemas-microsoft-com:vml" Requires="v">
                <p:oleObj name="Equation" r:id="rId4" imgW="2387600" imgH="736600" progId="Equation.DSMT4">
                  <p:embed/>
                </p:oleObj>
              </mc:Choice>
              <mc:Fallback>
                <p:oleObj name="Equation" r:id="rId4" imgW="2387600" imgH="73660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8950" y="4506484"/>
                        <a:ext cx="23876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8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3:	</a:t>
            </a:r>
            <a:r>
              <a:rPr lang="en-US" dirty="0"/>
              <a:t>The largest value found in Step 2 is the 	absolute maximum and the smallest value is 	the absolute minimum.</a:t>
            </a:r>
          </a:p>
          <a:p>
            <a:pPr>
              <a:tabLst>
                <a:tab pos="1204913" algn="l"/>
              </a:tabLst>
            </a:pPr>
            <a:r>
              <a:rPr lang="en-US" dirty="0"/>
              <a:t>	So the </a:t>
            </a:r>
            <a:r>
              <a:rPr lang="en-US" dirty="0">
                <a:solidFill>
                  <a:srgbClr val="FF0000"/>
                </a:solidFill>
              </a:rPr>
              <a:t>absolute maximum is </a:t>
            </a:r>
            <a:r>
              <a:rPr lang="en-US" i="1" dirty="0">
                <a:solidFill>
                  <a:srgbClr val="FF0000"/>
                </a:solidFill>
              </a:rPr>
              <a:t>f</a:t>
            </a:r>
            <a:r>
              <a:rPr lang="en-US" dirty="0">
                <a:solidFill>
                  <a:srgbClr val="FF0000"/>
                </a:solidFill>
              </a:rPr>
              <a:t>(1) = 8 </a:t>
            </a:r>
            <a:r>
              <a:rPr lang="en-US" dirty="0"/>
              <a:t>and the 	</a:t>
            </a:r>
            <a:r>
              <a:rPr lang="en-US" dirty="0">
                <a:solidFill>
                  <a:srgbClr val="FF0000"/>
                </a:solidFill>
              </a:rPr>
              <a:t>absolute minimum is </a:t>
            </a:r>
            <a:r>
              <a:rPr lang="en-US" i="1" dirty="0">
                <a:solidFill>
                  <a:srgbClr val="FF0000"/>
                </a:solidFill>
              </a:rPr>
              <a:t>f</a:t>
            </a:r>
            <a:r>
              <a:rPr lang="en-US" dirty="0">
                <a:solidFill>
                  <a:srgbClr val="FF0000"/>
                </a:solidFill>
              </a:rPr>
              <a:t>(3) = 4</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Absolute Extrema (cont.)</a:t>
            </a:r>
          </a:p>
        </p:txBody>
      </p:sp>
      <p:sp>
        <p:nvSpPr>
          <p:cNvPr id="5" name="Rectangle 4"/>
          <p:cNvSpPr/>
          <p:nvPr/>
        </p:nvSpPr>
        <p:spPr>
          <a:xfrm>
            <a:off x="1143000" y="1905000"/>
            <a:ext cx="2057400" cy="1015663"/>
          </a:xfrm>
          <a:prstGeom prst="rect">
            <a:avLst/>
          </a:prstGeom>
        </p:spPr>
        <p:txBody>
          <a:bodyPr wrap="square">
            <a:spAutoFit/>
          </a:bodyPr>
          <a:lstStyle/>
          <a:p>
            <a:r>
              <a:rPr lang="en-US" sz="2000" dirty="0">
                <a:solidFill>
                  <a:srgbClr val="008080"/>
                </a:solidFill>
              </a:rPr>
              <a:t>The graph of </a:t>
            </a:r>
            <a:r>
              <a:rPr lang="en-US" sz="2000" i="1" dirty="0">
                <a:solidFill>
                  <a:srgbClr val="008080"/>
                </a:solidFill>
              </a:rPr>
              <a:t>f</a:t>
            </a:r>
            <a:r>
              <a:rPr lang="en-US" sz="2000" dirty="0">
                <a:solidFill>
                  <a:srgbClr val="008080"/>
                </a:solidFill>
              </a:rPr>
              <a:t> on (1, 3) is a straight line.</a:t>
            </a:r>
          </a:p>
        </p:txBody>
      </p:sp>
      <p:pic>
        <p:nvPicPr>
          <p:cNvPr id="165890" name="Picture 2" descr="C:\Documents and Settings\Nagesh\Desktop\CH_3_Sec3.png"/>
          <p:cNvPicPr>
            <a:picLocks noChangeAspect="1" noChangeArrowheads="1"/>
          </p:cNvPicPr>
          <p:nvPr/>
        </p:nvPicPr>
        <p:blipFill>
          <a:blip r:embed="rId2"/>
          <a:srcRect/>
          <a:stretch>
            <a:fillRect/>
          </a:stretch>
        </p:blipFill>
        <p:spPr bwMode="auto">
          <a:xfrm>
            <a:off x="4038600" y="1295400"/>
            <a:ext cx="4238625" cy="411989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a:t>
            </a:r>
          </a:p>
        </p:txBody>
      </p:sp>
      <p:sp>
        <p:nvSpPr>
          <p:cNvPr id="3" name="Content Placeholder 2"/>
          <p:cNvSpPr>
            <a:spLocks noGrp="1"/>
          </p:cNvSpPr>
          <p:nvPr>
            <p:ph idx="1"/>
          </p:nvPr>
        </p:nvSpPr>
        <p:spPr/>
        <p:txBody>
          <a:bodyPr/>
          <a:lstStyle/>
          <a:p>
            <a:r>
              <a:rPr lang="en-US" dirty="0"/>
              <a:t>Find the absolute extrema for                        on the interval </a:t>
            </a:r>
            <a:r>
              <a:rPr lang="en-US" dirty="0">
                <a:solidFill>
                  <a:srgbClr val="0000FF"/>
                </a:solidFill>
              </a:rPr>
              <a:t>[−8, 8]</a:t>
            </a:r>
            <a:r>
              <a:rPr lang="en-US" dirty="0"/>
              <a:t>.</a:t>
            </a:r>
          </a:p>
          <a:p>
            <a:r>
              <a:rPr lang="en-US" b="1" dirty="0"/>
              <a:t>Solution:</a:t>
            </a:r>
          </a:p>
          <a:p>
            <a:r>
              <a:rPr lang="en-US" b="1" dirty="0"/>
              <a:t>Step 1:</a:t>
            </a:r>
            <a:r>
              <a:rPr lang="en-US" dirty="0"/>
              <a:t>  Find all the critical values for </a:t>
            </a:r>
            <a:r>
              <a:rPr lang="en-US" i="1" dirty="0"/>
              <a:t>f</a:t>
            </a:r>
            <a:r>
              <a:rPr lang="en-US" dirty="0"/>
              <a:t>(</a:t>
            </a:r>
            <a:r>
              <a:rPr lang="en-US" i="1" dirty="0"/>
              <a:t>x</a:t>
            </a:r>
            <a:r>
              <a:rPr lang="en-US" dirty="0"/>
              <a:t>) in </a:t>
            </a:r>
            <a:r>
              <a:rPr lang="en-US" dirty="0">
                <a:solidFill>
                  <a:srgbClr val="0000FF"/>
                </a:solidFill>
              </a:rPr>
              <a:t>[−8, 8]</a:t>
            </a:r>
            <a:r>
              <a:rPr lang="en-US" dirty="0"/>
              <a:t>.</a:t>
            </a:r>
          </a:p>
          <a:p>
            <a:endParaRPr lang="en-US" dirty="0"/>
          </a:p>
          <a:p>
            <a:endParaRPr lang="en-US" dirty="0"/>
          </a:p>
          <a:p>
            <a:endParaRPr lang="en-US" dirty="0"/>
          </a:p>
          <a:p>
            <a:pPr>
              <a:tabLst>
                <a:tab pos="1204913" algn="l"/>
              </a:tabLst>
            </a:pPr>
            <a:r>
              <a:rPr lang="en-US" dirty="0"/>
              <a:t>	Since </a:t>
            </a:r>
            <a:r>
              <a:rPr lang="en-US" i="1" dirty="0"/>
              <a:t>f</a:t>
            </a:r>
            <a:r>
              <a:rPr lang="en-US" dirty="0"/>
              <a:t> ′(0) is undefined, </a:t>
            </a:r>
            <a:r>
              <a:rPr lang="en-US" i="1" dirty="0">
                <a:solidFill>
                  <a:srgbClr val="000099"/>
                </a:solidFill>
              </a:rPr>
              <a:t>x</a:t>
            </a:r>
            <a:r>
              <a:rPr lang="en-US" dirty="0">
                <a:solidFill>
                  <a:srgbClr val="000099"/>
                </a:solidFill>
              </a:rPr>
              <a:t> = 0 is a critical value</a:t>
            </a:r>
            <a:r>
              <a:rPr lang="en-US" dirty="0"/>
              <a:t>. 	In this case, </a:t>
            </a:r>
            <a:r>
              <a:rPr lang="en-US" i="1" dirty="0"/>
              <a:t>x</a:t>
            </a:r>
            <a:r>
              <a:rPr lang="en-US" dirty="0"/>
              <a:t> = 0 is the only critical value.</a:t>
            </a:r>
          </a:p>
        </p:txBody>
      </p:sp>
      <p:graphicFrame>
        <p:nvGraphicFramePr>
          <p:cNvPr id="166914" name="Object 2"/>
          <p:cNvGraphicFramePr>
            <a:graphicFrameLocks noChangeAspect="1"/>
          </p:cNvGraphicFramePr>
          <p:nvPr/>
        </p:nvGraphicFramePr>
        <p:xfrm>
          <a:off x="4866042" y="1054175"/>
          <a:ext cx="1841500" cy="723900"/>
        </p:xfrm>
        <a:graphic>
          <a:graphicData uri="http://schemas.openxmlformats.org/presentationml/2006/ole">
            <mc:AlternateContent xmlns:mc="http://schemas.openxmlformats.org/markup-compatibility/2006">
              <mc:Choice xmlns:v="urn:schemas-microsoft-com:vml" Requires="v">
                <p:oleObj name="Equation" r:id="rId2" imgW="1841500" imgH="723900" progId="Equation.DSMT4">
                  <p:embed/>
                </p:oleObj>
              </mc:Choice>
              <mc:Fallback>
                <p:oleObj name="Equation" r:id="rId2" imgW="1841500" imgH="7239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6042" y="1054175"/>
                        <a:ext cx="1841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791200" y="3439652"/>
            <a:ext cx="28194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6148" name="Object 4"/>
          <p:cNvGraphicFramePr>
            <a:graphicFrameLocks noChangeAspect="1"/>
          </p:cNvGraphicFramePr>
          <p:nvPr/>
        </p:nvGraphicFramePr>
        <p:xfrm>
          <a:off x="1752600" y="3657600"/>
          <a:ext cx="787400" cy="469900"/>
        </p:xfrm>
        <a:graphic>
          <a:graphicData uri="http://schemas.openxmlformats.org/presentationml/2006/ole">
            <mc:AlternateContent xmlns:mc="http://schemas.openxmlformats.org/markup-compatibility/2006">
              <mc:Choice xmlns:v="urn:schemas-microsoft-com:vml" Requires="v">
                <p:oleObj name="Equation" r:id="rId4" imgW="787320" imgH="469800" progId="Equation.DSMT4">
                  <p:embed/>
                </p:oleObj>
              </mc:Choice>
              <mc:Fallback>
                <p:oleObj name="Equation" r:id="rId4" imgW="7873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657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76052" y="3443748"/>
          <a:ext cx="1028700" cy="889000"/>
        </p:xfrm>
        <a:graphic>
          <a:graphicData uri="http://schemas.openxmlformats.org/presentationml/2006/ole">
            <mc:AlternateContent xmlns:mc="http://schemas.openxmlformats.org/markup-compatibility/2006">
              <mc:Choice xmlns:v="urn:schemas-microsoft-com:vml" Requires="v">
                <p:oleObj name="Equation" r:id="rId6" imgW="1028520" imgH="888840" progId="Equation.DSMT4">
                  <p:embed/>
                </p:oleObj>
              </mc:Choice>
              <mc:Fallback>
                <p:oleObj name="Equation" r:id="rId6" imgW="1028520" imgH="8888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6052" y="3443748"/>
                        <a:ext cx="1028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57600" y="3490452"/>
          <a:ext cx="889000" cy="1066800"/>
        </p:xfrm>
        <a:graphic>
          <a:graphicData uri="http://schemas.openxmlformats.org/presentationml/2006/ole">
            <mc:AlternateContent xmlns:mc="http://schemas.openxmlformats.org/markup-compatibility/2006">
              <mc:Choice xmlns:v="urn:schemas-microsoft-com:vml" Requires="v">
                <p:oleObj name="Equation" r:id="rId8" imgW="888840" imgH="1066680" progId="Equation.DSMT4">
                  <p:embed/>
                </p:oleObj>
              </mc:Choice>
              <mc:Fallback>
                <p:oleObj name="Equation" r:id="rId8" imgW="888840" imgH="10666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490452"/>
                        <a:ext cx="889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tabLst>
                <a:tab pos="1204913" algn="l"/>
              </a:tabLst>
            </a:pPr>
            <a:r>
              <a:rPr lang="en-US" dirty="0"/>
              <a:t>	Now evaluate </a:t>
            </a:r>
            <a:r>
              <a:rPr lang="en-US" i="1" dirty="0"/>
              <a:t>f</a:t>
            </a:r>
            <a:r>
              <a:rPr lang="en-US" dirty="0"/>
              <a:t>(</a:t>
            </a:r>
            <a:r>
              <a:rPr lang="en-US" i="1" dirty="0"/>
              <a:t>x</a:t>
            </a:r>
            <a:r>
              <a:rPr lang="en-US" dirty="0"/>
              <a:t>) at </a:t>
            </a:r>
            <a:r>
              <a:rPr lang="en-US" i="1" dirty="0">
                <a:solidFill>
                  <a:srgbClr val="000099"/>
                </a:solidFill>
              </a:rPr>
              <a:t>x</a:t>
            </a:r>
            <a:r>
              <a:rPr lang="en-US" dirty="0">
                <a:solidFill>
                  <a:srgbClr val="000099"/>
                </a:solidFill>
              </a:rPr>
              <a:t> = −8, </a:t>
            </a:r>
            <a:r>
              <a:rPr lang="en-US" i="1" dirty="0">
                <a:solidFill>
                  <a:srgbClr val="000099"/>
                </a:solidFill>
              </a:rPr>
              <a:t>x</a:t>
            </a:r>
            <a:r>
              <a:rPr lang="en-US" dirty="0">
                <a:solidFill>
                  <a:srgbClr val="000099"/>
                </a:solidFill>
              </a:rPr>
              <a:t> = 0, </a:t>
            </a:r>
            <a:r>
              <a:rPr lang="en-US" dirty="0"/>
              <a:t>and </a:t>
            </a:r>
            <a:r>
              <a:rPr lang="en-US" i="1" dirty="0">
                <a:solidFill>
                  <a:srgbClr val="000099"/>
                </a:solidFill>
              </a:rPr>
              <a:t>x</a:t>
            </a:r>
            <a:r>
              <a:rPr lang="en-US" dirty="0">
                <a:solidFill>
                  <a:srgbClr val="000099"/>
                </a:solidFill>
              </a:rPr>
              <a:t> = 8</a:t>
            </a:r>
            <a:r>
              <a:rPr lang="en-US" dirty="0"/>
              <a:t>.</a:t>
            </a:r>
          </a:p>
        </p:txBody>
      </p:sp>
      <p:graphicFrame>
        <p:nvGraphicFramePr>
          <p:cNvPr id="7" name="Table 6"/>
          <p:cNvGraphicFramePr>
            <a:graphicFrameLocks noGrp="1"/>
          </p:cNvGraphicFramePr>
          <p:nvPr/>
        </p:nvGraphicFramePr>
        <p:xfrm>
          <a:off x="1828800" y="2942304"/>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a:t>
                      </a:r>
                      <a:r>
                        <a:rPr lang="en-US" sz="2000" dirty="0">
                          <a:latin typeface="Symbol" pitchFamily="18" charset="2"/>
                        </a:rPr>
                        <a:t>-</a:t>
                      </a:r>
                      <a:r>
                        <a:rPr lang="en-US" sz="2000" dirty="0"/>
                        <a:t>8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nvGraphicFramePr>
        <p:xfrm>
          <a:off x="5334000" y="2953956"/>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nvGraphicFramePr>
        <p:xfrm>
          <a:off x="1828800" y="4542504"/>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8</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7940" name="Object 4"/>
          <p:cNvGraphicFramePr>
            <a:graphicFrameLocks noChangeAspect="1"/>
          </p:cNvGraphicFramePr>
          <p:nvPr/>
        </p:nvGraphicFramePr>
        <p:xfrm>
          <a:off x="1950868" y="3323304"/>
          <a:ext cx="2578100" cy="825500"/>
        </p:xfrm>
        <a:graphic>
          <a:graphicData uri="http://schemas.openxmlformats.org/presentationml/2006/ole">
            <mc:AlternateContent xmlns:mc="http://schemas.openxmlformats.org/markup-compatibility/2006">
              <mc:Choice xmlns:v="urn:schemas-microsoft-com:vml" Requires="v">
                <p:oleObj name="Equation" r:id="rId2" imgW="2578100" imgH="825500" progId="Equation.DSMT4">
                  <p:embed/>
                </p:oleObj>
              </mc:Choice>
              <mc:Fallback>
                <p:oleObj name="Equation" r:id="rId2" imgW="2578100" imgH="825500" progId="Equation.DSMT4">
                  <p:embed/>
                  <p:pic>
                    <p:nvPicPr>
                      <p:cNvPr id="0" name="Object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0868" y="3323304"/>
                        <a:ext cx="2578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7941" name="Object 5"/>
          <p:cNvGraphicFramePr>
            <a:graphicFrameLocks noChangeAspect="1"/>
          </p:cNvGraphicFramePr>
          <p:nvPr/>
        </p:nvGraphicFramePr>
        <p:xfrm>
          <a:off x="5605632" y="3323304"/>
          <a:ext cx="2374900" cy="825500"/>
        </p:xfrm>
        <a:graphic>
          <a:graphicData uri="http://schemas.openxmlformats.org/presentationml/2006/ole">
            <mc:AlternateContent xmlns:mc="http://schemas.openxmlformats.org/markup-compatibility/2006">
              <mc:Choice xmlns:v="urn:schemas-microsoft-com:vml" Requires="v">
                <p:oleObj name="Equation" r:id="rId4" imgW="2374900" imgH="825500" progId="Equation.DSMT4">
                  <p:embed/>
                </p:oleObj>
              </mc:Choice>
              <mc:Fallback>
                <p:oleObj name="Equation" r:id="rId4" imgW="2374900" imgH="825500" progId="Equation.DSMT4">
                  <p:embed/>
                  <p:pic>
                    <p:nvPicPr>
                      <p:cNvPr id="0" name="Object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5632" y="3323304"/>
                        <a:ext cx="2374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7942" name="Object 6"/>
          <p:cNvGraphicFramePr>
            <a:graphicFrameLocks noChangeAspect="1"/>
          </p:cNvGraphicFramePr>
          <p:nvPr/>
        </p:nvGraphicFramePr>
        <p:xfrm>
          <a:off x="2025126" y="4945914"/>
          <a:ext cx="2425700" cy="825500"/>
        </p:xfrm>
        <a:graphic>
          <a:graphicData uri="http://schemas.openxmlformats.org/presentationml/2006/ole">
            <mc:AlternateContent xmlns:mc="http://schemas.openxmlformats.org/markup-compatibility/2006">
              <mc:Choice xmlns:v="urn:schemas-microsoft-com:vml" Requires="v">
                <p:oleObj name="Equation" r:id="rId6" imgW="2425700" imgH="825500" progId="Equation.DSMT4">
                  <p:embed/>
                </p:oleObj>
              </mc:Choice>
              <mc:Fallback>
                <p:oleObj name="Equation" r:id="rId6" imgW="2425700" imgH="825500" progId="Equation.DSMT4">
                  <p:embed/>
                  <p:pic>
                    <p:nvPicPr>
                      <p:cNvPr id="0" name="Object 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25126" y="4945914"/>
                        <a:ext cx="2425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794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794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79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sp>
        <p:nvSpPr>
          <p:cNvPr id="3" name="Content Placeholder 2"/>
          <p:cNvSpPr>
            <a:spLocks noGrp="1"/>
          </p:cNvSpPr>
          <p:nvPr>
            <p:ph idx="1"/>
          </p:nvPr>
        </p:nvSpPr>
        <p:spPr/>
        <p:txBody>
          <a:bodyPr/>
          <a:lstStyle/>
          <a:p>
            <a:pPr>
              <a:tabLst>
                <a:tab pos="1258888" algn="l"/>
              </a:tabLst>
            </a:pPr>
            <a:r>
              <a:rPr lang="en-US" b="1" dirty="0"/>
              <a:t>Step 3</a:t>
            </a:r>
            <a:r>
              <a:rPr lang="en-US" dirty="0"/>
              <a:t>:	The largest value found in Step 2 is the 	absolute maximum and the smallest value is 	the absolute minimum.</a:t>
            </a:r>
          </a:p>
          <a:p>
            <a:pPr>
              <a:tabLst>
                <a:tab pos="1258888" algn="l"/>
              </a:tabLst>
            </a:pPr>
            <a:r>
              <a:rPr lang="en-US" dirty="0"/>
              <a:t>	In this case, there are two </a:t>
            </a:r>
            <a:r>
              <a:rPr lang="en-US" i="1" dirty="0"/>
              <a:t>x</a:t>
            </a:r>
            <a:r>
              <a:rPr lang="en-US" dirty="0"/>
              <a:t>-values that result 	in the absolute maximum. These are </a:t>
            </a:r>
            <a:r>
              <a:rPr lang="en-US" i="1" dirty="0"/>
              <a:t>x</a:t>
            </a:r>
            <a:r>
              <a:rPr lang="en-US" dirty="0"/>
              <a:t> = −8 	and </a:t>
            </a:r>
            <a:r>
              <a:rPr lang="en-US" i="1" dirty="0"/>
              <a:t>x</a:t>
            </a:r>
            <a:r>
              <a:rPr lang="en-US" dirty="0"/>
              <a:t> = 8 (note that these are the end points) 	and the value of the </a:t>
            </a:r>
            <a:r>
              <a:rPr lang="en-US" dirty="0">
                <a:solidFill>
                  <a:srgbClr val="FF0000"/>
                </a:solidFill>
              </a:rPr>
              <a:t>absolute maximum is 5</a:t>
            </a:r>
            <a:r>
              <a:rPr lang="en-US" dirty="0"/>
              <a:t>. 	The </a:t>
            </a:r>
            <a:r>
              <a:rPr lang="en-US" dirty="0">
                <a:solidFill>
                  <a:srgbClr val="FF0000"/>
                </a:solidFill>
              </a:rPr>
              <a:t>absolute minimum is </a:t>
            </a:r>
            <a:r>
              <a:rPr lang="en-US" i="1" dirty="0">
                <a:solidFill>
                  <a:srgbClr val="FF0000"/>
                </a:solidFill>
              </a:rPr>
              <a:t>f</a:t>
            </a:r>
            <a:r>
              <a:rPr lang="en-US" dirty="0">
                <a:solidFill>
                  <a:srgbClr val="FF0000"/>
                </a:solidFill>
              </a:rPr>
              <a:t>(0) = 1</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Absolute Extrema (cont.)</a:t>
            </a:r>
          </a:p>
        </p:txBody>
      </p:sp>
      <p:pic>
        <p:nvPicPr>
          <p:cNvPr id="168964" name="Picture 4" descr="C:\Documents and Settings\Nagesh\Desktop\CH_3_Sec3.png"/>
          <p:cNvPicPr>
            <a:picLocks noChangeAspect="1" noChangeArrowheads="1"/>
          </p:cNvPicPr>
          <p:nvPr/>
        </p:nvPicPr>
        <p:blipFill>
          <a:blip r:embed="rId2"/>
          <a:srcRect/>
          <a:stretch>
            <a:fillRect/>
          </a:stretch>
        </p:blipFill>
        <p:spPr bwMode="auto">
          <a:xfrm>
            <a:off x="2209800" y="1143000"/>
            <a:ext cx="4772025" cy="463835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2900" indent="-342900">
              <a:buFont typeface="Courier New" pitchFamily="49" charset="0"/>
              <a:buChar char="o"/>
            </a:pPr>
            <a:r>
              <a:rPr lang="en-US" dirty="0"/>
              <a:t>Find the absolute maximum and absolute minimum of a function.</a:t>
            </a:r>
          </a:p>
          <a:p>
            <a:pPr marL="342900" indent="-342900">
              <a:buFont typeface="Courier New" pitchFamily="49" charset="0"/>
              <a:buChar char="o"/>
            </a:pPr>
            <a:r>
              <a:rPr lang="en-US" dirty="0"/>
              <a:t>Determine maxima and minima in real-life applications.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a:t>
            </a:r>
          </a:p>
        </p:txBody>
      </p:sp>
      <p:sp>
        <p:nvSpPr>
          <p:cNvPr id="3" name="Content Placeholder 2"/>
          <p:cNvSpPr>
            <a:spLocks noGrp="1"/>
          </p:cNvSpPr>
          <p:nvPr>
            <p:ph idx="1"/>
          </p:nvPr>
        </p:nvSpPr>
        <p:spPr>
          <a:xfrm>
            <a:off x="457200" y="1203960"/>
            <a:ext cx="8229600" cy="4952638"/>
          </a:xfrm>
        </p:spPr>
        <p:txBody>
          <a:bodyPr>
            <a:spAutoFit/>
          </a:bodyPr>
          <a:lstStyle/>
          <a:p>
            <a:pPr>
              <a:spcBef>
                <a:spcPts val="100"/>
              </a:spcBef>
            </a:pPr>
            <a:r>
              <a:rPr lang="en-US" dirty="0"/>
              <a:t>Find the absolute extrema for                             on the interval </a:t>
            </a:r>
            <a:r>
              <a:rPr lang="en-US" dirty="0">
                <a:solidFill>
                  <a:srgbClr val="0000FF"/>
                </a:solidFill>
              </a:rPr>
              <a:t>[0, 4]</a:t>
            </a:r>
            <a:r>
              <a:rPr lang="en-US" dirty="0"/>
              <a:t>.</a:t>
            </a:r>
          </a:p>
          <a:p>
            <a:pPr>
              <a:spcBef>
                <a:spcPts val="100"/>
              </a:spcBef>
            </a:pPr>
            <a:r>
              <a:rPr lang="en-US" b="1" dirty="0"/>
              <a:t>Solution:</a:t>
            </a:r>
          </a:p>
          <a:p>
            <a:pPr>
              <a:spcBef>
                <a:spcPts val="0"/>
              </a:spcBef>
            </a:pPr>
            <a:r>
              <a:rPr lang="en-US" b="1" dirty="0"/>
              <a:t>Step 1:</a:t>
            </a:r>
            <a:r>
              <a:rPr lang="en-US" dirty="0"/>
              <a:t>  Find all the critical values for </a:t>
            </a:r>
            <a:r>
              <a:rPr lang="en-US" i="1" dirty="0"/>
              <a:t>f</a:t>
            </a:r>
            <a:r>
              <a:rPr lang="en-US" dirty="0"/>
              <a:t> (x) in [0, 4].</a:t>
            </a:r>
          </a:p>
          <a:p>
            <a:pPr>
              <a:spcBef>
                <a:spcPts val="0"/>
              </a:spcBef>
            </a:pPr>
            <a:endParaRPr lang="en-US" dirty="0"/>
          </a:p>
          <a:p>
            <a:pPr>
              <a:spcBef>
                <a:spcPts val="1800"/>
              </a:spcBef>
            </a:pPr>
            <a:endParaRPr lang="en-US" dirty="0"/>
          </a:p>
          <a:p>
            <a:pPr>
              <a:spcBef>
                <a:spcPts val="0"/>
              </a:spcBef>
            </a:pPr>
            <a:endParaRPr lang="en-US" dirty="0"/>
          </a:p>
          <a:p>
            <a:pPr>
              <a:spcBef>
                <a:spcPts val="0"/>
              </a:spcBef>
            </a:pPr>
            <a:endParaRPr lang="en-US" sz="1000" dirty="0"/>
          </a:p>
          <a:p>
            <a:pPr>
              <a:spcBef>
                <a:spcPts val="1200"/>
              </a:spcBef>
            </a:pPr>
            <a:r>
              <a:rPr lang="en-US" dirty="0"/>
              <a:t>	Although </a:t>
            </a:r>
            <a:r>
              <a:rPr lang="en-US" i="1" dirty="0">
                <a:solidFill>
                  <a:srgbClr val="FF00FF"/>
                </a:solidFill>
              </a:rPr>
              <a:t>x</a:t>
            </a:r>
            <a:r>
              <a:rPr lang="en-US" dirty="0">
                <a:solidFill>
                  <a:srgbClr val="FF00FF"/>
                </a:solidFill>
              </a:rPr>
              <a:t> = −3 </a:t>
            </a:r>
            <a:r>
              <a:rPr lang="en-US" dirty="0"/>
              <a:t>and </a:t>
            </a:r>
            <a:r>
              <a:rPr lang="en-US" i="1" dirty="0">
                <a:solidFill>
                  <a:srgbClr val="FF00FF"/>
                </a:solidFill>
              </a:rPr>
              <a:t>x</a:t>
            </a:r>
            <a:r>
              <a:rPr lang="en-US" dirty="0">
                <a:solidFill>
                  <a:srgbClr val="FF00FF"/>
                </a:solidFill>
              </a:rPr>
              <a:t> = 3 </a:t>
            </a:r>
            <a:r>
              <a:rPr lang="en-US" dirty="0"/>
              <a:t>are critical values for 	the function, </a:t>
            </a:r>
            <a:r>
              <a:rPr lang="en-US" i="1" dirty="0"/>
              <a:t>x</a:t>
            </a:r>
            <a:r>
              <a:rPr lang="en-US" dirty="0"/>
              <a:t> = −3 is not in the interval [0, 4], 	and must be disregarded.</a:t>
            </a:r>
          </a:p>
        </p:txBody>
      </p:sp>
      <p:graphicFrame>
        <p:nvGraphicFramePr>
          <p:cNvPr id="169986" name="Object 2"/>
          <p:cNvGraphicFramePr>
            <a:graphicFrameLocks noChangeAspect="1"/>
          </p:cNvGraphicFramePr>
          <p:nvPr/>
        </p:nvGraphicFramePr>
        <p:xfrm>
          <a:off x="4847516" y="1039215"/>
          <a:ext cx="2260600" cy="838200"/>
        </p:xfrm>
        <a:graphic>
          <a:graphicData uri="http://schemas.openxmlformats.org/presentationml/2006/ole">
            <mc:AlternateContent xmlns:mc="http://schemas.openxmlformats.org/markup-compatibility/2006">
              <mc:Choice xmlns:v="urn:schemas-microsoft-com:vml" Requires="v">
                <p:oleObj name="Equation" r:id="rId2" imgW="2260600" imgH="838200" progId="Equation.DSMT4">
                  <p:embed/>
                </p:oleObj>
              </mc:Choice>
              <mc:Fallback>
                <p:oleObj name="Equation" r:id="rId2" imgW="2260600" imgH="8382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7516" y="1039215"/>
                        <a:ext cx="226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562600" y="3251537"/>
            <a:ext cx="28194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 </a:t>
            </a:r>
          </a:p>
        </p:txBody>
      </p:sp>
      <p:graphicFrame>
        <p:nvGraphicFramePr>
          <p:cNvPr id="8196" name="Object 4"/>
          <p:cNvGraphicFramePr>
            <a:graphicFrameLocks noChangeAspect="1"/>
          </p:cNvGraphicFramePr>
          <p:nvPr/>
        </p:nvGraphicFramePr>
        <p:xfrm>
          <a:off x="1743996" y="2971800"/>
          <a:ext cx="1943100" cy="482600"/>
        </p:xfrm>
        <a:graphic>
          <a:graphicData uri="http://schemas.openxmlformats.org/presentationml/2006/ole">
            <mc:AlternateContent xmlns:mc="http://schemas.openxmlformats.org/markup-compatibility/2006">
              <mc:Choice xmlns:v="urn:schemas-microsoft-com:vml" Requires="v">
                <p:oleObj name="Equation" r:id="rId4" imgW="1942920" imgH="482400" progId="Equation.DSMT4">
                  <p:embed/>
                </p:oleObj>
              </mc:Choice>
              <mc:Fallback>
                <p:oleObj name="Equation" r:id="rId4" imgW="194292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3996" y="2971800"/>
                        <a:ext cx="1943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315496" y="3473244"/>
          <a:ext cx="1358900" cy="381000"/>
        </p:xfrm>
        <a:graphic>
          <a:graphicData uri="http://schemas.openxmlformats.org/presentationml/2006/ole">
            <mc:AlternateContent xmlns:mc="http://schemas.openxmlformats.org/markup-compatibility/2006">
              <mc:Choice xmlns:v="urn:schemas-microsoft-com:vml" Requires="v">
                <p:oleObj name="Equation" r:id="rId6" imgW="1358640" imgH="380880" progId="Equation.DSMT4">
                  <p:embed/>
                </p:oleObj>
              </mc:Choice>
              <mc:Fallback>
                <p:oleObj name="Equation" r:id="rId6" imgW="13586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5496" y="3473244"/>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317956" y="3930444"/>
          <a:ext cx="2387600" cy="469900"/>
        </p:xfrm>
        <a:graphic>
          <a:graphicData uri="http://schemas.openxmlformats.org/presentationml/2006/ole">
            <mc:AlternateContent xmlns:mc="http://schemas.openxmlformats.org/markup-compatibility/2006">
              <mc:Choice xmlns:v="urn:schemas-microsoft-com:vml" Requires="v">
                <p:oleObj name="Equation" r:id="rId8" imgW="2387520" imgH="469800" progId="Equation.DSMT4">
                  <p:embed/>
                </p:oleObj>
              </mc:Choice>
              <mc:Fallback>
                <p:oleObj name="Equation" r:id="rId8" imgW="23875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7956" y="3930444"/>
                        <a:ext cx="2387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300748" y="4463844"/>
          <a:ext cx="1320800" cy="330200"/>
        </p:xfrm>
        <a:graphic>
          <a:graphicData uri="http://schemas.openxmlformats.org/presentationml/2006/ole">
            <mc:AlternateContent xmlns:mc="http://schemas.openxmlformats.org/markup-compatibility/2006">
              <mc:Choice xmlns:v="urn:schemas-microsoft-com:vml" Requires="v">
                <p:oleObj name="Equation" r:id="rId10" imgW="1320480" imgH="330120" progId="Equation.DSMT4">
                  <p:embed/>
                </p:oleObj>
              </mc:Choice>
              <mc:Fallback>
                <p:oleObj name="Equation" r:id="rId10" imgW="132048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00748" y="4463844"/>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1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 (cont.) </a:t>
            </a:r>
          </a:p>
        </p:txBody>
      </p:sp>
      <p:sp>
        <p:nvSpPr>
          <p:cNvPr id="3" name="Content Placeholder 2"/>
          <p:cNvSpPr>
            <a:spLocks noGrp="1"/>
          </p:cNvSpPr>
          <p:nvPr>
            <p:ph idx="1"/>
          </p:nvPr>
        </p:nvSpPr>
        <p:spPr/>
        <p:txBody>
          <a:bodyPr/>
          <a:lstStyle/>
          <a:p>
            <a:pPr>
              <a:spcBef>
                <a:spcPts val="672"/>
              </a:spcBef>
              <a:tabLst>
                <a:tab pos="1258888"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spcBef>
                <a:spcPts val="672"/>
              </a:spcBef>
              <a:tabLst>
                <a:tab pos="1258888" algn="l"/>
              </a:tabLst>
            </a:pPr>
            <a:r>
              <a:rPr lang="en-US" dirty="0"/>
              <a:t>	Since the critical value </a:t>
            </a:r>
            <a:r>
              <a:rPr lang="en-US" i="1" dirty="0"/>
              <a:t>x</a:t>
            </a:r>
            <a:r>
              <a:rPr lang="en-US" dirty="0"/>
              <a:t> = −3 is not in the 	interval, evaluate </a:t>
            </a:r>
            <a:r>
              <a:rPr lang="en-US" i="1" dirty="0"/>
              <a:t>f</a:t>
            </a:r>
            <a:r>
              <a:rPr lang="en-US" dirty="0"/>
              <a:t>(</a:t>
            </a:r>
            <a:r>
              <a:rPr lang="en-US" i="1" dirty="0"/>
              <a:t>x</a:t>
            </a:r>
            <a:r>
              <a:rPr lang="en-US" dirty="0"/>
              <a:t>) only at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3, </a:t>
            </a:r>
            <a:r>
              <a:rPr lang="en-US" dirty="0"/>
              <a:t>and   	</a:t>
            </a:r>
            <a:r>
              <a:rPr lang="en-US" i="1" dirty="0">
                <a:solidFill>
                  <a:srgbClr val="000099"/>
                </a:solidFill>
              </a:rPr>
              <a:t>x</a:t>
            </a:r>
            <a:r>
              <a:rPr lang="en-US" dirty="0">
                <a:solidFill>
                  <a:srgbClr val="000099"/>
                </a:solidFill>
              </a:rPr>
              <a:t> = 4</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p:cNvGraphicFramePr>
            <a:graphicFrameLocks noGrp="1"/>
          </p:cNvGraphicFramePr>
          <p:nvPr/>
        </p:nvGraphicFramePr>
        <p:xfrm>
          <a:off x="1535652" y="3352800"/>
          <a:ext cx="2819400" cy="185928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4</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sp>
        <p:nvSpPr>
          <p:cNvPr id="2" name="Title 1"/>
          <p:cNvSpPr>
            <a:spLocks noGrp="1"/>
          </p:cNvSpPr>
          <p:nvPr>
            <p:ph type="title"/>
          </p:nvPr>
        </p:nvSpPr>
        <p:spPr/>
        <p:txBody>
          <a:bodyPr/>
          <a:lstStyle/>
          <a:p>
            <a:r>
              <a:rPr lang="en-US" dirty="0"/>
              <a:t>Example 4: Finding Absolute Extrema (cont.)</a:t>
            </a:r>
          </a:p>
        </p:txBody>
      </p:sp>
      <p:graphicFrame>
        <p:nvGraphicFramePr>
          <p:cNvPr id="7" name="Table 6"/>
          <p:cNvGraphicFramePr>
            <a:graphicFrameLocks noGrp="1"/>
          </p:cNvGraphicFramePr>
          <p:nvPr/>
        </p:nvGraphicFramePr>
        <p:xfrm>
          <a:off x="1524000" y="1524000"/>
          <a:ext cx="2819400" cy="158496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nvGraphicFramePr>
        <p:xfrm>
          <a:off x="5117052" y="1505770"/>
          <a:ext cx="2895600" cy="158496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3</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71012" name="Object 4"/>
          <p:cNvGraphicFramePr>
            <a:graphicFrameLocks noChangeAspect="1"/>
          </p:cNvGraphicFramePr>
          <p:nvPr>
            <p:extLst>
              <p:ext uri="{D42A27DB-BD31-4B8C-83A1-F6EECF244321}">
                <p14:modId xmlns:p14="http://schemas.microsoft.com/office/powerpoint/2010/main" val="911749729"/>
              </p:ext>
            </p:extLst>
          </p:nvPr>
        </p:nvGraphicFramePr>
        <p:xfrm>
          <a:off x="1590675" y="1988370"/>
          <a:ext cx="2667000" cy="939800"/>
        </p:xfrm>
        <a:graphic>
          <a:graphicData uri="http://schemas.openxmlformats.org/presentationml/2006/ole">
            <mc:AlternateContent xmlns:mc="http://schemas.openxmlformats.org/markup-compatibility/2006">
              <mc:Choice xmlns:v="urn:schemas-microsoft-com:vml" Requires="v">
                <p:oleObj name="Equation" r:id="rId2" imgW="2666880" imgH="939600" progId="Equation.DSMT4">
                  <p:embed/>
                </p:oleObj>
              </mc:Choice>
              <mc:Fallback>
                <p:oleObj name="Equation" r:id="rId2" imgW="2666880" imgH="93960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0675" y="1988370"/>
                        <a:ext cx="2667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13" name="Object 5"/>
          <p:cNvGraphicFramePr>
            <a:graphicFrameLocks noChangeAspect="1"/>
          </p:cNvGraphicFramePr>
          <p:nvPr/>
        </p:nvGraphicFramePr>
        <p:xfrm>
          <a:off x="5138568" y="1944148"/>
          <a:ext cx="2819400" cy="939800"/>
        </p:xfrm>
        <a:graphic>
          <a:graphicData uri="http://schemas.openxmlformats.org/presentationml/2006/ole">
            <mc:AlternateContent xmlns:mc="http://schemas.openxmlformats.org/markup-compatibility/2006">
              <mc:Choice xmlns:v="urn:schemas-microsoft-com:vml" Requires="v">
                <p:oleObj name="Equation" r:id="rId4" imgW="2819400" imgH="939800" progId="Equation.DSMT4">
                  <p:embed/>
                </p:oleObj>
              </mc:Choice>
              <mc:Fallback>
                <p:oleObj name="Equation" r:id="rId4" imgW="2819400" imgH="9398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8568" y="1944148"/>
                        <a:ext cx="2819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14" name="Object 6"/>
          <p:cNvGraphicFramePr>
            <a:graphicFrameLocks noChangeAspect="1"/>
          </p:cNvGraphicFramePr>
          <p:nvPr/>
        </p:nvGraphicFramePr>
        <p:xfrm>
          <a:off x="1878552" y="3810000"/>
          <a:ext cx="2171700" cy="1295400"/>
        </p:xfrm>
        <a:graphic>
          <a:graphicData uri="http://schemas.openxmlformats.org/presentationml/2006/ole">
            <mc:AlternateContent xmlns:mc="http://schemas.openxmlformats.org/markup-compatibility/2006">
              <mc:Choice xmlns:v="urn:schemas-microsoft-com:vml" Requires="v">
                <p:oleObj name="Equation" r:id="rId6" imgW="2171700" imgH="1295400" progId="Equation.DSMT4">
                  <p:embed/>
                </p:oleObj>
              </mc:Choice>
              <mc:Fallback>
                <p:oleObj name="Equation" r:id="rId6" imgW="2171700" imgH="12954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78552" y="3810000"/>
                        <a:ext cx="21717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221" name="Picture 5"/>
          <p:cNvPicPr>
            <a:picLocks noChangeAspect="1" noChangeArrowheads="1"/>
          </p:cNvPicPr>
          <p:nvPr/>
        </p:nvPicPr>
        <p:blipFill>
          <a:blip r:embed="rId8"/>
          <a:srcRect/>
          <a:stretch>
            <a:fillRect/>
          </a:stretch>
        </p:blipFill>
        <p:spPr bwMode="auto">
          <a:xfrm>
            <a:off x="5260620" y="3231444"/>
            <a:ext cx="2743200" cy="2676525"/>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Absolute Extrema (cont.)</a:t>
            </a:r>
          </a:p>
        </p:txBody>
      </p:sp>
      <p:sp>
        <p:nvSpPr>
          <p:cNvPr id="3" name="Content Placeholder 2"/>
          <p:cNvSpPr>
            <a:spLocks noGrp="1"/>
          </p:cNvSpPr>
          <p:nvPr>
            <p:ph idx="1"/>
          </p:nvPr>
        </p:nvSpPr>
        <p:spPr/>
        <p:txBody>
          <a:bodyPr/>
          <a:lstStyle/>
          <a:p>
            <a:pPr>
              <a:tabLst>
                <a:tab pos="1204913" algn="l"/>
              </a:tabLst>
            </a:pPr>
            <a:r>
              <a:rPr lang="en-US" b="1" dirty="0"/>
              <a:t>Step 3: </a:t>
            </a:r>
            <a:r>
              <a:rPr lang="en-US" dirty="0"/>
              <a:t> The largest value found in Step 2 is the 	absolute maximum and the smallest value is 	the absolute minimum. So the absolute 	maximum is </a:t>
            </a:r>
            <a:r>
              <a:rPr lang="en-US" i="1" dirty="0"/>
              <a:t>f</a:t>
            </a:r>
            <a:r>
              <a:rPr lang="en-US" dirty="0"/>
              <a:t>(0) = 0 and the absolute minimum 	is </a:t>
            </a:r>
            <a:r>
              <a:rPr lang="en-US" i="1" dirty="0"/>
              <a:t>f</a:t>
            </a:r>
            <a:r>
              <a:rPr lang="en-US" dirty="0"/>
              <a:t>(3) = </a:t>
            </a:r>
            <a:r>
              <a:rPr lang="en-US" dirty="0">
                <a:latin typeface="Symbol" pitchFamily="18" charset="2"/>
              </a:rPr>
              <a:t>-</a:t>
            </a:r>
            <a:r>
              <a:rPr lang="en-US" dirty="0"/>
              <a:t>18.</a:t>
            </a:r>
            <a:endParaRPr lang="en-US" b="1" dirty="0"/>
          </a:p>
        </p:txBody>
      </p:sp>
    </p:spTree>
    <p:extLst>
      <p:ext uri="{BB962C8B-B14F-4D97-AF65-F5344CB8AC3E}">
        <p14:creationId xmlns:p14="http://schemas.microsoft.com/office/powerpoint/2010/main" val="715247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a:t>
            </a:r>
          </a:p>
        </p:txBody>
      </p:sp>
      <p:sp>
        <p:nvSpPr>
          <p:cNvPr id="3" name="Content Placeholder 2"/>
          <p:cNvSpPr>
            <a:spLocks noGrp="1"/>
          </p:cNvSpPr>
          <p:nvPr>
            <p:ph idx="1"/>
          </p:nvPr>
        </p:nvSpPr>
        <p:spPr/>
        <p:txBody>
          <a:bodyPr/>
          <a:lstStyle/>
          <a:p>
            <a:r>
              <a:rPr lang="en-US" dirty="0"/>
              <a:t>A company finds that its profit in dollars for producing </a:t>
            </a:r>
            <a:r>
              <a:rPr lang="en-US" i="1" dirty="0"/>
              <a:t>x</a:t>
            </a:r>
            <a:r>
              <a:rPr lang="en-US" dirty="0"/>
              <a:t> units of a product in one week is given by                                            	                           If the company is set up so that no more than 500 units can be manufactured in any one week, how many units should the company produce to maximize profit?</a:t>
            </a:r>
          </a:p>
        </p:txBody>
      </p:sp>
      <p:graphicFrame>
        <p:nvGraphicFramePr>
          <p:cNvPr id="173058" name="Object 2"/>
          <p:cNvGraphicFramePr>
            <a:graphicFrameLocks noChangeAspect="1"/>
          </p:cNvGraphicFramePr>
          <p:nvPr/>
        </p:nvGraphicFramePr>
        <p:xfrm>
          <a:off x="577326" y="2180304"/>
          <a:ext cx="2971800" cy="482600"/>
        </p:xfrm>
        <a:graphic>
          <a:graphicData uri="http://schemas.openxmlformats.org/presentationml/2006/ole">
            <mc:AlternateContent xmlns:mc="http://schemas.openxmlformats.org/markup-compatibility/2006">
              <mc:Choice xmlns:v="urn:schemas-microsoft-com:vml" Requires="v">
                <p:oleObj name="Equation" r:id="rId2" imgW="2971800" imgH="482600" progId="Equation.DSMT4">
                  <p:embed/>
                </p:oleObj>
              </mc:Choice>
              <mc:Fallback>
                <p:oleObj name="Equation" r:id="rId2" imgW="2971800" imgH="482600" progId="Equation.DSMT4">
                  <p:embed/>
                  <p:pic>
                    <p:nvPicPr>
                      <p:cNvPr id="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326" y="2180304"/>
                        <a:ext cx="297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 (cont.)</a:t>
            </a:r>
          </a:p>
        </p:txBody>
      </p:sp>
      <p:sp>
        <p:nvSpPr>
          <p:cNvPr id="3" name="Content Placeholder 2"/>
          <p:cNvSpPr>
            <a:spLocks noGrp="1"/>
          </p:cNvSpPr>
          <p:nvPr>
            <p:ph idx="1"/>
          </p:nvPr>
        </p:nvSpPr>
        <p:spPr>
          <a:xfrm>
            <a:off x="457200" y="1280160"/>
            <a:ext cx="8229600" cy="4832092"/>
          </a:xfrm>
        </p:spPr>
        <p:txBody>
          <a:bodyPr>
            <a:spAutoFit/>
          </a:bodyPr>
          <a:lstStyle/>
          <a:p>
            <a:r>
              <a:rPr lang="en-US" b="1" dirty="0"/>
              <a:t>Solution:</a:t>
            </a:r>
          </a:p>
          <a:p>
            <a:r>
              <a:rPr lang="en-US" dirty="0"/>
              <a:t>The production restrictions indicate that </a:t>
            </a:r>
            <a:r>
              <a:rPr lang="en-US" i="1" dirty="0"/>
              <a:t>x</a:t>
            </a:r>
            <a:r>
              <a:rPr lang="en-US" dirty="0"/>
              <a:t> is in the closed interval [0, 500]. Find the critical values by setting </a:t>
            </a:r>
            <a:r>
              <a:rPr lang="en-US" i="1" dirty="0"/>
              <a:t>P</a:t>
            </a:r>
            <a:r>
              <a:rPr lang="en-US" dirty="0"/>
              <a:t>′(</a:t>
            </a:r>
            <a:r>
              <a:rPr lang="en-US" i="1" dirty="0"/>
              <a:t>x</a:t>
            </a:r>
            <a:r>
              <a:rPr lang="en-US" dirty="0"/>
              <a:t>) = 0 and solving for </a:t>
            </a:r>
            <a:r>
              <a:rPr lang="en-US" i="1" dirty="0"/>
              <a:t>x</a:t>
            </a:r>
            <a:r>
              <a:rPr lang="en-US" dirty="0"/>
              <a:t> (Step 1).</a:t>
            </a:r>
          </a:p>
          <a:p>
            <a:endParaRPr lang="en-US" dirty="0"/>
          </a:p>
          <a:p>
            <a:endParaRPr lang="en-US" dirty="0"/>
          </a:p>
          <a:p>
            <a:endParaRPr lang="en-US" dirty="0"/>
          </a:p>
          <a:p>
            <a:endParaRPr lang="en-US" dirty="0"/>
          </a:p>
          <a:p>
            <a:pPr>
              <a:spcBef>
                <a:spcPts val="0"/>
              </a:spcBef>
            </a:pPr>
            <a:r>
              <a:rPr lang="en-US" dirty="0"/>
              <a:t>Now evaluate </a:t>
            </a:r>
            <a:r>
              <a:rPr lang="en-US" i="1" dirty="0"/>
              <a:t>P</a:t>
            </a:r>
            <a:r>
              <a:rPr lang="en-US" dirty="0"/>
              <a:t>(</a:t>
            </a:r>
            <a:r>
              <a:rPr lang="en-US" i="1" dirty="0"/>
              <a:t>x</a:t>
            </a:r>
            <a:r>
              <a:rPr lang="en-US" dirty="0"/>
              <a:t>) for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400, </a:t>
            </a:r>
            <a:r>
              <a:rPr lang="en-US" dirty="0"/>
              <a:t>and </a:t>
            </a:r>
            <a:r>
              <a:rPr lang="en-US" i="1" dirty="0">
                <a:solidFill>
                  <a:srgbClr val="000099"/>
                </a:solidFill>
              </a:rPr>
              <a:t>x</a:t>
            </a:r>
            <a:r>
              <a:rPr lang="en-US" dirty="0">
                <a:solidFill>
                  <a:srgbClr val="000099"/>
                </a:solidFill>
              </a:rPr>
              <a:t> = 500 </a:t>
            </a:r>
          </a:p>
          <a:p>
            <a:pPr>
              <a:spcBef>
                <a:spcPts val="0"/>
              </a:spcBef>
            </a:pPr>
            <a:r>
              <a:rPr lang="en-US" dirty="0"/>
              <a:t>(Step 2).</a:t>
            </a:r>
          </a:p>
        </p:txBody>
      </p:sp>
      <p:graphicFrame>
        <p:nvGraphicFramePr>
          <p:cNvPr id="11267" name="Object 3"/>
          <p:cNvGraphicFramePr>
            <a:graphicFrameLocks noChangeAspect="1"/>
          </p:cNvGraphicFramePr>
          <p:nvPr/>
        </p:nvGraphicFramePr>
        <p:xfrm>
          <a:off x="3194050" y="3140996"/>
          <a:ext cx="2755900" cy="469900"/>
        </p:xfrm>
        <a:graphic>
          <a:graphicData uri="http://schemas.openxmlformats.org/presentationml/2006/ole">
            <mc:AlternateContent xmlns:mc="http://schemas.openxmlformats.org/markup-compatibility/2006">
              <mc:Choice xmlns:v="urn:schemas-microsoft-com:vml" Requires="v">
                <p:oleObj name="Equation" r:id="rId2" imgW="2755800" imgH="469800" progId="Equation.DSMT4">
                  <p:embed/>
                </p:oleObj>
              </mc:Choice>
              <mc:Fallback>
                <p:oleObj name="Equation" r:id="rId2" imgW="27558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4050" y="314099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65756" y="3760836"/>
          <a:ext cx="2184400" cy="381000"/>
        </p:xfrm>
        <a:graphic>
          <a:graphicData uri="http://schemas.openxmlformats.org/presentationml/2006/ole">
            <mc:AlternateContent xmlns:mc="http://schemas.openxmlformats.org/markup-compatibility/2006">
              <mc:Choice xmlns:v="urn:schemas-microsoft-com:vml" Requires="v">
                <p:oleObj name="Equation" r:id="rId4" imgW="2184120" imgH="380880" progId="Equation.DSMT4">
                  <p:embed/>
                </p:oleObj>
              </mc:Choice>
              <mc:Fallback>
                <p:oleObj name="Equation" r:id="rId4" imgW="21841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5756" y="3760836"/>
                        <a:ext cx="218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3581400" y="4279488"/>
          <a:ext cx="1435100" cy="292100"/>
        </p:xfrm>
        <a:graphic>
          <a:graphicData uri="http://schemas.openxmlformats.org/presentationml/2006/ole">
            <mc:AlternateContent xmlns:mc="http://schemas.openxmlformats.org/markup-compatibility/2006">
              <mc:Choice xmlns:v="urn:schemas-microsoft-com:vml" Requires="v">
                <p:oleObj name="Equation" r:id="rId6" imgW="1434960" imgH="291960" progId="Equation.DSMT4">
                  <p:embed/>
                </p:oleObj>
              </mc:Choice>
              <mc:Fallback>
                <p:oleObj name="Equation" r:id="rId6" imgW="14349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1400" y="4279488"/>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763296" y="4813300"/>
          <a:ext cx="1092200" cy="292100"/>
        </p:xfrm>
        <a:graphic>
          <a:graphicData uri="http://schemas.openxmlformats.org/presentationml/2006/ole">
            <mc:AlternateContent xmlns:mc="http://schemas.openxmlformats.org/markup-compatibility/2006">
              <mc:Choice xmlns:v="urn:schemas-microsoft-com:vml" Requires="v">
                <p:oleObj name="Equation" r:id="rId8" imgW="1091880" imgH="291960" progId="Equation.DSMT4">
                  <p:embed/>
                </p:oleObj>
              </mc:Choice>
              <mc:Fallback>
                <p:oleObj name="Equation" r:id="rId8" imgW="10918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63296" y="48133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Maximizing Profits (cont.)</a:t>
            </a:r>
          </a:p>
        </p:txBody>
      </p:sp>
      <p:sp>
        <p:nvSpPr>
          <p:cNvPr id="11" name="Content Placeholder 10"/>
          <p:cNvSpPr>
            <a:spLocks noGrp="1"/>
          </p:cNvSpPr>
          <p:nvPr>
            <p:ph idx="1"/>
          </p:nvPr>
        </p:nvSpPr>
        <p:spPr>
          <a:xfrm>
            <a:off x="457200" y="4648200"/>
            <a:ext cx="8229600" cy="1203960"/>
          </a:xfrm>
        </p:spPr>
        <p:txBody>
          <a:bodyPr/>
          <a:lstStyle/>
          <a:p>
            <a:r>
              <a:rPr lang="en-US" dirty="0"/>
              <a:t>The profit is maximized at </a:t>
            </a:r>
            <a:r>
              <a:rPr lang="en-US" dirty="0">
                <a:solidFill>
                  <a:srgbClr val="FF0000"/>
                </a:solidFill>
              </a:rPr>
              <a:t>$320,000</a:t>
            </a:r>
            <a:r>
              <a:rPr lang="en-US" dirty="0"/>
              <a:t> when 400 units are produced (Step 3).</a:t>
            </a:r>
          </a:p>
        </p:txBody>
      </p:sp>
      <p:graphicFrame>
        <p:nvGraphicFramePr>
          <p:cNvPr id="6" name="Table 5"/>
          <p:cNvGraphicFramePr>
            <a:graphicFrameLocks noGrp="1"/>
          </p:cNvGraphicFramePr>
          <p:nvPr/>
        </p:nvGraphicFramePr>
        <p:xfrm>
          <a:off x="1219200" y="1447800"/>
          <a:ext cx="2819400" cy="1310640"/>
        </p:xfrm>
        <a:graphic>
          <a:graphicData uri="http://schemas.openxmlformats.org/drawingml/2006/table">
            <a:tbl>
              <a:tblPr firstRow="1" bandRow="1">
                <a:tableStyleId>{5C22544A-7EE6-4342-B048-85BDC9FD1C3A}</a:tableStyleId>
              </a:tblPr>
              <a:tblGrid>
                <a:gridCol w="28194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nvGraphicFramePr>
        <p:xfrm>
          <a:off x="4572000" y="1447800"/>
          <a:ext cx="3657600" cy="131064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400</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nvGraphicFramePr>
        <p:xfrm>
          <a:off x="1219200" y="324612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29798">
                <a:tc>
                  <a:txBody>
                    <a:bodyPr/>
                    <a:lstStyle/>
                    <a:p>
                      <a:pPr algn="ctr"/>
                      <a:r>
                        <a:rPr lang="en-US" sz="2000" i="1" dirty="0"/>
                        <a:t>x</a:t>
                      </a:r>
                      <a:r>
                        <a:rPr lang="en-US" sz="2000" dirty="0"/>
                        <a:t> = 500 </a:t>
                      </a:r>
                    </a:p>
                  </a:txBody>
                  <a:tcPr/>
                </a:tc>
                <a:extLst>
                  <a:ext uri="{0D108BD9-81ED-4DB2-BD59-A6C34878D82A}">
                    <a16:rowId xmlns:a16="http://schemas.microsoft.com/office/drawing/2014/main" val="10000"/>
                  </a:ext>
                </a:extLst>
              </a:tr>
              <a:tr h="813202">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75111" name="Object 7"/>
          <p:cNvGraphicFramePr>
            <a:graphicFrameLocks noChangeAspect="1"/>
          </p:cNvGraphicFramePr>
          <p:nvPr>
            <p:extLst>
              <p:ext uri="{D42A27DB-BD31-4B8C-83A1-F6EECF244321}">
                <p14:modId xmlns:p14="http://schemas.microsoft.com/office/powerpoint/2010/main" val="3120523760"/>
              </p:ext>
            </p:extLst>
          </p:nvPr>
        </p:nvGraphicFramePr>
        <p:xfrm>
          <a:off x="1473200" y="1898650"/>
          <a:ext cx="2425700" cy="736600"/>
        </p:xfrm>
        <a:graphic>
          <a:graphicData uri="http://schemas.openxmlformats.org/presentationml/2006/ole">
            <mc:AlternateContent xmlns:mc="http://schemas.openxmlformats.org/markup-compatibility/2006">
              <mc:Choice xmlns:v="urn:schemas-microsoft-com:vml" Requires="v">
                <p:oleObj name="Equation" r:id="rId2" imgW="2425680" imgH="736560" progId="Equation.DSMT4">
                  <p:embed/>
                </p:oleObj>
              </mc:Choice>
              <mc:Fallback>
                <p:oleObj name="Equation" r:id="rId2" imgW="2425680" imgH="736560" progId="Equation.DSMT4">
                  <p:embed/>
                  <p:pic>
                    <p:nvPicPr>
                      <p:cNvPr id="0" name="Object 25"/>
                      <p:cNvPicPr>
                        <a:picLocks noChangeAspect="1" noChangeArrowheads="1"/>
                      </p:cNvPicPr>
                      <p:nvPr/>
                    </p:nvPicPr>
                    <p:blipFill>
                      <a:blip r:embed="rId3"/>
                      <a:srcRect/>
                      <a:stretch>
                        <a:fillRect/>
                      </a:stretch>
                    </p:blipFill>
                    <p:spPr bwMode="auto">
                      <a:xfrm>
                        <a:off x="1473200" y="1898650"/>
                        <a:ext cx="24257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5112" name="Object 8"/>
          <p:cNvGraphicFramePr>
            <a:graphicFrameLocks noChangeAspect="1"/>
          </p:cNvGraphicFramePr>
          <p:nvPr>
            <p:extLst>
              <p:ext uri="{D42A27DB-BD31-4B8C-83A1-F6EECF244321}">
                <p14:modId xmlns:p14="http://schemas.microsoft.com/office/powerpoint/2010/main" val="3143767836"/>
              </p:ext>
            </p:extLst>
          </p:nvPr>
        </p:nvGraphicFramePr>
        <p:xfrm>
          <a:off x="4610100" y="1898650"/>
          <a:ext cx="3606800" cy="762000"/>
        </p:xfrm>
        <a:graphic>
          <a:graphicData uri="http://schemas.openxmlformats.org/presentationml/2006/ole">
            <mc:AlternateContent xmlns:mc="http://schemas.openxmlformats.org/markup-compatibility/2006">
              <mc:Choice xmlns:v="urn:schemas-microsoft-com:vml" Requires="v">
                <p:oleObj name="Equation" r:id="rId4" imgW="3606480" imgH="761760" progId="Equation.DSMT4">
                  <p:embed/>
                </p:oleObj>
              </mc:Choice>
              <mc:Fallback>
                <p:oleObj name="Equation" r:id="rId4" imgW="3606480" imgH="761760" progId="Equation.DSMT4">
                  <p:embed/>
                  <p:pic>
                    <p:nvPicPr>
                      <p:cNvPr id="0" name="Object 26"/>
                      <p:cNvPicPr>
                        <a:picLocks noChangeAspect="1" noChangeArrowheads="1"/>
                      </p:cNvPicPr>
                      <p:nvPr/>
                    </p:nvPicPr>
                    <p:blipFill>
                      <a:blip r:embed="rId5"/>
                      <a:srcRect/>
                      <a:stretch>
                        <a:fillRect/>
                      </a:stretch>
                    </p:blipFill>
                    <p:spPr bwMode="auto">
                      <a:xfrm>
                        <a:off x="4610100" y="1898650"/>
                        <a:ext cx="3606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5113" name="Object 9"/>
          <p:cNvGraphicFramePr>
            <a:graphicFrameLocks noChangeAspect="1"/>
          </p:cNvGraphicFramePr>
          <p:nvPr>
            <p:extLst>
              <p:ext uri="{D42A27DB-BD31-4B8C-83A1-F6EECF244321}">
                <p14:modId xmlns:p14="http://schemas.microsoft.com/office/powerpoint/2010/main" val="1297066203"/>
              </p:ext>
            </p:extLst>
          </p:nvPr>
        </p:nvGraphicFramePr>
        <p:xfrm>
          <a:off x="1282700" y="3727450"/>
          <a:ext cx="3187700" cy="762000"/>
        </p:xfrm>
        <a:graphic>
          <a:graphicData uri="http://schemas.openxmlformats.org/presentationml/2006/ole">
            <mc:AlternateContent xmlns:mc="http://schemas.openxmlformats.org/markup-compatibility/2006">
              <mc:Choice xmlns:v="urn:schemas-microsoft-com:vml" Requires="v">
                <p:oleObj name="Equation" r:id="rId6" imgW="3187440" imgH="761760" progId="Equation.DSMT4">
                  <p:embed/>
                </p:oleObj>
              </mc:Choice>
              <mc:Fallback>
                <p:oleObj name="Equation" r:id="rId6" imgW="3187440" imgH="761760" progId="Equation.DSMT4">
                  <p:embed/>
                  <p:pic>
                    <p:nvPicPr>
                      <p:cNvPr id="0" name="Object 27"/>
                      <p:cNvPicPr>
                        <a:picLocks noChangeAspect="1" noChangeArrowheads="1"/>
                      </p:cNvPicPr>
                      <p:nvPr/>
                    </p:nvPicPr>
                    <p:blipFill>
                      <a:blip r:embed="rId7"/>
                      <a:srcRect/>
                      <a:stretch>
                        <a:fillRect/>
                      </a:stretch>
                    </p:blipFill>
                    <p:spPr bwMode="auto">
                      <a:xfrm>
                        <a:off x="1282700" y="3727450"/>
                        <a:ext cx="3187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Maximum and Minimum</a:t>
            </a:r>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a:solidFill>
                  <a:srgbClr val="000000"/>
                </a:solidFill>
              </a:rPr>
              <a:t>Absolute Extrema</a:t>
            </a:r>
          </a:p>
          <a:p>
            <a:r>
              <a:rPr lang="en-US" dirty="0">
                <a:solidFill>
                  <a:srgbClr val="000000"/>
                </a:solidFill>
              </a:rPr>
              <a:t>If </a:t>
            </a:r>
            <a:r>
              <a:rPr lang="en-US" i="1" dirty="0">
                <a:solidFill>
                  <a:srgbClr val="000000"/>
                </a:solidFill>
              </a:rPr>
              <a:t>c</a:t>
            </a:r>
            <a:r>
              <a:rPr lang="en-US" dirty="0">
                <a:solidFill>
                  <a:srgbClr val="000000"/>
                </a:solidFill>
              </a:rPr>
              <a:t> is in the domain of </a:t>
            </a:r>
            <a:r>
              <a:rPr lang="en-US" i="1" dirty="0">
                <a:solidFill>
                  <a:srgbClr val="000000"/>
                </a:solidFill>
              </a:rPr>
              <a:t>f</a:t>
            </a:r>
            <a:r>
              <a:rPr lang="en-US" dirty="0">
                <a:solidFill>
                  <a:srgbClr val="000000"/>
                </a:solidFill>
              </a:rPr>
              <a:t> and, for all </a:t>
            </a:r>
            <a:r>
              <a:rPr lang="en-US" i="1" dirty="0">
                <a:solidFill>
                  <a:srgbClr val="000000"/>
                </a:solidFill>
              </a:rPr>
              <a:t>x</a:t>
            </a:r>
            <a:r>
              <a:rPr lang="en-US" dirty="0">
                <a:solidFill>
                  <a:srgbClr val="000000"/>
                </a:solidFill>
              </a:rPr>
              <a:t> in the domain of </a:t>
            </a:r>
            <a:r>
              <a:rPr lang="en-US" i="1" dirty="0">
                <a:solidFill>
                  <a:srgbClr val="000000"/>
                </a:solidFill>
              </a:rPr>
              <a:t>f</a:t>
            </a:r>
            <a:r>
              <a:rPr lang="en-US" dirty="0">
                <a:solidFill>
                  <a:srgbClr val="000000"/>
                </a:solidFill>
              </a:rPr>
              <a:t>, we have</a:t>
            </a:r>
          </a:p>
          <a:p>
            <a:pPr>
              <a:tabLst>
                <a:tab pos="461963" algn="l"/>
              </a:tabLst>
            </a:pPr>
            <a:r>
              <a:rPr lang="en-US" b="1" dirty="0">
                <a:solidFill>
                  <a:srgbClr val="000000"/>
                </a:solidFill>
              </a:rPr>
              <a:t>1.	</a:t>
            </a:r>
            <a:r>
              <a:rPr lang="en-US" i="1" dirty="0">
                <a:solidFill>
                  <a:srgbClr val="000000"/>
                </a:solidFill>
              </a:rPr>
              <a:t>f</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then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is called the </a:t>
            </a:r>
            <a:r>
              <a:rPr lang="en-US" b="1" dirty="0">
                <a:solidFill>
                  <a:srgbClr val="C00000"/>
                </a:solidFill>
              </a:rPr>
              <a:t>absolute maximum </a:t>
            </a:r>
            <a:r>
              <a:rPr lang="en-US" dirty="0">
                <a:solidFill>
                  <a:srgbClr val="000000"/>
                </a:solidFill>
              </a:rPr>
              <a:t>	of </a:t>
            </a:r>
            <a:r>
              <a:rPr lang="en-US" i="1" dirty="0">
                <a:solidFill>
                  <a:srgbClr val="000000"/>
                </a:solidFill>
              </a:rPr>
              <a:t>f</a:t>
            </a:r>
            <a:r>
              <a:rPr lang="en-US" dirty="0">
                <a:solidFill>
                  <a:srgbClr val="000000"/>
                </a:solidFill>
              </a:rPr>
              <a:t>.</a:t>
            </a:r>
          </a:p>
          <a:p>
            <a:pPr>
              <a:tabLst>
                <a:tab pos="461963" algn="l"/>
              </a:tabLst>
            </a:pPr>
            <a:r>
              <a:rPr lang="en-US" b="1" dirty="0">
                <a:solidFill>
                  <a:srgbClr val="000000"/>
                </a:solidFill>
              </a:rPr>
              <a:t>2.	</a:t>
            </a:r>
            <a:r>
              <a:rPr lang="en-US" i="1" dirty="0">
                <a:solidFill>
                  <a:srgbClr val="000000"/>
                </a:solidFill>
              </a:rPr>
              <a:t>f</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then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is called the </a:t>
            </a:r>
            <a:r>
              <a:rPr lang="en-US" b="1" dirty="0">
                <a:solidFill>
                  <a:srgbClr val="C00000"/>
                </a:solidFill>
              </a:rPr>
              <a:t>absolute minimum </a:t>
            </a:r>
            <a:r>
              <a:rPr lang="en-US" dirty="0">
                <a:solidFill>
                  <a:srgbClr val="000000"/>
                </a:solidFill>
              </a:rPr>
              <a:t>	of </a:t>
            </a:r>
            <a:r>
              <a:rPr lang="en-US" i="1" dirty="0">
                <a:solidFill>
                  <a:srgbClr val="000000"/>
                </a:solidFill>
              </a:rPr>
              <a:t>f</a:t>
            </a:r>
            <a:r>
              <a:rPr lang="en-US"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Theorem of Absolute Extrema of a Continuous Function</a:t>
            </a:r>
          </a:p>
          <a:p>
            <a:r>
              <a:rPr lang="en-US" dirty="0">
                <a:solidFill>
                  <a:srgbClr val="000000"/>
                </a:solidFill>
              </a:rPr>
              <a:t>If a function </a:t>
            </a:r>
            <a:r>
              <a:rPr lang="en-US" i="1" dirty="0">
                <a:solidFill>
                  <a:srgbClr val="000000"/>
                </a:solidFill>
              </a:rPr>
              <a:t>f</a:t>
            </a:r>
            <a:r>
              <a:rPr lang="en-US" dirty="0">
                <a:solidFill>
                  <a:srgbClr val="000000"/>
                </a:solidFill>
              </a:rPr>
              <a:t> is continuous on a closed interval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then </a:t>
            </a:r>
            <a:r>
              <a:rPr lang="en-US" i="1" dirty="0">
                <a:solidFill>
                  <a:srgbClr val="000000"/>
                </a:solidFill>
              </a:rPr>
              <a:t>f</a:t>
            </a:r>
            <a:r>
              <a:rPr lang="en-US" dirty="0">
                <a:solidFill>
                  <a:srgbClr val="000000"/>
                </a:solidFill>
              </a:rPr>
              <a:t> will have an absolute maximum value and an absolute minimum value on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3551742"/>
          </a:xfrm>
          <a:noFill/>
          <a:ln w="28575">
            <a:solidFill>
              <a:srgbClr val="FF0000"/>
            </a:solidFill>
          </a:ln>
        </p:spPr>
        <p:txBody>
          <a:bodyPr>
            <a:spAutoFit/>
          </a:bodyPr>
          <a:lstStyle/>
          <a:p>
            <a:pPr algn="ctr"/>
            <a:r>
              <a:rPr lang="en-US" b="1" dirty="0">
                <a:solidFill>
                  <a:srgbClr val="000000"/>
                </a:solidFill>
              </a:rPr>
              <a:t>Notes</a:t>
            </a:r>
          </a:p>
          <a:p>
            <a:r>
              <a:rPr lang="en-US" dirty="0">
                <a:solidFill>
                  <a:srgbClr val="000000"/>
                </a:solidFill>
              </a:rPr>
              <a:t>Although a particular discontinuous function may have an absolute maximum and an absolute minimum on a closed interval, such extrema cannot be guaranteed for all discontinuous functions or for open intervals. For </a:t>
            </a:r>
          </a:p>
          <a:p>
            <a:endParaRPr lang="en-US" sz="1000" dirty="0">
              <a:solidFill>
                <a:srgbClr val="000000"/>
              </a:solidFill>
            </a:endParaRPr>
          </a:p>
          <a:p>
            <a:r>
              <a:rPr lang="en-US" dirty="0">
                <a:solidFill>
                  <a:srgbClr val="000000"/>
                </a:solidFill>
              </a:rPr>
              <a:t>example,                 on the interval              has no </a:t>
            </a:r>
          </a:p>
          <a:p>
            <a:r>
              <a:rPr lang="en-US" dirty="0">
                <a:solidFill>
                  <a:srgbClr val="000000"/>
                </a:solidFill>
              </a:rPr>
              <a:t>extrema. </a:t>
            </a:r>
          </a:p>
        </p:txBody>
      </p:sp>
      <p:graphicFrame>
        <p:nvGraphicFramePr>
          <p:cNvPr id="148482" name="Object 2"/>
          <p:cNvGraphicFramePr>
            <a:graphicFrameLocks noChangeAspect="1"/>
          </p:cNvGraphicFramePr>
          <p:nvPr/>
        </p:nvGraphicFramePr>
        <p:xfrm>
          <a:off x="1943100" y="3625494"/>
          <a:ext cx="1181100" cy="838200"/>
        </p:xfrm>
        <a:graphic>
          <a:graphicData uri="http://schemas.openxmlformats.org/presentationml/2006/ole">
            <mc:AlternateContent xmlns:mc="http://schemas.openxmlformats.org/markup-compatibility/2006">
              <mc:Choice xmlns:v="urn:schemas-microsoft-com:vml" Requires="v">
                <p:oleObj name="Equation" r:id="rId2" imgW="1181100" imgH="838200" progId="Equation.DSMT4">
                  <p:embed/>
                </p:oleObj>
              </mc:Choice>
              <mc:Fallback>
                <p:oleObj name="Equation" r:id="rId2" imgW="1181100" imgH="8382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3100" y="362549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8483" name="Object 3"/>
          <p:cNvGraphicFramePr>
            <a:graphicFrameLocks noChangeAspect="1"/>
          </p:cNvGraphicFramePr>
          <p:nvPr/>
        </p:nvGraphicFramePr>
        <p:xfrm>
          <a:off x="5426072" y="3581400"/>
          <a:ext cx="965200" cy="927100"/>
        </p:xfrm>
        <a:graphic>
          <a:graphicData uri="http://schemas.openxmlformats.org/presentationml/2006/ole">
            <mc:AlternateContent xmlns:mc="http://schemas.openxmlformats.org/markup-compatibility/2006">
              <mc:Choice xmlns:v="urn:schemas-microsoft-com:vml" Requires="v">
                <p:oleObj name="Equation" r:id="rId4" imgW="965200" imgH="927100" progId="Equation.DSMT4">
                  <p:embed/>
                </p:oleObj>
              </mc:Choice>
              <mc:Fallback>
                <p:oleObj name="Equation" r:id="rId4" imgW="965200" imgH="9271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26072" y="3581400"/>
                        <a:ext cx="96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Absolute Maximum and Minimum</a:t>
            </a:r>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normAutofit lnSpcReduction="10000"/>
          </a:bodyPr>
          <a:lstStyle/>
          <a:p>
            <a:pPr algn="ctr">
              <a:tabLst>
                <a:tab pos="461963" algn="l"/>
              </a:tabLst>
            </a:pPr>
            <a:r>
              <a:rPr lang="en-US" b="1" dirty="0">
                <a:solidFill>
                  <a:srgbClr val="000000"/>
                </a:solidFill>
              </a:rPr>
              <a:t>Finding the Absolute Extrema of a Continuous Function </a:t>
            </a:r>
            <a:r>
              <a:rPr lang="en-US" b="1" i="1" dirty="0">
                <a:solidFill>
                  <a:srgbClr val="000000"/>
                </a:solidFill>
              </a:rPr>
              <a:t>f</a:t>
            </a:r>
            <a:r>
              <a:rPr lang="en-US" b="1" dirty="0">
                <a:solidFill>
                  <a:srgbClr val="000000"/>
                </a:solidFill>
              </a:rPr>
              <a:t> on the closed interval [</a:t>
            </a:r>
            <a:r>
              <a:rPr lang="en-US" b="1" i="1" dirty="0">
                <a:solidFill>
                  <a:srgbClr val="000000"/>
                </a:solidFill>
              </a:rPr>
              <a:t>a</a:t>
            </a:r>
            <a:r>
              <a:rPr lang="en-US" b="1" dirty="0">
                <a:solidFill>
                  <a:srgbClr val="000000"/>
                </a:solidFill>
              </a:rPr>
              <a:t>, </a:t>
            </a:r>
            <a:r>
              <a:rPr lang="en-US" b="1" i="1" dirty="0">
                <a:solidFill>
                  <a:srgbClr val="000000"/>
                </a:solidFill>
              </a:rPr>
              <a:t>b</a:t>
            </a:r>
            <a:r>
              <a:rPr lang="en-US" b="1" dirty="0">
                <a:solidFill>
                  <a:srgbClr val="000000"/>
                </a:solidFill>
              </a:rPr>
              <a:t>]</a:t>
            </a:r>
          </a:p>
          <a:p>
            <a:pPr>
              <a:tabLst>
                <a:tab pos="461963" algn="l"/>
              </a:tabLst>
            </a:pPr>
            <a:r>
              <a:rPr lang="en-US" b="1" dirty="0">
                <a:solidFill>
                  <a:srgbClr val="000000"/>
                </a:solidFill>
              </a:rPr>
              <a:t>1.</a:t>
            </a:r>
            <a:r>
              <a:rPr lang="en-US" dirty="0">
                <a:solidFill>
                  <a:srgbClr val="000000"/>
                </a:solidFill>
              </a:rPr>
              <a:t>	Find all the critical values for </a:t>
            </a:r>
            <a:r>
              <a:rPr lang="en-US" i="1" dirty="0">
                <a:solidFill>
                  <a:srgbClr val="000000"/>
                </a:solidFill>
              </a:rPr>
              <a:t>f</a:t>
            </a:r>
            <a:r>
              <a:rPr lang="en-US" dirty="0">
                <a:solidFill>
                  <a:srgbClr val="000000"/>
                </a:solidFill>
              </a:rPr>
              <a:t> in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That is, find 	all </a:t>
            </a:r>
            <a:r>
              <a:rPr lang="en-US" i="1" dirty="0">
                <a:solidFill>
                  <a:srgbClr val="000000"/>
                </a:solidFill>
              </a:rPr>
              <a:t>c</a:t>
            </a:r>
            <a:r>
              <a:rPr lang="en-US" dirty="0">
                <a:solidFill>
                  <a:srgbClr val="000000"/>
                </a:solidFill>
              </a:rPr>
              <a:t> in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where </a:t>
            </a:r>
          </a:p>
          <a:p>
            <a:pPr>
              <a:tabLst>
                <a:tab pos="461963" algn="l"/>
              </a:tabLst>
            </a:pPr>
            <a:r>
              <a:rPr lang="en-US" dirty="0">
                <a:solidFill>
                  <a:srgbClr val="000000"/>
                </a:solidFill>
              </a:rPr>
              <a:t>	</a:t>
            </a:r>
            <a:r>
              <a:rPr lang="en-US" b="1" dirty="0">
                <a:solidFill>
                  <a:srgbClr val="000000"/>
                </a:solidFill>
              </a:rPr>
              <a:t>a.</a:t>
            </a:r>
            <a:r>
              <a:rPr lang="en-US" dirty="0">
                <a:solidFill>
                  <a:srgbClr val="000000"/>
                </a:solidFill>
              </a:rPr>
              <a:t>  </a:t>
            </a:r>
            <a:r>
              <a:rPr lang="en-US" i="1" dirty="0">
                <a:solidFill>
                  <a:srgbClr val="000000"/>
                </a:solidFill>
              </a:rPr>
              <a:t>f</a:t>
            </a:r>
            <a:r>
              <a:rPr lang="en-US" dirty="0">
                <a:solidFill>
                  <a:srgbClr val="000000"/>
                </a:solidFill>
              </a:rPr>
              <a:t> ′(</a:t>
            </a:r>
            <a:r>
              <a:rPr lang="en-US" i="1" dirty="0">
                <a:solidFill>
                  <a:srgbClr val="000000"/>
                </a:solidFill>
              </a:rPr>
              <a:t>c</a:t>
            </a:r>
            <a:r>
              <a:rPr lang="en-US" dirty="0">
                <a:solidFill>
                  <a:srgbClr val="000000"/>
                </a:solidFill>
              </a:rPr>
              <a:t>) = 0 or </a:t>
            </a:r>
          </a:p>
          <a:p>
            <a:pPr>
              <a:tabLst>
                <a:tab pos="461963" algn="l"/>
              </a:tabLst>
            </a:pPr>
            <a:r>
              <a:rPr lang="en-US" dirty="0">
                <a:solidFill>
                  <a:srgbClr val="000000"/>
                </a:solidFill>
              </a:rPr>
              <a:t>	</a:t>
            </a:r>
            <a:r>
              <a:rPr lang="en-US" b="1" dirty="0">
                <a:solidFill>
                  <a:srgbClr val="000000"/>
                </a:solidFill>
              </a:rPr>
              <a:t>b.</a:t>
            </a:r>
            <a:r>
              <a:rPr lang="en-US" dirty="0">
                <a:solidFill>
                  <a:srgbClr val="000000"/>
                </a:solidFill>
              </a:rPr>
              <a:t>  </a:t>
            </a:r>
            <a:r>
              <a:rPr lang="en-US" i="1" dirty="0">
                <a:solidFill>
                  <a:srgbClr val="000000"/>
                </a:solidFill>
              </a:rPr>
              <a:t>f</a:t>
            </a:r>
            <a:r>
              <a:rPr lang="en-US" dirty="0">
                <a:solidFill>
                  <a:srgbClr val="000000"/>
                </a:solidFill>
              </a:rPr>
              <a:t> ′(</a:t>
            </a:r>
            <a:r>
              <a:rPr lang="en-US" i="1" dirty="0">
                <a:solidFill>
                  <a:srgbClr val="000000"/>
                </a:solidFill>
              </a:rPr>
              <a:t>c</a:t>
            </a:r>
            <a:r>
              <a:rPr lang="en-US" dirty="0">
                <a:solidFill>
                  <a:srgbClr val="000000"/>
                </a:solidFill>
              </a:rPr>
              <a:t>) is undefined. </a:t>
            </a:r>
          </a:p>
          <a:p>
            <a:pPr>
              <a:tabLst>
                <a:tab pos="461963" algn="l"/>
              </a:tabLst>
            </a:pPr>
            <a:r>
              <a:rPr lang="en-US" b="1" dirty="0">
                <a:solidFill>
                  <a:srgbClr val="000000"/>
                </a:solidFill>
              </a:rPr>
              <a:t>2.	</a:t>
            </a:r>
            <a:r>
              <a:rPr lang="en-US" dirty="0">
                <a:solidFill>
                  <a:srgbClr val="000000"/>
                </a:solidFill>
              </a:rPr>
              <a:t>Evaluate </a:t>
            </a:r>
            <a:r>
              <a:rPr lang="en-US" i="1" dirty="0">
                <a:solidFill>
                  <a:srgbClr val="000000"/>
                </a:solidFill>
              </a:rPr>
              <a:t>f</a:t>
            </a:r>
            <a:r>
              <a:rPr lang="en-US" dirty="0">
                <a:solidFill>
                  <a:srgbClr val="000000"/>
                </a:solidFill>
              </a:rPr>
              <a:t>(</a:t>
            </a:r>
            <a:r>
              <a:rPr lang="en-US" i="1" dirty="0">
                <a:solidFill>
                  <a:srgbClr val="000000"/>
                </a:solidFill>
              </a:rPr>
              <a:t>a</a:t>
            </a:r>
            <a:r>
              <a:rPr lang="en-US" dirty="0">
                <a:solidFill>
                  <a:srgbClr val="000000"/>
                </a:solidFill>
              </a:rPr>
              <a:t>), </a:t>
            </a:r>
            <a:r>
              <a:rPr lang="en-US" i="1" dirty="0">
                <a:solidFill>
                  <a:srgbClr val="000000"/>
                </a:solidFill>
              </a:rPr>
              <a:t>f</a:t>
            </a:r>
            <a:r>
              <a:rPr lang="en-US" dirty="0">
                <a:solidFill>
                  <a:srgbClr val="000000"/>
                </a:solidFill>
              </a:rPr>
              <a:t>(</a:t>
            </a:r>
            <a:r>
              <a:rPr lang="en-US" i="1" dirty="0">
                <a:solidFill>
                  <a:srgbClr val="000000"/>
                </a:solidFill>
              </a:rPr>
              <a:t>b</a:t>
            </a:r>
            <a:r>
              <a:rPr lang="en-US" dirty="0">
                <a:solidFill>
                  <a:srgbClr val="000000"/>
                </a:solidFill>
              </a:rPr>
              <a:t>), and </a:t>
            </a:r>
            <a:r>
              <a:rPr lang="en-US" i="1" dirty="0">
                <a:solidFill>
                  <a:srgbClr val="000000"/>
                </a:solidFill>
              </a:rPr>
              <a:t>f</a:t>
            </a:r>
            <a:r>
              <a:rPr lang="en-US" dirty="0">
                <a:solidFill>
                  <a:srgbClr val="000000"/>
                </a:solidFill>
              </a:rPr>
              <a:t>(</a:t>
            </a:r>
            <a:r>
              <a:rPr lang="en-US" i="1" dirty="0">
                <a:solidFill>
                  <a:srgbClr val="000000"/>
                </a:solidFill>
              </a:rPr>
              <a:t>c</a:t>
            </a:r>
            <a:r>
              <a:rPr lang="en-US" dirty="0">
                <a:solidFill>
                  <a:srgbClr val="000000"/>
                </a:solidFill>
              </a:rPr>
              <a:t>) for all critical values </a:t>
            </a:r>
            <a:r>
              <a:rPr lang="en-US" i="1" dirty="0">
                <a:solidFill>
                  <a:srgbClr val="000000"/>
                </a:solidFill>
              </a:rPr>
              <a:t>c</a:t>
            </a:r>
            <a:r>
              <a:rPr lang="en-US" dirty="0">
                <a:solidFill>
                  <a:srgbClr val="000000"/>
                </a:solidFill>
              </a:rPr>
              <a:t>.</a:t>
            </a:r>
          </a:p>
          <a:p>
            <a:pPr>
              <a:tabLst>
                <a:tab pos="461963" algn="l"/>
              </a:tabLst>
            </a:pPr>
            <a:r>
              <a:rPr lang="en-US" b="1" dirty="0">
                <a:solidFill>
                  <a:srgbClr val="000000"/>
                </a:solidFill>
              </a:rPr>
              <a:t>3.	</a:t>
            </a:r>
            <a:r>
              <a:rPr lang="en-US" dirty="0">
                <a:solidFill>
                  <a:srgbClr val="000000"/>
                </a:solidFill>
              </a:rPr>
              <a:t>The largest value found in step 2 is the absolute 	maximum. The smallest value found in step 2 is the 	absolute minimum.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a:t>
            </a:r>
          </a:p>
        </p:txBody>
      </p:sp>
      <p:sp>
        <p:nvSpPr>
          <p:cNvPr id="3" name="Content Placeholder 2"/>
          <p:cNvSpPr>
            <a:spLocks noGrp="1"/>
          </p:cNvSpPr>
          <p:nvPr>
            <p:ph idx="1"/>
          </p:nvPr>
        </p:nvSpPr>
        <p:spPr/>
        <p:txBody>
          <a:bodyPr/>
          <a:lstStyle/>
          <a:p>
            <a:r>
              <a:rPr lang="en-US" dirty="0"/>
              <a:t>Find the absolute extrema for                                             on the interval </a:t>
            </a:r>
            <a:r>
              <a:rPr lang="en-US" dirty="0">
                <a:solidFill>
                  <a:srgbClr val="0000FF"/>
                </a:solidFill>
              </a:rPr>
              <a:t>[0, 5]</a:t>
            </a:r>
            <a:r>
              <a:rPr lang="en-US" dirty="0"/>
              <a:t>.</a:t>
            </a:r>
          </a:p>
          <a:p>
            <a:r>
              <a:rPr lang="en-US" b="1" dirty="0"/>
              <a:t>Solution: </a:t>
            </a:r>
          </a:p>
          <a:p>
            <a:r>
              <a:rPr lang="en-US" b="1" dirty="0"/>
              <a:t>Step 1:</a:t>
            </a:r>
            <a:r>
              <a:rPr lang="en-US" dirty="0"/>
              <a:t> Find all the critical values for </a:t>
            </a:r>
            <a:r>
              <a:rPr lang="en-US" i="1" dirty="0"/>
              <a:t>f</a:t>
            </a:r>
            <a:r>
              <a:rPr lang="en-US" dirty="0"/>
              <a:t>(</a:t>
            </a:r>
            <a:r>
              <a:rPr lang="en-US" i="1" dirty="0"/>
              <a:t>x</a:t>
            </a:r>
            <a:r>
              <a:rPr lang="en-US" dirty="0"/>
              <a:t>) in [0, 5].</a:t>
            </a:r>
          </a:p>
        </p:txBody>
      </p:sp>
      <p:graphicFrame>
        <p:nvGraphicFramePr>
          <p:cNvPr id="150530" name="Object 2"/>
          <p:cNvGraphicFramePr>
            <a:graphicFrameLocks noChangeAspect="1"/>
          </p:cNvGraphicFramePr>
          <p:nvPr/>
        </p:nvGraphicFramePr>
        <p:xfrm>
          <a:off x="4930422" y="1295814"/>
          <a:ext cx="3810000" cy="482600"/>
        </p:xfrm>
        <a:graphic>
          <a:graphicData uri="http://schemas.openxmlformats.org/presentationml/2006/ole">
            <mc:AlternateContent xmlns:mc="http://schemas.openxmlformats.org/markup-compatibility/2006">
              <mc:Choice xmlns:v="urn:schemas-microsoft-com:vml" Requires="v">
                <p:oleObj name="Equation" r:id="rId2" imgW="3810000" imgH="482600" progId="Equation.DSMT4">
                  <p:embed/>
                </p:oleObj>
              </mc:Choice>
              <mc:Fallback>
                <p:oleObj name="Equation" r:id="rId2" imgW="3810000" imgH="4826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0422" y="1295814"/>
                        <a:ext cx="3810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334000" y="3306096"/>
            <a:ext cx="2971800" cy="1015663"/>
          </a:xfrm>
          <a:prstGeom prst="rect">
            <a:avLst/>
          </a:prstGeom>
        </p:spPr>
        <p:txBody>
          <a:bodyPr wrap="square">
            <a:spAutoFit/>
          </a:bodyPr>
          <a:lstStyle/>
          <a:p>
            <a:r>
              <a:rPr lang="en-US" sz="2000" dirty="0">
                <a:solidFill>
                  <a:srgbClr val="008080"/>
                </a:solidFill>
              </a:rPr>
              <a:t>Find the critical values of </a:t>
            </a:r>
            <a:r>
              <a:rPr lang="en-US" sz="2000" i="1" dirty="0">
                <a:solidFill>
                  <a:srgbClr val="008080"/>
                </a:solidFill>
              </a:rPr>
              <a:t>f</a:t>
            </a:r>
            <a:r>
              <a:rPr lang="en-US" sz="2000" dirty="0">
                <a:solidFill>
                  <a:srgbClr val="008080"/>
                </a:solidFill>
              </a:rPr>
              <a:t> by setting </a:t>
            </a:r>
            <a:r>
              <a:rPr lang="en-US" sz="2000" i="1" dirty="0">
                <a:solidFill>
                  <a:srgbClr val="008080"/>
                </a:solidFill>
              </a:rPr>
              <a:t>f</a:t>
            </a:r>
            <a:r>
              <a:rPr lang="en-US" sz="2000" dirty="0">
                <a:solidFill>
                  <a:srgbClr val="008080"/>
                </a:solidFill>
              </a:rPr>
              <a:t> ′(</a:t>
            </a:r>
            <a:r>
              <a:rPr lang="en-US" sz="2000" i="1" dirty="0">
                <a:solidFill>
                  <a:srgbClr val="008080"/>
                </a:solidFill>
              </a:rPr>
              <a:t>x</a:t>
            </a:r>
            <a:r>
              <a:rPr lang="en-US" sz="2000" dirty="0">
                <a:solidFill>
                  <a:srgbClr val="008080"/>
                </a:solidFill>
              </a:rPr>
              <a:t>) = 0 and solving for </a:t>
            </a:r>
            <a:r>
              <a:rPr lang="en-US" sz="2000" i="1" dirty="0">
                <a:solidFill>
                  <a:srgbClr val="008080"/>
                </a:solidFill>
              </a:rPr>
              <a:t>x</a:t>
            </a:r>
            <a:r>
              <a:rPr lang="en-US" sz="2000" dirty="0">
                <a:solidFill>
                  <a:srgbClr val="008080"/>
                </a:solidFill>
              </a:rPr>
              <a:t>.</a:t>
            </a:r>
          </a:p>
        </p:txBody>
      </p:sp>
      <p:graphicFrame>
        <p:nvGraphicFramePr>
          <p:cNvPr id="2052" name="Object 4"/>
          <p:cNvGraphicFramePr>
            <a:graphicFrameLocks noChangeAspect="1"/>
          </p:cNvGraphicFramePr>
          <p:nvPr/>
        </p:nvGraphicFramePr>
        <p:xfrm>
          <a:off x="1585452" y="3338052"/>
          <a:ext cx="3149600" cy="482600"/>
        </p:xfrm>
        <a:graphic>
          <a:graphicData uri="http://schemas.openxmlformats.org/presentationml/2006/ole">
            <mc:AlternateContent xmlns:mc="http://schemas.openxmlformats.org/markup-compatibility/2006">
              <mc:Choice xmlns:v="urn:schemas-microsoft-com:vml" Requires="v">
                <p:oleObj name="Equation" r:id="rId4" imgW="3149280" imgH="482400" progId="Equation.DSMT4">
                  <p:embed/>
                </p:oleObj>
              </mc:Choice>
              <mc:Fallback>
                <p:oleObj name="Equation" r:id="rId4" imgW="314928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5452" y="3338052"/>
                        <a:ext cx="3149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195052" y="3900948"/>
          <a:ext cx="2578100" cy="381000"/>
        </p:xfrm>
        <a:graphic>
          <a:graphicData uri="http://schemas.openxmlformats.org/presentationml/2006/ole">
            <mc:AlternateContent xmlns:mc="http://schemas.openxmlformats.org/markup-compatibility/2006">
              <mc:Choice xmlns:v="urn:schemas-microsoft-com:vml" Requires="v">
                <p:oleObj name="Equation" r:id="rId6" imgW="2577960" imgH="380880" progId="Equation.DSMT4">
                  <p:embed/>
                </p:oleObj>
              </mc:Choice>
              <mc:Fallback>
                <p:oleObj name="Equation" r:id="rId6" imgW="257796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5052" y="3900948"/>
                        <a:ext cx="2578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195052" y="4434348"/>
          <a:ext cx="2489200" cy="571500"/>
        </p:xfrm>
        <a:graphic>
          <a:graphicData uri="http://schemas.openxmlformats.org/presentationml/2006/ole">
            <mc:AlternateContent xmlns:mc="http://schemas.openxmlformats.org/markup-compatibility/2006">
              <mc:Choice xmlns:v="urn:schemas-microsoft-com:vml" Requires="v">
                <p:oleObj name="Equation" r:id="rId8" imgW="2489040" imgH="571320" progId="Equation.DSMT4">
                  <p:embed/>
                </p:oleObj>
              </mc:Choice>
              <mc:Fallback>
                <p:oleObj name="Equation" r:id="rId8" imgW="2489040" imgH="5713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95052" y="4434348"/>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197100" y="5075904"/>
          <a:ext cx="2603500" cy="469900"/>
        </p:xfrm>
        <a:graphic>
          <a:graphicData uri="http://schemas.openxmlformats.org/presentationml/2006/ole">
            <mc:AlternateContent xmlns:mc="http://schemas.openxmlformats.org/markup-compatibility/2006">
              <mc:Choice xmlns:v="urn:schemas-microsoft-com:vml" Requires="v">
                <p:oleObj name="Equation" r:id="rId10" imgW="2603160" imgH="469800" progId="Equation.DSMT4">
                  <p:embed/>
                </p:oleObj>
              </mc:Choice>
              <mc:Fallback>
                <p:oleObj name="Equation" r:id="rId10" imgW="260316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97100" y="5075904"/>
                        <a:ext cx="260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195052" y="5668296"/>
          <a:ext cx="1117600" cy="330200"/>
        </p:xfrm>
        <a:graphic>
          <a:graphicData uri="http://schemas.openxmlformats.org/presentationml/2006/ole">
            <mc:AlternateContent xmlns:mc="http://schemas.openxmlformats.org/markup-compatibility/2006">
              <mc:Choice xmlns:v="urn:schemas-microsoft-com:vml" Requires="v">
                <p:oleObj name="Equation" r:id="rId12" imgW="1117440" imgH="330120" progId="Equation.DSMT4">
                  <p:embed/>
                </p:oleObj>
              </mc:Choice>
              <mc:Fallback>
                <p:oleObj name="Equation" r:id="rId12" imgW="1117440" imgH="3301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5052" y="5668296"/>
                        <a:ext cx="1117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334000" y="5278457"/>
            <a:ext cx="3581400" cy="707886"/>
          </a:xfrm>
          <a:prstGeom prst="rect">
            <a:avLst/>
          </a:prstGeom>
        </p:spPr>
        <p:txBody>
          <a:bodyPr wrap="square">
            <a:spAutoFit/>
          </a:bodyPr>
          <a:lstStyle/>
          <a:p>
            <a:r>
              <a:rPr lang="en-US" sz="2000" dirty="0">
                <a:solidFill>
                  <a:srgbClr val="008080"/>
                </a:solidFill>
              </a:rPr>
              <a:t>Make sure both critical numbers </a:t>
            </a:r>
            <a:r>
              <a:rPr lang="en-US" sz="2000" i="1" dirty="0">
                <a:solidFill>
                  <a:srgbClr val="008080"/>
                </a:solidFill>
              </a:rPr>
              <a:t>x</a:t>
            </a:r>
            <a:r>
              <a:rPr lang="en-US" sz="2000" dirty="0">
                <a:solidFill>
                  <a:srgbClr val="008080"/>
                </a:solidFill>
              </a:rPr>
              <a:t> = 1, 4 are in the interval [0,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sp>
        <p:nvSpPr>
          <p:cNvPr id="3" name="Content Placeholder 2"/>
          <p:cNvSpPr>
            <a:spLocks noGrp="1"/>
          </p:cNvSpPr>
          <p:nvPr>
            <p:ph idx="1"/>
          </p:nvPr>
        </p:nvSpPr>
        <p:spPr/>
        <p:txBody>
          <a:bodyPr/>
          <a:lstStyle/>
          <a:p>
            <a:pPr>
              <a:spcBef>
                <a:spcPts val="100"/>
              </a:spcBef>
              <a:tabLst>
                <a:tab pos="1258888" algn="l"/>
              </a:tabLst>
            </a:pPr>
            <a:r>
              <a:rPr lang="en-US" b="1" dirty="0"/>
              <a:t>Step 2:	</a:t>
            </a:r>
            <a:r>
              <a:rPr lang="en-US" dirty="0"/>
              <a:t>Evaluate </a:t>
            </a:r>
            <a:r>
              <a:rPr lang="en-US" i="1" dirty="0"/>
              <a:t>f</a:t>
            </a:r>
            <a:r>
              <a:rPr lang="en-US" dirty="0"/>
              <a:t>(</a:t>
            </a:r>
            <a:r>
              <a:rPr lang="en-US" i="1" dirty="0"/>
              <a:t>a</a:t>
            </a:r>
            <a:r>
              <a:rPr lang="en-US" dirty="0"/>
              <a:t>), </a:t>
            </a:r>
            <a:r>
              <a:rPr lang="en-US" i="1" dirty="0"/>
              <a:t>f</a:t>
            </a:r>
            <a:r>
              <a:rPr lang="en-US" dirty="0"/>
              <a:t>(</a:t>
            </a:r>
            <a:r>
              <a:rPr lang="en-US" i="1" dirty="0"/>
              <a:t>b</a:t>
            </a:r>
            <a:r>
              <a:rPr lang="en-US" dirty="0"/>
              <a:t>), and </a:t>
            </a:r>
            <a:r>
              <a:rPr lang="en-US" i="1" dirty="0"/>
              <a:t>f</a:t>
            </a:r>
            <a:r>
              <a:rPr lang="en-US" dirty="0"/>
              <a:t>(</a:t>
            </a:r>
            <a:r>
              <a:rPr lang="en-US" i="1" dirty="0"/>
              <a:t>c</a:t>
            </a:r>
            <a:r>
              <a:rPr lang="en-US" dirty="0"/>
              <a:t>) for all </a:t>
            </a:r>
            <a:r>
              <a:rPr lang="en-US" i="1" dirty="0"/>
              <a:t>c</a:t>
            </a:r>
            <a:r>
              <a:rPr lang="en-US" dirty="0"/>
              <a:t> in the given 	interval.</a:t>
            </a:r>
          </a:p>
          <a:p>
            <a:pPr>
              <a:spcBef>
                <a:spcPts val="100"/>
              </a:spcBef>
              <a:tabLst>
                <a:tab pos="1258888" algn="l"/>
              </a:tabLst>
            </a:pPr>
            <a:r>
              <a:rPr lang="en-US" dirty="0"/>
              <a:t>	Both the critical values, </a:t>
            </a:r>
            <a:r>
              <a:rPr lang="en-US" i="1" dirty="0">
                <a:solidFill>
                  <a:srgbClr val="FF00FF"/>
                </a:solidFill>
              </a:rPr>
              <a:t>x</a:t>
            </a:r>
            <a:r>
              <a:rPr lang="en-US" dirty="0">
                <a:solidFill>
                  <a:srgbClr val="FF00FF"/>
                </a:solidFill>
              </a:rPr>
              <a:t> = 1 </a:t>
            </a:r>
            <a:r>
              <a:rPr lang="en-US" dirty="0"/>
              <a:t>and </a:t>
            </a:r>
            <a:r>
              <a:rPr lang="en-US" i="1" dirty="0">
                <a:solidFill>
                  <a:srgbClr val="FF00FF"/>
                </a:solidFill>
              </a:rPr>
              <a:t>x</a:t>
            </a:r>
            <a:r>
              <a:rPr lang="en-US" dirty="0">
                <a:solidFill>
                  <a:srgbClr val="FF00FF"/>
                </a:solidFill>
              </a:rPr>
              <a:t> = 4</a:t>
            </a:r>
            <a:r>
              <a:rPr lang="en-US" dirty="0"/>
              <a:t>, are in 	the interval [0, 5]. Therefore, evaluate </a:t>
            </a:r>
            <a:r>
              <a:rPr lang="en-US" i="1" dirty="0"/>
              <a:t>f</a:t>
            </a:r>
            <a:r>
              <a:rPr lang="en-US" dirty="0"/>
              <a:t>(</a:t>
            </a:r>
            <a:r>
              <a:rPr lang="en-US" i="1" dirty="0"/>
              <a:t>x</a:t>
            </a:r>
            <a:r>
              <a:rPr lang="en-US" dirty="0"/>
              <a:t>) at    	</a:t>
            </a:r>
            <a:r>
              <a:rPr lang="en-US" i="1" dirty="0">
                <a:solidFill>
                  <a:srgbClr val="000099"/>
                </a:solidFill>
              </a:rPr>
              <a:t>x</a:t>
            </a:r>
            <a:r>
              <a:rPr lang="en-US" dirty="0">
                <a:solidFill>
                  <a:srgbClr val="000099"/>
                </a:solidFill>
              </a:rPr>
              <a:t> = 0, </a:t>
            </a:r>
            <a:r>
              <a:rPr lang="en-US" i="1" dirty="0">
                <a:solidFill>
                  <a:srgbClr val="000099"/>
                </a:solidFill>
              </a:rPr>
              <a:t>x</a:t>
            </a:r>
            <a:r>
              <a:rPr lang="en-US" dirty="0">
                <a:solidFill>
                  <a:srgbClr val="000099"/>
                </a:solidFill>
              </a:rPr>
              <a:t> = 1, </a:t>
            </a:r>
            <a:r>
              <a:rPr lang="en-US" i="1" dirty="0">
                <a:solidFill>
                  <a:srgbClr val="000099"/>
                </a:solidFill>
              </a:rPr>
              <a:t>x</a:t>
            </a:r>
            <a:r>
              <a:rPr lang="en-US" dirty="0">
                <a:solidFill>
                  <a:srgbClr val="000099"/>
                </a:solidFill>
              </a:rPr>
              <a:t> = 4, </a:t>
            </a:r>
            <a:r>
              <a:rPr lang="en-US" dirty="0"/>
              <a:t>and </a:t>
            </a:r>
            <a:r>
              <a:rPr lang="en-US" i="1" dirty="0">
                <a:solidFill>
                  <a:srgbClr val="000099"/>
                </a:solidFill>
              </a:rPr>
              <a:t>x</a:t>
            </a:r>
            <a:r>
              <a:rPr lang="en-US" dirty="0">
                <a:solidFill>
                  <a:srgbClr val="000099"/>
                </a:solidFill>
              </a:rPr>
              <a:t> = 5</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Absolute Extrema (cont.)</a:t>
            </a:r>
          </a:p>
        </p:txBody>
      </p:sp>
      <p:graphicFrame>
        <p:nvGraphicFramePr>
          <p:cNvPr id="5" name="Table 4"/>
          <p:cNvGraphicFramePr>
            <a:graphicFrameLocks noGrp="1"/>
          </p:cNvGraphicFramePr>
          <p:nvPr/>
        </p:nvGraphicFramePr>
        <p:xfrm>
          <a:off x="1066800" y="1676400"/>
          <a:ext cx="3352800" cy="140208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0</a:t>
                      </a:r>
                    </a:p>
                  </a:txBody>
                  <a:tcPr/>
                </a:tc>
                <a:extLst>
                  <a:ext uri="{0D108BD9-81ED-4DB2-BD59-A6C34878D82A}">
                    <a16:rowId xmlns:a16="http://schemas.microsoft.com/office/drawing/2014/main" val="10000"/>
                  </a:ext>
                </a:extLst>
              </a:tr>
              <a:tr h="370840">
                <a:tc>
                  <a:txBody>
                    <a:bodyPr/>
                    <a:lstStyle/>
                    <a:p>
                      <a:endParaRPr lang="en-US" sz="2000" dirty="0"/>
                    </a:p>
                    <a:p>
                      <a:endParaRPr lang="en-US" sz="2000" dirty="0"/>
                    </a:p>
                    <a:p>
                      <a:endParaRPr lang="en-US" sz="2000" dirty="0"/>
                    </a:p>
                  </a:txBody>
                  <a:tcPr/>
                </a:tc>
                <a:extLst>
                  <a:ext uri="{0D108BD9-81ED-4DB2-BD59-A6C34878D82A}">
                    <a16:rowId xmlns:a16="http://schemas.microsoft.com/office/drawing/2014/main" val="10001"/>
                  </a:ext>
                </a:extLst>
              </a:tr>
            </a:tbl>
          </a:graphicData>
        </a:graphic>
      </p:graphicFrame>
      <p:graphicFrame>
        <p:nvGraphicFramePr>
          <p:cNvPr id="151554" name="Object 2"/>
          <p:cNvGraphicFramePr>
            <a:graphicFrameLocks noChangeAspect="1"/>
          </p:cNvGraphicFramePr>
          <p:nvPr/>
        </p:nvGraphicFramePr>
        <p:xfrm>
          <a:off x="1117600" y="2218404"/>
          <a:ext cx="3225800" cy="723900"/>
        </p:xfrm>
        <a:graphic>
          <a:graphicData uri="http://schemas.openxmlformats.org/presentationml/2006/ole">
            <mc:AlternateContent xmlns:mc="http://schemas.openxmlformats.org/markup-compatibility/2006">
              <mc:Choice xmlns:v="urn:schemas-microsoft-com:vml" Requires="v">
                <p:oleObj name="Equation" r:id="rId2" imgW="3225800" imgH="723900" progId="Equation.DSMT4">
                  <p:embed/>
                </p:oleObj>
              </mc:Choice>
              <mc:Fallback>
                <p:oleObj name="Equation" r:id="rId2" imgW="3225800" imgH="723900" progId="Equation.DSMT4">
                  <p:embed/>
                  <p:pic>
                    <p:nvPicPr>
                      <p:cNvPr id="0" name="Object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 y="2218404"/>
                        <a:ext cx="32258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Table 6"/>
          <p:cNvGraphicFramePr>
            <a:graphicFrameLocks noGrp="1"/>
          </p:cNvGraphicFramePr>
          <p:nvPr/>
        </p:nvGraphicFramePr>
        <p:xfrm>
          <a:off x="4724400" y="16764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1</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51555" name="Object 3"/>
          <p:cNvGraphicFramePr>
            <a:graphicFrameLocks noChangeAspect="1"/>
          </p:cNvGraphicFramePr>
          <p:nvPr/>
        </p:nvGraphicFramePr>
        <p:xfrm>
          <a:off x="4810125" y="2101850"/>
          <a:ext cx="3200400" cy="787400"/>
        </p:xfrm>
        <a:graphic>
          <a:graphicData uri="http://schemas.openxmlformats.org/presentationml/2006/ole">
            <mc:AlternateContent xmlns:mc="http://schemas.openxmlformats.org/markup-compatibility/2006">
              <mc:Choice xmlns:v="urn:schemas-microsoft-com:vml" Requires="v">
                <p:oleObj name="Equation" r:id="rId4" imgW="3200400" imgH="787400" progId="Equation.DSMT4">
                  <p:embed/>
                </p:oleObj>
              </mc:Choice>
              <mc:Fallback>
                <p:oleObj name="Equation" r:id="rId4" imgW="3200400" imgH="787400" progId="Equation.DSMT4">
                  <p:embed/>
                  <p:pic>
                    <p:nvPicPr>
                      <p:cNvPr id="0" name="Object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0125" y="2101850"/>
                        <a:ext cx="3200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Table 13"/>
          <p:cNvGraphicFramePr>
            <a:graphicFrameLocks noGrp="1"/>
          </p:cNvGraphicFramePr>
          <p:nvPr/>
        </p:nvGraphicFramePr>
        <p:xfrm>
          <a:off x="1066800" y="34290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4</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nvGraphicFramePr>
        <p:xfrm>
          <a:off x="4724400" y="3429000"/>
          <a:ext cx="3352800" cy="13106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tblGrid>
              <a:tr h="370840">
                <a:tc>
                  <a:txBody>
                    <a:bodyPr/>
                    <a:lstStyle/>
                    <a:p>
                      <a:pPr algn="ctr"/>
                      <a:r>
                        <a:rPr lang="en-US" sz="2000" i="1" dirty="0"/>
                        <a:t>x</a:t>
                      </a:r>
                      <a:r>
                        <a:rPr lang="en-US" sz="2000" dirty="0"/>
                        <a:t> = 5</a:t>
                      </a:r>
                    </a:p>
                  </a:txBody>
                  <a:tcPr/>
                </a:tc>
                <a:extLst>
                  <a:ext uri="{0D108BD9-81ED-4DB2-BD59-A6C34878D82A}">
                    <a16:rowId xmlns:a16="http://schemas.microsoft.com/office/drawing/2014/main" val="10000"/>
                  </a:ext>
                </a:extLst>
              </a:tr>
              <a:tr h="370840">
                <a:tc>
                  <a:txBody>
                    <a:bodyPr/>
                    <a:lstStyle/>
                    <a:p>
                      <a:endParaRPr lang="en-US" dirty="0"/>
                    </a:p>
                    <a:p>
                      <a:endParaRPr lang="en-US" dirty="0"/>
                    </a:p>
                    <a:p>
                      <a:endParaRPr lang="en-US" dirty="0"/>
                    </a:p>
                  </a:txBody>
                  <a:tcPr/>
                </a:tc>
                <a:extLst>
                  <a:ext uri="{0D108BD9-81ED-4DB2-BD59-A6C34878D82A}">
                    <a16:rowId xmlns:a16="http://schemas.microsoft.com/office/drawing/2014/main" val="10001"/>
                  </a:ext>
                </a:extLst>
              </a:tr>
            </a:tbl>
          </a:graphicData>
        </a:graphic>
      </p:graphicFrame>
      <p:graphicFrame>
        <p:nvGraphicFramePr>
          <p:cNvPr id="152584" name="Object 8"/>
          <p:cNvGraphicFramePr>
            <a:graphicFrameLocks noChangeAspect="1"/>
          </p:cNvGraphicFramePr>
          <p:nvPr/>
        </p:nvGraphicFramePr>
        <p:xfrm>
          <a:off x="1121484" y="3886200"/>
          <a:ext cx="3238500" cy="723900"/>
        </p:xfrm>
        <a:graphic>
          <a:graphicData uri="http://schemas.openxmlformats.org/presentationml/2006/ole">
            <mc:AlternateContent xmlns:mc="http://schemas.openxmlformats.org/markup-compatibility/2006">
              <mc:Choice xmlns:v="urn:schemas-microsoft-com:vml" Requires="v">
                <p:oleObj name="Equation" r:id="rId6" imgW="3238500" imgH="723900" progId="Equation.DSMT4">
                  <p:embed/>
                </p:oleObj>
              </mc:Choice>
              <mc:Fallback>
                <p:oleObj name="Equation" r:id="rId6" imgW="3238500" imgH="723900" progId="Equation.DSMT4">
                  <p:embed/>
                  <p:pic>
                    <p:nvPicPr>
                      <p:cNvPr id="0" name="Object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1484" y="3886200"/>
                        <a:ext cx="3238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2585" name="Object 9"/>
          <p:cNvGraphicFramePr>
            <a:graphicFrameLocks noChangeAspect="1"/>
          </p:cNvGraphicFramePr>
          <p:nvPr/>
        </p:nvGraphicFramePr>
        <p:xfrm>
          <a:off x="4800600" y="3886200"/>
          <a:ext cx="3187700" cy="723900"/>
        </p:xfrm>
        <a:graphic>
          <a:graphicData uri="http://schemas.openxmlformats.org/presentationml/2006/ole">
            <mc:AlternateContent xmlns:mc="http://schemas.openxmlformats.org/markup-compatibility/2006">
              <mc:Choice xmlns:v="urn:schemas-microsoft-com:vml" Requires="v">
                <p:oleObj name="Equation" r:id="rId8" imgW="3187700" imgH="723900" progId="Equation.DSMT4">
                  <p:embed/>
                </p:oleObj>
              </mc:Choice>
              <mc:Fallback>
                <p:oleObj name="Equation" r:id="rId8" imgW="3187700" imgH="723900" progId="Equation.DSMT4">
                  <p:embed/>
                  <p:pic>
                    <p:nvPicPr>
                      <p:cNvPr id="0" name="Object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3886200"/>
                        <a:ext cx="3187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1572</Words>
  <Application>Microsoft Office PowerPoint</Application>
  <PresentationFormat>On-screen Show (4:3)</PresentationFormat>
  <Paragraphs>139</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3" baseType="lpstr">
      <vt:lpstr>Courier New</vt:lpstr>
      <vt:lpstr>Arial</vt:lpstr>
      <vt:lpstr>Symbol</vt:lpstr>
      <vt:lpstr>Calibri</vt:lpstr>
      <vt:lpstr>Office Theme</vt:lpstr>
      <vt:lpstr>Equation</vt:lpstr>
      <vt:lpstr>MathType 6.0 Equation</vt:lpstr>
      <vt:lpstr>Section 11.6</vt:lpstr>
      <vt:lpstr>Objectives</vt:lpstr>
      <vt:lpstr>Absolute Maximum and Minimum</vt:lpstr>
      <vt:lpstr>Absolute Maximum and Minimum</vt:lpstr>
      <vt:lpstr>Absolute Maximum and Minimum</vt:lpstr>
      <vt:lpstr>Absolute Maximum and Minimum</vt:lpstr>
      <vt:lpstr>Example 1: Finding Absolute Extrema</vt:lpstr>
      <vt:lpstr>Example 1: Finding Absolute Extrema (cont.)</vt:lpstr>
      <vt:lpstr>Example 1: Finding Absolute Extrema (cont.)</vt:lpstr>
      <vt:lpstr>Example 1: Finding Absolute Extrema (cont.)</vt:lpstr>
      <vt:lpstr>Example 1: Finding Absolute Extrema (cont.)</vt:lpstr>
      <vt:lpstr>Example 2: Finding Absolute Extrema</vt:lpstr>
      <vt:lpstr>Example 2: Finding Absolute Extrema (cont.)</vt:lpstr>
      <vt:lpstr>Example 2: Finding Absolute Extrema (cont.)</vt:lpstr>
      <vt:lpstr>Example 2: Finding Absolute Extrema (cont.)</vt:lpstr>
      <vt:lpstr>Example 3: Finding Absolute Extrema</vt:lpstr>
      <vt:lpstr>Example 3: Finding Absolute Extrema (cont.)</vt:lpstr>
      <vt:lpstr>Example 3: Finding Absolute Extrema (cont.)</vt:lpstr>
      <vt:lpstr>Example 3: Finding Absolute Extrema (cont.)</vt:lpstr>
      <vt:lpstr>Example 4: Finding Absolute Extrema</vt:lpstr>
      <vt:lpstr>Example 4: Finding Absolute Extrema (cont.) </vt:lpstr>
      <vt:lpstr>Example 4: Finding Absolute Extrema (cont.)</vt:lpstr>
      <vt:lpstr>Example 4: Finding Absolute Extrema (cont.)</vt:lpstr>
      <vt:lpstr>Example 5: Maximizing Profits</vt:lpstr>
      <vt:lpstr>Example 5: Maximizing Profits (cont.)</vt:lpstr>
      <vt:lpstr>Example 5: Maximizing Profits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Danielle Bess</cp:lastModifiedBy>
  <cp:revision>37</cp:revision>
  <dcterms:created xsi:type="dcterms:W3CDTF">2013-04-26T14:43:13Z</dcterms:created>
  <dcterms:modified xsi:type="dcterms:W3CDTF">2021-08-26T13:04:54Z</dcterms:modified>
</cp:coreProperties>
</file>