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8"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3289" autoAdjust="0"/>
  </p:normalViewPr>
  <p:slideViewPr>
    <p:cSldViewPr>
      <p:cViewPr varScale="1">
        <p:scale>
          <a:sx n="80" d="100"/>
          <a:sy n="80" d="100"/>
        </p:scale>
        <p:origin x="1469"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7619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E21E6-7B27-48B5-AF49-B48C8D6F9F1B}" type="datetimeFigureOut">
              <a:rPr lang="en-US" smtClean="0"/>
              <a:pPr/>
              <a:t>5/18/2021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5FA98-C0A7-4288-A031-A33E5B902283}" type="slidenum">
              <a:rPr lang="en-US" smtClean="0"/>
              <a:pPr/>
              <a:t>‹#›</a:t>
            </a:fld>
            <a:endParaRPr lang="en-US" dirty="0"/>
          </a:p>
        </p:txBody>
      </p:sp>
    </p:spTree>
    <p:extLst>
      <p:ext uri="{BB962C8B-B14F-4D97-AF65-F5344CB8AC3E}">
        <p14:creationId xmlns:p14="http://schemas.microsoft.com/office/powerpoint/2010/main" val="410825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8.bin"/><Relationship Id="rId18" Type="http://schemas.openxmlformats.org/officeDocument/2006/relationships/image" Target="../media/image3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1.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tags" Target="../tags/tag12.xml"/><Relationship Id="rId6" Type="http://schemas.openxmlformats.org/officeDocument/2006/relationships/image" Target="../media/image28.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0.wmf"/><Relationship Id="rId19" Type="http://schemas.openxmlformats.org/officeDocument/2006/relationships/oleObject" Target="../embeddings/oleObject31.bin"/><Relationship Id="rId4" Type="http://schemas.openxmlformats.org/officeDocument/2006/relationships/image" Target="../media/image27.wmf"/><Relationship Id="rId9" Type="http://schemas.openxmlformats.org/officeDocument/2006/relationships/oleObject" Target="../embeddings/oleObject26.bin"/><Relationship Id="rId1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8.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 Id="rId14" Type="http://schemas.openxmlformats.org/officeDocument/2006/relationships/image" Target="../media/image42.wmf"/></Relationships>
</file>

<file path=ppt/slides/_rels/slide14.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3.bin"/><Relationship Id="rId1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tags" Target="../tags/tag15.xml"/><Relationship Id="rId6" Type="http://schemas.openxmlformats.org/officeDocument/2006/relationships/image" Target="../media/image44.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6.wmf"/><Relationship Id="rId19" Type="http://schemas.openxmlformats.org/officeDocument/2006/relationships/oleObject" Target="../embeddings/oleObject46.bin"/><Relationship Id="rId4" Type="http://schemas.openxmlformats.org/officeDocument/2006/relationships/image" Target="../media/image43.wmf"/><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2.bin"/><Relationship Id="rId1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6.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tags" Target="../tags/tag16.xml"/><Relationship Id="rId6" Type="http://schemas.openxmlformats.org/officeDocument/2006/relationships/image" Target="../media/image53.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5.wmf"/><Relationship Id="rId19" Type="http://schemas.openxmlformats.org/officeDocument/2006/relationships/oleObject" Target="../embeddings/oleObject55.bin"/><Relationship Id="rId4" Type="http://schemas.openxmlformats.org/officeDocument/2006/relationships/image" Target="../media/image52.wmf"/><Relationship Id="rId9" Type="http://schemas.openxmlformats.org/officeDocument/2006/relationships/oleObject" Target="../embeddings/oleObject50.bin"/><Relationship Id="rId14" Type="http://schemas.openxmlformats.org/officeDocument/2006/relationships/image" Target="../media/image57.wmf"/></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2.wmf"/><Relationship Id="rId4"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9.wmf"/><Relationship Id="rId3" Type="http://schemas.openxmlformats.org/officeDocument/2006/relationships/image" Target="../media/image64.png"/><Relationship Id="rId7" Type="http://schemas.openxmlformats.org/officeDocument/2006/relationships/image" Target="../media/image66.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oleObject" Target="../embeddings/oleObject59.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7.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1.wmf"/><Relationship Id="rId4"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3.wmf"/><Relationship Id="rId5" Type="http://schemas.openxmlformats.org/officeDocument/2006/relationships/oleObject" Target="../embeddings/oleObject65.bin"/><Relationship Id="rId4" Type="http://schemas.openxmlformats.org/officeDocument/2006/relationships/image" Target="../media/image72.wmf"/></Relationships>
</file>

<file path=ppt/slides/_rels/slide2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6.wmf"/><Relationship Id="rId5" Type="http://schemas.openxmlformats.org/officeDocument/2006/relationships/oleObject" Target="../embeddings/oleObject68.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0.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2.bin"/><Relationship Id="rId18" Type="http://schemas.openxmlformats.org/officeDocument/2006/relationships/image" Target="../media/image16.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3.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tags" Target="../tags/tag9.xml"/><Relationship Id="rId6" Type="http://schemas.openxmlformats.org/officeDocument/2006/relationships/image" Target="../media/image10.wmf"/><Relationship Id="rId11" Type="http://schemas.openxmlformats.org/officeDocument/2006/relationships/oleObject" Target="../embeddings/oleObject11.bin"/><Relationship Id="rId24" Type="http://schemas.openxmlformats.org/officeDocument/2006/relationships/image" Target="../media/image19.wm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oleObject" Target="../embeddings/oleObject17.bin"/><Relationship Id="rId10" Type="http://schemas.openxmlformats.org/officeDocument/2006/relationships/image" Target="../media/image12.wmf"/><Relationship Id="rId19" Type="http://schemas.openxmlformats.org/officeDocument/2006/relationships/oleObject" Target="../embeddings/oleObject15.bin"/><Relationship Id="rId4" Type="http://schemas.openxmlformats.org/officeDocument/2006/relationships/image" Target="../media/image9.wmf"/><Relationship Id="rId9" Type="http://schemas.openxmlformats.org/officeDocument/2006/relationships/oleObject" Target="../embeddings/oleObject10.bin"/><Relationship Id="rId14" Type="http://schemas.openxmlformats.org/officeDocument/2006/relationships/image" Target="../media/image14.wmf"/><Relationship Id="rId22"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Second Derivative Test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3" name="Content Placeholder 2"/>
          <p:cNvSpPr>
            <a:spLocks noGrp="1"/>
          </p:cNvSpPr>
          <p:nvPr>
            <p:ph idx="1"/>
          </p:nvPr>
        </p:nvSpPr>
        <p:spPr/>
        <p:txBody>
          <a:bodyPr/>
          <a:lstStyle/>
          <a:p>
            <a:pPr marL="457200" indent="-457200"/>
            <a:r>
              <a:rPr lang="en-US" b="1" dirty="0"/>
              <a:t>b.	</a:t>
            </a:r>
            <a:r>
              <a:rPr lang="en-US" dirty="0"/>
              <a:t>The points of inflection come from setting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0</a:t>
            </a:r>
            <a:r>
              <a:rPr lang="en-US" dirty="0"/>
              <a:t> and solving for </a:t>
            </a:r>
            <a:r>
              <a:rPr lang="en-US" i="1" dirty="0"/>
              <a:t>x</a:t>
            </a:r>
            <a:r>
              <a:rPr lang="en-US" dirty="0"/>
              <a:t>:</a:t>
            </a:r>
            <a:r>
              <a:rPr lang="en-US" i="1" dirty="0"/>
              <a:t> </a:t>
            </a:r>
            <a:endParaRPr lang="en-US" dirty="0"/>
          </a:p>
        </p:txBody>
      </p:sp>
      <p:sp>
        <p:nvSpPr>
          <p:cNvPr id="5" name="Rectangle 4"/>
          <p:cNvSpPr/>
          <p:nvPr/>
        </p:nvSpPr>
        <p:spPr>
          <a:xfrm>
            <a:off x="5867400" y="3058180"/>
            <a:ext cx="1512209" cy="400110"/>
          </a:xfrm>
          <a:prstGeom prst="rect">
            <a:avLst/>
          </a:prstGeom>
        </p:spPr>
        <p:txBody>
          <a:bodyPr wrap="none">
            <a:spAutoFit/>
          </a:bodyPr>
          <a:lstStyle/>
          <a:p>
            <a:r>
              <a:rPr lang="en-US" sz="2000" dirty="0">
                <a:solidFill>
                  <a:srgbClr val="008080"/>
                </a:solidFill>
              </a:rPr>
              <a:t>Set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 0.</a:t>
            </a:r>
          </a:p>
        </p:txBody>
      </p:sp>
      <p:graphicFrame>
        <p:nvGraphicFramePr>
          <p:cNvPr id="23555" name="Object 3"/>
          <p:cNvGraphicFramePr>
            <a:graphicFrameLocks noChangeAspect="1"/>
          </p:cNvGraphicFramePr>
          <p:nvPr/>
        </p:nvGraphicFramePr>
        <p:xfrm>
          <a:off x="1447800" y="2514600"/>
          <a:ext cx="2552700" cy="482600"/>
        </p:xfrm>
        <a:graphic>
          <a:graphicData uri="http://schemas.openxmlformats.org/presentationml/2006/ole">
            <mc:AlternateContent xmlns:mc="http://schemas.openxmlformats.org/markup-compatibility/2006">
              <mc:Choice xmlns:v="urn:schemas-microsoft-com:vml" Requires="v">
                <p:oleObj name="Equation" r:id="rId3" imgW="2552400" imgH="482400" progId="Equation.DSMT4">
                  <p:embed/>
                </p:oleObj>
              </mc:Choice>
              <mc:Fallback>
                <p:oleObj name="Equation" r:id="rId3" imgW="255240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255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122311" y="3115734"/>
          <a:ext cx="1879600" cy="381000"/>
        </p:xfrm>
        <a:graphic>
          <a:graphicData uri="http://schemas.openxmlformats.org/presentationml/2006/ole">
            <mc:AlternateContent xmlns:mc="http://schemas.openxmlformats.org/markup-compatibility/2006">
              <mc:Choice xmlns:v="urn:schemas-microsoft-com:vml" Requires="v">
                <p:oleObj name="Equation" r:id="rId5" imgW="1879560" imgH="380880" progId="Equation.DSMT4">
                  <p:embed/>
                </p:oleObj>
              </mc:Choice>
              <mc:Fallback>
                <p:oleObj name="Equation" r:id="rId5" imgW="187956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2311" y="3115734"/>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2122311" y="3675945"/>
          <a:ext cx="1943100" cy="571500"/>
        </p:xfrm>
        <a:graphic>
          <a:graphicData uri="http://schemas.openxmlformats.org/presentationml/2006/ole">
            <mc:AlternateContent xmlns:mc="http://schemas.openxmlformats.org/markup-compatibility/2006">
              <mc:Choice xmlns:v="urn:schemas-microsoft-com:vml" Requires="v">
                <p:oleObj name="Equation" r:id="rId7" imgW="1942920" imgH="571320" progId="Equation.DSMT4">
                  <p:embed/>
                </p:oleObj>
              </mc:Choice>
              <mc:Fallback>
                <p:oleObj name="Equation" r:id="rId7" imgW="194292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2311" y="3675945"/>
                        <a:ext cx="194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2122311" y="4364567"/>
          <a:ext cx="3263900" cy="622300"/>
        </p:xfrm>
        <a:graphic>
          <a:graphicData uri="http://schemas.openxmlformats.org/presentationml/2006/ole">
            <mc:AlternateContent xmlns:mc="http://schemas.openxmlformats.org/markup-compatibility/2006">
              <mc:Choice xmlns:v="urn:schemas-microsoft-com:vml" Requires="v">
                <p:oleObj name="Equation" r:id="rId9" imgW="3263760" imgH="622080" progId="Equation.DSMT4">
                  <p:embed/>
                </p:oleObj>
              </mc:Choice>
              <mc:Fallback>
                <p:oleObj name="Equation" r:id="rId9" imgW="3263760" imgH="622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2311" y="4364567"/>
                        <a:ext cx="3263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2113845" y="5095522"/>
          <a:ext cx="1282700" cy="444500"/>
        </p:xfrm>
        <a:graphic>
          <a:graphicData uri="http://schemas.openxmlformats.org/presentationml/2006/ole">
            <mc:AlternateContent xmlns:mc="http://schemas.openxmlformats.org/markup-compatibility/2006">
              <mc:Choice xmlns:v="urn:schemas-microsoft-com:vml" Requires="v">
                <p:oleObj name="Equation" r:id="rId11" imgW="1282680" imgH="444240" progId="Equation.DSMT4">
                  <p:embed/>
                </p:oleObj>
              </mc:Choice>
              <mc:Fallback>
                <p:oleObj name="Equation" r:id="rId11" imgW="128268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3845" y="5095522"/>
                        <a:ext cx="1282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3" name="Content Placeholder 2"/>
          <p:cNvSpPr>
            <a:spLocks noGrp="1"/>
          </p:cNvSpPr>
          <p:nvPr>
            <p:ph idx="1"/>
          </p:nvPr>
        </p:nvSpPr>
        <p:spPr>
          <a:xfrm>
            <a:off x="457200" y="1280160"/>
            <a:ext cx="8229600" cy="4216539"/>
          </a:xfrm>
        </p:spPr>
        <p:txBody>
          <a:bodyPr>
            <a:spAutoFit/>
          </a:bodyPr>
          <a:lstStyle/>
          <a:p>
            <a:pPr marL="457200" indent="-457200"/>
            <a:r>
              <a:rPr lang="en-US" dirty="0"/>
              <a:t>The corresponding </a:t>
            </a:r>
            <a:r>
              <a:rPr lang="en-US" i="1" dirty="0"/>
              <a:t>y</a:t>
            </a:r>
            <a:r>
              <a:rPr lang="en-US" dirty="0"/>
              <a:t>-values are </a:t>
            </a:r>
          </a:p>
          <a:p>
            <a:pPr marL="457200" indent="-457200"/>
            <a:endParaRPr lang="en-US" sz="3200" dirty="0"/>
          </a:p>
          <a:p>
            <a:pPr marL="457200" indent="-457200"/>
            <a:endParaRPr lang="en-US" sz="3200" dirty="0"/>
          </a:p>
          <a:p>
            <a:pPr marL="457200" indent="-457200"/>
            <a:endParaRPr lang="en-US" sz="3200" dirty="0"/>
          </a:p>
          <a:p>
            <a:pPr marL="457200" indent="-457200"/>
            <a:endParaRPr lang="en-US" sz="3200" dirty="0"/>
          </a:p>
          <a:p>
            <a:pPr marL="457200" indent="-457200"/>
            <a:endParaRPr lang="en-US" sz="3200" dirty="0"/>
          </a:p>
          <a:p>
            <a:pPr marL="457200" indent="-457200">
              <a:spcBef>
                <a:spcPts val="2400"/>
              </a:spcBef>
            </a:pPr>
            <a:r>
              <a:rPr lang="en-US" dirty="0"/>
              <a:t>So the points of inflection are</a:t>
            </a:r>
          </a:p>
        </p:txBody>
      </p:sp>
      <p:graphicFrame>
        <p:nvGraphicFramePr>
          <p:cNvPr id="202756" name="Object 4"/>
          <p:cNvGraphicFramePr>
            <a:graphicFrameLocks noChangeAspect="1"/>
          </p:cNvGraphicFramePr>
          <p:nvPr/>
        </p:nvGraphicFramePr>
        <p:xfrm>
          <a:off x="4888226" y="4940300"/>
          <a:ext cx="3975100" cy="622300"/>
        </p:xfrm>
        <a:graphic>
          <a:graphicData uri="http://schemas.openxmlformats.org/presentationml/2006/ole">
            <mc:AlternateContent xmlns:mc="http://schemas.openxmlformats.org/markup-compatibility/2006">
              <mc:Choice xmlns:v="urn:schemas-microsoft-com:vml" Requires="v">
                <p:oleObj name="Equation" r:id="rId3" imgW="3975100" imgH="622300" progId="Equation.DSMT4">
                  <p:embed/>
                </p:oleObj>
              </mc:Choice>
              <mc:Fallback>
                <p:oleObj name="Equation" r:id="rId3" imgW="3975100" imgH="622300" progId="Equation.DSMT4">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226" y="4940300"/>
                        <a:ext cx="3975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1207911" y="1946784"/>
          <a:ext cx="1143000" cy="622300"/>
        </p:xfrm>
        <a:graphic>
          <a:graphicData uri="http://schemas.openxmlformats.org/presentationml/2006/ole">
            <mc:AlternateContent xmlns:mc="http://schemas.openxmlformats.org/markup-compatibility/2006">
              <mc:Choice xmlns:v="urn:schemas-microsoft-com:vml" Requires="v">
                <p:oleObj name="Equation" r:id="rId5" imgW="1143000" imgH="622080" progId="Equation.DSMT4">
                  <p:embed/>
                </p:oleObj>
              </mc:Choice>
              <mc:Fallback>
                <p:oleObj name="Equation" r:id="rId5" imgW="1143000" imgH="622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911" y="1946784"/>
                        <a:ext cx="1143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2384778" y="1870584"/>
          <a:ext cx="3022600" cy="698500"/>
        </p:xfrm>
        <a:graphic>
          <a:graphicData uri="http://schemas.openxmlformats.org/presentationml/2006/ole">
            <mc:AlternateContent xmlns:mc="http://schemas.openxmlformats.org/markup-compatibility/2006">
              <mc:Choice xmlns:v="urn:schemas-microsoft-com:vml" Requires="v">
                <p:oleObj name="Equation" r:id="rId7" imgW="3022560" imgH="698400" progId="Equation.DSMT4">
                  <p:embed/>
                </p:oleObj>
              </mc:Choice>
              <mc:Fallback>
                <p:oleObj name="Equation" r:id="rId7" imgW="3022560" imgH="698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778" y="1870584"/>
                        <a:ext cx="3022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2384778" y="2686206"/>
          <a:ext cx="1562100" cy="469900"/>
        </p:xfrm>
        <a:graphic>
          <a:graphicData uri="http://schemas.openxmlformats.org/presentationml/2006/ole">
            <mc:AlternateContent xmlns:mc="http://schemas.openxmlformats.org/markup-compatibility/2006">
              <mc:Choice xmlns:v="urn:schemas-microsoft-com:vml" Requires="v">
                <p:oleObj name="Equation" r:id="rId9" imgW="1562040" imgH="469800" progId="Equation.DSMT4">
                  <p:embed/>
                </p:oleObj>
              </mc:Choice>
              <mc:Fallback>
                <p:oleObj name="Equation" r:id="rId9" imgW="156204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4778" y="2686206"/>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4059904" y="2767776"/>
          <a:ext cx="863600" cy="292100"/>
        </p:xfrm>
        <a:graphic>
          <a:graphicData uri="http://schemas.openxmlformats.org/presentationml/2006/ole">
            <mc:AlternateContent xmlns:mc="http://schemas.openxmlformats.org/markup-compatibility/2006">
              <mc:Choice xmlns:v="urn:schemas-microsoft-com:vml" Requires="v">
                <p:oleObj name="Equation" r:id="rId11" imgW="863280" imgH="291960" progId="Equation.DSMT4">
                  <p:embed/>
                </p:oleObj>
              </mc:Choice>
              <mc:Fallback>
                <p:oleObj name="Equation" r:id="rId11" imgW="8632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9904" y="2767776"/>
                        <a:ext cx="86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1413933" y="3495460"/>
          <a:ext cx="927100" cy="622300"/>
        </p:xfrm>
        <a:graphic>
          <a:graphicData uri="http://schemas.openxmlformats.org/presentationml/2006/ole">
            <mc:AlternateContent xmlns:mc="http://schemas.openxmlformats.org/markup-compatibility/2006">
              <mc:Choice xmlns:v="urn:schemas-microsoft-com:vml" Requires="v">
                <p:oleObj name="Equation" r:id="rId13" imgW="927000" imgH="622080" progId="Equation.DSMT4">
                  <p:embed/>
                </p:oleObj>
              </mc:Choice>
              <mc:Fallback>
                <p:oleObj name="Equation" r:id="rId13" imgW="927000" imgH="622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3933" y="3495460"/>
                        <a:ext cx="927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2381955" y="3417848"/>
          <a:ext cx="2590800" cy="698500"/>
        </p:xfrm>
        <a:graphic>
          <a:graphicData uri="http://schemas.openxmlformats.org/presentationml/2006/ole">
            <mc:AlternateContent xmlns:mc="http://schemas.openxmlformats.org/markup-compatibility/2006">
              <mc:Choice xmlns:v="urn:schemas-microsoft-com:vml" Requires="v">
                <p:oleObj name="Equation" r:id="rId15" imgW="2590560" imgH="698400" progId="Equation.DSMT4">
                  <p:embed/>
                </p:oleObj>
              </mc:Choice>
              <mc:Fallback>
                <p:oleObj name="Equation" r:id="rId15" imgW="2590560" imgH="698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1955" y="3417848"/>
                        <a:ext cx="259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2377722" y="4225004"/>
          <a:ext cx="1562100" cy="469900"/>
        </p:xfrm>
        <a:graphic>
          <a:graphicData uri="http://schemas.openxmlformats.org/presentationml/2006/ole">
            <mc:AlternateContent xmlns:mc="http://schemas.openxmlformats.org/markup-compatibility/2006">
              <mc:Choice xmlns:v="urn:schemas-microsoft-com:vml" Requires="v">
                <p:oleObj name="Equation" r:id="rId17" imgW="1562040" imgH="469800" progId="Equation.DSMT4">
                  <p:embed/>
                </p:oleObj>
              </mc:Choice>
              <mc:Fallback>
                <p:oleObj name="Equation" r:id="rId17" imgW="1562040" imgH="469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77722" y="4225004"/>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4042696" y="4323782"/>
          <a:ext cx="863600" cy="292100"/>
        </p:xfrm>
        <a:graphic>
          <a:graphicData uri="http://schemas.openxmlformats.org/presentationml/2006/ole">
            <mc:AlternateContent xmlns:mc="http://schemas.openxmlformats.org/markup-compatibility/2006">
              <mc:Choice xmlns:v="urn:schemas-microsoft-com:vml" Requires="v">
                <p:oleObj name="Equation" r:id="rId19" imgW="863280" imgH="291960" progId="Equation.DSMT4">
                  <p:embed/>
                </p:oleObj>
              </mc:Choice>
              <mc:Fallback>
                <p:oleObj name="Equation" r:id="rId19" imgW="863280" imgH="2919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2696" y="4323782"/>
                        <a:ext cx="86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3" name="Content Placeholder 2"/>
          <p:cNvSpPr>
            <a:spLocks noGrp="1"/>
          </p:cNvSpPr>
          <p:nvPr>
            <p:ph idx="1"/>
          </p:nvPr>
        </p:nvSpPr>
        <p:spPr>
          <a:xfrm>
            <a:off x="457200" y="1280160"/>
            <a:ext cx="4114800" cy="4572000"/>
          </a:xfrm>
        </p:spPr>
        <p:txBody>
          <a:bodyPr/>
          <a:lstStyle/>
          <a:p>
            <a:r>
              <a:rPr lang="en-US" sz="2000" dirty="0">
                <a:solidFill>
                  <a:srgbClr val="008080"/>
                </a:solidFill>
              </a:rPr>
              <a:t>We point out that it is easy (without a graphing calculator) to sketch </a:t>
            </a:r>
            <a:r>
              <a:rPr lang="en-US" sz="2000" i="1" dirty="0">
                <a:solidFill>
                  <a:srgbClr val="008080"/>
                </a:solidFill>
              </a:rPr>
              <a:t>y </a:t>
            </a:r>
            <a:r>
              <a:rPr lang="en-US" sz="2000" dirty="0">
                <a:solidFill>
                  <a:srgbClr val="008080"/>
                </a:solidFill>
              </a:rPr>
              <a:t>= </a:t>
            </a:r>
            <a:r>
              <a:rPr lang="en-US" sz="2000" i="1" dirty="0">
                <a:solidFill>
                  <a:srgbClr val="008080"/>
                </a:solidFill>
              </a:rPr>
              <a:t>x</a:t>
            </a:r>
            <a:r>
              <a:rPr lang="en-US" sz="2000" baseline="30000" dirty="0">
                <a:solidFill>
                  <a:srgbClr val="008080"/>
                </a:solidFill>
              </a:rPr>
              <a:t>4</a:t>
            </a:r>
            <a:r>
              <a:rPr lang="en-US" sz="2000" dirty="0">
                <a:solidFill>
                  <a:srgbClr val="008080"/>
                </a:solidFill>
              </a:rPr>
              <a:t> − 18</a:t>
            </a:r>
            <a:r>
              <a:rPr lang="en-US" sz="2000" i="1" dirty="0">
                <a:solidFill>
                  <a:srgbClr val="008080"/>
                </a:solidFill>
              </a:rPr>
              <a:t>x</a:t>
            </a:r>
            <a:r>
              <a:rPr lang="en-US" sz="2000" baseline="30000" dirty="0">
                <a:solidFill>
                  <a:srgbClr val="008080"/>
                </a:solidFill>
              </a:rPr>
              <a:t>2</a:t>
            </a:r>
            <a:r>
              <a:rPr lang="en-US" sz="2000" dirty="0">
                <a:solidFill>
                  <a:srgbClr val="008080"/>
                </a:solidFill>
              </a:rPr>
              <a:t>. We need only the coordinates of the three extreme points, and we may sketch a smooth curve only knowing which is a maximum and/or a minimum. In this example, the potential inflection points occur between a maximum and a minimum point and so we “know” the concavity changes at these points. </a:t>
            </a:r>
          </a:p>
        </p:txBody>
      </p:sp>
      <p:pic>
        <p:nvPicPr>
          <p:cNvPr id="203780" name="Picture 4"/>
          <p:cNvPicPr>
            <a:picLocks noChangeAspect="1" noChangeArrowheads="1"/>
          </p:cNvPicPr>
          <p:nvPr/>
        </p:nvPicPr>
        <p:blipFill>
          <a:blip r:embed="rId3"/>
          <a:srcRect/>
          <a:stretch>
            <a:fillRect/>
          </a:stretch>
        </p:blipFill>
        <p:spPr bwMode="auto">
          <a:xfrm>
            <a:off x="4648200" y="1143000"/>
            <a:ext cx="4217020" cy="4124798"/>
          </a:xfrm>
          <a:prstGeom prst="rect">
            <a:avLst/>
          </a:prstGeom>
          <a:noFill/>
          <a:ln w="9525">
            <a:noFill/>
            <a:miter lim="800000"/>
            <a:headEnd/>
            <a:tailEnd/>
          </a:ln>
          <a:effec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a:t>
            </a:r>
          </a:p>
        </p:txBody>
      </p:sp>
      <p:sp>
        <p:nvSpPr>
          <p:cNvPr id="3" name="Content Placeholder 2"/>
          <p:cNvSpPr>
            <a:spLocks noGrp="1"/>
          </p:cNvSpPr>
          <p:nvPr>
            <p:ph idx="1"/>
          </p:nvPr>
        </p:nvSpPr>
        <p:spPr/>
        <p:txBody>
          <a:bodyPr/>
          <a:lstStyle/>
          <a:p>
            <a:r>
              <a:rPr lang="en-US" dirty="0"/>
              <a:t>Locate the local extrema for the function  </a:t>
            </a:r>
          </a:p>
          <a:p>
            <a:pPr>
              <a:spcBef>
                <a:spcPts val="600"/>
              </a:spcBef>
            </a:pPr>
            <a:r>
              <a:rPr lang="en-US" dirty="0"/>
              <a:t>and sketch a graph of the function.</a:t>
            </a:r>
          </a:p>
          <a:p>
            <a:pPr>
              <a:spcBef>
                <a:spcPts val="600"/>
              </a:spcBef>
            </a:pPr>
            <a:r>
              <a:rPr lang="en-US" b="1" dirty="0"/>
              <a:t>Solution:</a:t>
            </a:r>
            <a:endParaRPr lang="en-US" dirty="0"/>
          </a:p>
        </p:txBody>
      </p:sp>
      <p:graphicFrame>
        <p:nvGraphicFramePr>
          <p:cNvPr id="204802" name="Object 2"/>
          <p:cNvGraphicFramePr>
            <a:graphicFrameLocks noChangeAspect="1"/>
          </p:cNvGraphicFramePr>
          <p:nvPr/>
        </p:nvGraphicFramePr>
        <p:xfrm>
          <a:off x="6505222" y="1120422"/>
          <a:ext cx="2235200" cy="838200"/>
        </p:xfrm>
        <a:graphic>
          <a:graphicData uri="http://schemas.openxmlformats.org/presentationml/2006/ole">
            <mc:AlternateContent xmlns:mc="http://schemas.openxmlformats.org/markup-compatibility/2006">
              <mc:Choice xmlns:v="urn:schemas-microsoft-com:vml" Requires="v">
                <p:oleObj name="Equation" r:id="rId3" imgW="2235200" imgH="838200" progId="Equation.DSMT4">
                  <p:embed/>
                </p:oleObj>
              </mc:Choice>
              <mc:Fallback>
                <p:oleObj name="Equation" r:id="rId3" imgW="2235200" imgH="838200" progId="Equation.DSMT4">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222" y="1120422"/>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419600" y="3124200"/>
            <a:ext cx="3124200" cy="707886"/>
          </a:xfrm>
          <a:prstGeom prst="rect">
            <a:avLst/>
          </a:prstGeom>
        </p:spPr>
        <p:txBody>
          <a:bodyPr wrap="square">
            <a:spAutoFit/>
          </a:bodyPr>
          <a:lstStyle/>
          <a:p>
            <a:r>
              <a:rPr lang="en-US" sz="2000" dirty="0">
                <a:solidFill>
                  <a:srgbClr val="008080"/>
                </a:solidFill>
              </a:rPr>
              <a:t>Find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all values </a:t>
            </a:r>
            <a:r>
              <a:rPr lang="en-US" sz="2000" i="1" dirty="0">
                <a:solidFill>
                  <a:srgbClr val="008080"/>
                </a:solidFill>
              </a:rPr>
              <a:t>x</a:t>
            </a:r>
            <a:r>
              <a:rPr lang="en-US" sz="2000" dirty="0">
                <a:solidFill>
                  <a:srgbClr val="008080"/>
                </a:solidFill>
              </a:rPr>
              <a:t> = </a:t>
            </a:r>
            <a:r>
              <a:rPr lang="en-US" sz="2000" i="1" dirty="0">
                <a:solidFill>
                  <a:srgbClr val="008080"/>
                </a:solidFill>
              </a:rPr>
              <a:t>c</a:t>
            </a:r>
            <a:r>
              <a:rPr lang="en-US" sz="2000" dirty="0">
                <a:solidFill>
                  <a:srgbClr val="008080"/>
                </a:solidFill>
              </a:rPr>
              <a:t> where </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 0. </a:t>
            </a:r>
          </a:p>
        </p:txBody>
      </p:sp>
      <p:graphicFrame>
        <p:nvGraphicFramePr>
          <p:cNvPr id="25605" name="Object 5"/>
          <p:cNvGraphicFramePr>
            <a:graphicFrameLocks noChangeAspect="1"/>
          </p:cNvGraphicFramePr>
          <p:nvPr/>
        </p:nvGraphicFramePr>
        <p:xfrm>
          <a:off x="1459089" y="3101622"/>
          <a:ext cx="787400" cy="469900"/>
        </p:xfrm>
        <a:graphic>
          <a:graphicData uri="http://schemas.openxmlformats.org/presentationml/2006/ole">
            <mc:AlternateContent xmlns:mc="http://schemas.openxmlformats.org/markup-compatibility/2006">
              <mc:Choice xmlns:v="urn:schemas-microsoft-com:vml" Requires="v">
                <p:oleObj name="Equation" r:id="rId5" imgW="787320" imgH="469800" progId="Equation.DSMT4">
                  <p:embed/>
                </p:oleObj>
              </mc:Choice>
              <mc:Fallback>
                <p:oleObj name="Equation" r:id="rId5" imgW="78732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089" y="3101622"/>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2274711" y="3081867"/>
          <a:ext cx="1600200" cy="381000"/>
        </p:xfrm>
        <a:graphic>
          <a:graphicData uri="http://schemas.openxmlformats.org/presentationml/2006/ole">
            <mc:AlternateContent xmlns:mc="http://schemas.openxmlformats.org/markup-compatibility/2006">
              <mc:Choice xmlns:v="urn:schemas-microsoft-com:vml" Requires="v">
                <p:oleObj name="Equation" r:id="rId7" imgW="1600200" imgH="380880" progId="Equation.DSMT4">
                  <p:embed/>
                </p:oleObj>
              </mc:Choice>
              <mc:Fallback>
                <p:oleObj name="Equation" r:id="rId7" imgW="1600200" imgH="380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4711" y="3081867"/>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2034822" y="3677355"/>
          <a:ext cx="1841500" cy="381000"/>
        </p:xfrm>
        <a:graphic>
          <a:graphicData uri="http://schemas.openxmlformats.org/presentationml/2006/ole">
            <mc:AlternateContent xmlns:mc="http://schemas.openxmlformats.org/markup-compatibility/2006">
              <mc:Choice xmlns:v="urn:schemas-microsoft-com:vml" Requires="v">
                <p:oleObj name="Equation" r:id="rId9" imgW="1841400" imgH="380880" progId="Equation.DSMT4">
                  <p:embed/>
                </p:oleObj>
              </mc:Choice>
              <mc:Fallback>
                <p:oleObj name="Equation" r:id="rId9" imgW="1841400" imgH="380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4822" y="3677355"/>
                        <a:ext cx="184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2023533" y="4253089"/>
          <a:ext cx="1981200" cy="482600"/>
        </p:xfrm>
        <a:graphic>
          <a:graphicData uri="http://schemas.openxmlformats.org/presentationml/2006/ole">
            <mc:AlternateContent xmlns:mc="http://schemas.openxmlformats.org/markup-compatibility/2006">
              <mc:Choice xmlns:v="urn:schemas-microsoft-com:vml" Requires="v">
                <p:oleObj name="Equation" r:id="rId11" imgW="1981080" imgH="482400" progId="Equation.DSMT4">
                  <p:embed/>
                </p:oleObj>
              </mc:Choice>
              <mc:Fallback>
                <p:oleObj name="Equation" r:id="rId11" imgW="1981080" imgH="482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3533" y="4253089"/>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2015067" y="4907845"/>
          <a:ext cx="1016000" cy="330200"/>
        </p:xfrm>
        <a:graphic>
          <a:graphicData uri="http://schemas.openxmlformats.org/presentationml/2006/ole">
            <mc:AlternateContent xmlns:mc="http://schemas.openxmlformats.org/markup-compatibility/2006">
              <mc:Choice xmlns:v="urn:schemas-microsoft-com:vml" Requires="v">
                <p:oleObj name="Equation" r:id="rId13" imgW="1015920" imgH="330120" progId="Equation.DSMT4">
                  <p:embed/>
                </p:oleObj>
              </mc:Choice>
              <mc:Fallback>
                <p:oleObj name="Equation" r:id="rId13" imgW="1015920" imgH="3301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5067" y="4907845"/>
                        <a:ext cx="1016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3" name="Content Placeholder 2"/>
          <p:cNvSpPr>
            <a:spLocks noGrp="1"/>
          </p:cNvSpPr>
          <p:nvPr>
            <p:ph idx="1"/>
          </p:nvPr>
        </p:nvSpPr>
        <p:spPr/>
        <p:txBody>
          <a:bodyPr/>
          <a:lstStyle/>
          <a:p>
            <a:r>
              <a:rPr lang="en-US" dirty="0"/>
              <a:t>Determine the corresponding </a:t>
            </a:r>
            <a:r>
              <a:rPr lang="en-US" i="1" dirty="0"/>
              <a:t>y</a:t>
            </a:r>
            <a:r>
              <a:rPr lang="en-US" dirty="0"/>
              <a:t>-values of </a:t>
            </a:r>
            <a:r>
              <a:rPr lang="en-US" i="1" dirty="0">
                <a:solidFill>
                  <a:srgbClr val="FF00FF"/>
                </a:solidFill>
              </a:rPr>
              <a:t>x</a:t>
            </a:r>
            <a:r>
              <a:rPr lang="en-US" dirty="0">
                <a:solidFill>
                  <a:srgbClr val="FF00FF"/>
                </a:solidFill>
              </a:rPr>
              <a:t> = 0 </a:t>
            </a:r>
            <a:r>
              <a:rPr lang="en-US" dirty="0"/>
              <a:t>and </a:t>
            </a:r>
            <a:r>
              <a:rPr lang="en-US" i="1" dirty="0">
                <a:solidFill>
                  <a:srgbClr val="FF00FF"/>
                </a:solidFill>
              </a:rPr>
              <a:t>x </a:t>
            </a:r>
            <a:r>
              <a:rPr lang="en-US" dirty="0">
                <a:solidFill>
                  <a:srgbClr val="FF00FF"/>
                </a:solidFill>
              </a:rPr>
              <a:t>= 2</a:t>
            </a:r>
            <a:r>
              <a:rPr lang="en-US" dirty="0"/>
              <a:t>.</a:t>
            </a:r>
          </a:p>
        </p:txBody>
      </p:sp>
      <p:graphicFrame>
        <p:nvGraphicFramePr>
          <p:cNvPr id="205829" name="Object 5"/>
          <p:cNvGraphicFramePr>
            <a:graphicFrameLocks noChangeAspect="1"/>
          </p:cNvGraphicFramePr>
          <p:nvPr>
            <p:extLst>
              <p:ext uri="{D42A27DB-BD31-4B8C-83A1-F6EECF244321}">
                <p14:modId xmlns:p14="http://schemas.microsoft.com/office/powerpoint/2010/main" val="1197309279"/>
              </p:ext>
            </p:extLst>
          </p:nvPr>
        </p:nvGraphicFramePr>
        <p:xfrm>
          <a:off x="496888" y="4953000"/>
          <a:ext cx="5854700" cy="927100"/>
        </p:xfrm>
        <a:graphic>
          <a:graphicData uri="http://schemas.openxmlformats.org/presentationml/2006/ole">
            <mc:AlternateContent xmlns:mc="http://schemas.openxmlformats.org/markup-compatibility/2006">
              <mc:Choice xmlns:v="urn:schemas-microsoft-com:vml" Requires="v">
                <p:oleObj name="Equation" r:id="rId3" imgW="5854680" imgH="927000" progId="Equation.DSMT4">
                  <p:embed/>
                </p:oleObj>
              </mc:Choice>
              <mc:Fallback>
                <p:oleObj name="Equation" r:id="rId3" imgW="5854680" imgH="927000" progId="Equation.DSMT4">
                  <p:embed/>
                  <p:pic>
                    <p:nvPicPr>
                      <p:cNvPr id="0" name="Object 29"/>
                      <p:cNvPicPr>
                        <a:picLocks noChangeAspect="1" noChangeArrowheads="1"/>
                      </p:cNvPicPr>
                      <p:nvPr/>
                    </p:nvPicPr>
                    <p:blipFill>
                      <a:blip r:embed="rId4"/>
                      <a:srcRect/>
                      <a:stretch>
                        <a:fillRect/>
                      </a:stretch>
                    </p:blipFill>
                    <p:spPr bwMode="auto">
                      <a:xfrm>
                        <a:off x="496888" y="4953000"/>
                        <a:ext cx="5854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2853267" y="2187222"/>
          <a:ext cx="685800" cy="469900"/>
        </p:xfrm>
        <a:graphic>
          <a:graphicData uri="http://schemas.openxmlformats.org/presentationml/2006/ole">
            <mc:AlternateContent xmlns:mc="http://schemas.openxmlformats.org/markup-compatibility/2006">
              <mc:Choice xmlns:v="urn:schemas-microsoft-com:vml" Requires="v">
                <p:oleObj name="Equation" r:id="rId5" imgW="685800" imgH="469800" progId="Equation.DSMT4">
                  <p:embed/>
                </p:oleObj>
              </mc:Choice>
              <mc:Fallback>
                <p:oleObj name="Equation" r:id="rId5" imgW="6858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267" y="2187222"/>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3570111" y="1989666"/>
          <a:ext cx="1498600" cy="838200"/>
        </p:xfrm>
        <a:graphic>
          <a:graphicData uri="http://schemas.openxmlformats.org/presentationml/2006/ole">
            <mc:AlternateContent xmlns:mc="http://schemas.openxmlformats.org/markup-compatibility/2006">
              <mc:Choice xmlns:v="urn:schemas-microsoft-com:vml" Requires="v">
                <p:oleObj name="Equation" r:id="rId7" imgW="1498320" imgH="838080" progId="Equation.DSMT4">
                  <p:embed/>
                </p:oleObj>
              </mc:Choice>
              <mc:Fallback>
                <p:oleObj name="Equation" r:id="rId7" imgW="14983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111" y="1989666"/>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2873022" y="3115027"/>
          <a:ext cx="673100" cy="469900"/>
        </p:xfrm>
        <a:graphic>
          <a:graphicData uri="http://schemas.openxmlformats.org/presentationml/2006/ole">
            <mc:AlternateContent xmlns:mc="http://schemas.openxmlformats.org/markup-compatibility/2006">
              <mc:Choice xmlns:v="urn:schemas-microsoft-com:vml" Requires="v">
                <p:oleObj name="Equation" r:id="rId9" imgW="672840" imgH="469800" progId="Equation.DSMT4">
                  <p:embed/>
                </p:oleObj>
              </mc:Choice>
              <mc:Fallback>
                <p:oleObj name="Equation" r:id="rId9" imgW="67284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022" y="3115027"/>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3576461" y="2919588"/>
          <a:ext cx="1968500" cy="838200"/>
        </p:xfrm>
        <a:graphic>
          <a:graphicData uri="http://schemas.openxmlformats.org/presentationml/2006/ole">
            <mc:AlternateContent xmlns:mc="http://schemas.openxmlformats.org/markup-compatibility/2006">
              <mc:Choice xmlns:v="urn:schemas-microsoft-com:vml" Requires="v">
                <p:oleObj name="Equation" r:id="rId11" imgW="1968480" imgH="838080" progId="Equation.DSMT4">
                  <p:embed/>
                </p:oleObj>
              </mc:Choice>
              <mc:Fallback>
                <p:oleObj name="Equation" r:id="rId11" imgW="19684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6461" y="2919588"/>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8"/>
          <p:cNvGraphicFramePr>
            <a:graphicFrameLocks noChangeAspect="1"/>
          </p:cNvGraphicFramePr>
          <p:nvPr/>
        </p:nvGraphicFramePr>
        <p:xfrm>
          <a:off x="5600700" y="3200400"/>
          <a:ext cx="495300" cy="292100"/>
        </p:xfrm>
        <a:graphic>
          <a:graphicData uri="http://schemas.openxmlformats.org/presentationml/2006/ole">
            <mc:AlternateContent xmlns:mc="http://schemas.openxmlformats.org/markup-compatibility/2006">
              <mc:Choice xmlns:v="urn:schemas-microsoft-com:vml" Requires="v">
                <p:oleObj name="Equation" r:id="rId13" imgW="495000" imgH="291960" progId="Equation.DSMT4">
                  <p:embed/>
                </p:oleObj>
              </mc:Choice>
              <mc:Fallback>
                <p:oleObj name="Equation" r:id="rId13" imgW="49500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0700" y="3200400"/>
                        <a:ext cx="49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9"/>
          <p:cNvGraphicFramePr>
            <a:graphicFrameLocks noChangeAspect="1"/>
          </p:cNvGraphicFramePr>
          <p:nvPr/>
        </p:nvGraphicFramePr>
        <p:xfrm>
          <a:off x="2878667" y="4068233"/>
          <a:ext cx="660400" cy="469900"/>
        </p:xfrm>
        <a:graphic>
          <a:graphicData uri="http://schemas.openxmlformats.org/presentationml/2006/ole">
            <mc:AlternateContent xmlns:mc="http://schemas.openxmlformats.org/markup-compatibility/2006">
              <mc:Choice xmlns:v="urn:schemas-microsoft-com:vml" Requires="v">
                <p:oleObj name="Equation" r:id="rId15" imgW="660240" imgH="469800" progId="Equation.DSMT4">
                  <p:embed/>
                </p:oleObj>
              </mc:Choice>
              <mc:Fallback>
                <p:oleObj name="Equation" r:id="rId15" imgW="660240" imgH="469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8667" y="4068233"/>
                        <a:ext cx="66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3572933" y="3863622"/>
          <a:ext cx="1930400" cy="838200"/>
        </p:xfrm>
        <a:graphic>
          <a:graphicData uri="http://schemas.openxmlformats.org/presentationml/2006/ole">
            <mc:AlternateContent xmlns:mc="http://schemas.openxmlformats.org/markup-compatibility/2006">
              <mc:Choice xmlns:v="urn:schemas-microsoft-com:vml" Requires="v">
                <p:oleObj name="Equation" r:id="rId17" imgW="1930320" imgH="838080" progId="Equation.DSMT4">
                  <p:embed/>
                </p:oleObj>
              </mc:Choice>
              <mc:Fallback>
                <p:oleObj name="Equation" r:id="rId17" imgW="193032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2933" y="3863622"/>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5" name="Object 11"/>
          <p:cNvGraphicFramePr>
            <a:graphicFrameLocks noChangeAspect="1"/>
          </p:cNvGraphicFramePr>
          <p:nvPr/>
        </p:nvGraphicFramePr>
        <p:xfrm>
          <a:off x="5579533" y="3863622"/>
          <a:ext cx="711200" cy="838200"/>
        </p:xfrm>
        <a:graphic>
          <a:graphicData uri="http://schemas.openxmlformats.org/presentationml/2006/ole">
            <mc:AlternateContent xmlns:mc="http://schemas.openxmlformats.org/markup-compatibility/2006">
              <mc:Choice xmlns:v="urn:schemas-microsoft-com:vml" Requires="v">
                <p:oleObj name="Equation" r:id="rId19" imgW="711000" imgH="838080" progId="Equation.DSMT4">
                  <p:embed/>
                </p:oleObj>
              </mc:Choice>
              <mc:Fallback>
                <p:oleObj name="Equation" r:id="rId19" imgW="711000" imgH="838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79533" y="3863622"/>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3" name="Content Placeholder 2"/>
          <p:cNvSpPr>
            <a:spLocks noGrp="1"/>
          </p:cNvSpPr>
          <p:nvPr>
            <p:ph idx="1"/>
          </p:nvPr>
        </p:nvSpPr>
        <p:spPr/>
        <p:txBody>
          <a:bodyPr/>
          <a:lstStyle/>
          <a:p>
            <a:pPr>
              <a:spcBef>
                <a:spcPts val="1200"/>
              </a:spcBef>
            </a:pPr>
            <a:r>
              <a:rPr lang="en-US" dirty="0"/>
              <a:t>Now find </a:t>
            </a:r>
            <a:r>
              <a:rPr lang="en-US" i="1" dirty="0">
                <a:solidFill>
                  <a:srgbClr val="000099"/>
                </a:solidFill>
              </a:rPr>
              <a:t>f ′′</a:t>
            </a:r>
            <a:r>
              <a:rPr lang="en-US" dirty="0">
                <a:solidFill>
                  <a:srgbClr val="000099"/>
                </a:solidFill>
              </a:rPr>
              <a:t>(0)</a:t>
            </a:r>
            <a:r>
              <a:rPr lang="en-US" dirty="0"/>
              <a:t> and </a:t>
            </a:r>
            <a:r>
              <a:rPr lang="en-US" i="1" dirty="0">
                <a:solidFill>
                  <a:srgbClr val="000099"/>
                </a:solidFill>
              </a:rPr>
              <a:t>f</a:t>
            </a:r>
            <a:r>
              <a:rPr lang="en-US" dirty="0">
                <a:solidFill>
                  <a:srgbClr val="000099"/>
                </a:solidFill>
              </a:rPr>
              <a:t> ′′(2)</a:t>
            </a:r>
            <a:r>
              <a:rPr lang="en-US" dirty="0"/>
              <a:t> and apply the Second Derivative Test to interpret these points. </a:t>
            </a:r>
          </a:p>
        </p:txBody>
      </p:sp>
      <p:sp>
        <p:nvSpPr>
          <p:cNvPr id="7" name="Rectangle 6"/>
          <p:cNvSpPr/>
          <p:nvPr/>
        </p:nvSpPr>
        <p:spPr>
          <a:xfrm>
            <a:off x="4876800" y="3078480"/>
            <a:ext cx="3962400" cy="400110"/>
          </a:xfrm>
          <a:prstGeom prst="rect">
            <a:avLst/>
          </a:prstGeom>
        </p:spPr>
        <p:txBody>
          <a:bodyPr wrap="square">
            <a:spAutoFit/>
          </a:bodyPr>
          <a:lstStyle/>
          <a:p>
            <a:r>
              <a:rPr lang="en-US" sz="2000" dirty="0">
                <a:solidFill>
                  <a:srgbClr val="008080"/>
                </a:solidFill>
              </a:rPr>
              <a:t>Substitute </a:t>
            </a:r>
            <a:r>
              <a:rPr lang="en-US" sz="2000" i="1" dirty="0">
                <a:solidFill>
                  <a:srgbClr val="008080"/>
                </a:solidFill>
              </a:rPr>
              <a:t>x </a:t>
            </a:r>
            <a:r>
              <a:rPr lang="en-US" sz="2000" dirty="0">
                <a:solidFill>
                  <a:srgbClr val="008080"/>
                </a:solidFill>
              </a:rPr>
              <a:t>= 0 and </a:t>
            </a:r>
            <a:r>
              <a:rPr lang="en-US" sz="2000" i="1" dirty="0">
                <a:solidFill>
                  <a:srgbClr val="008080"/>
                </a:solidFill>
              </a:rPr>
              <a:t>x</a:t>
            </a:r>
            <a:r>
              <a:rPr lang="en-US" sz="2000" dirty="0">
                <a:solidFill>
                  <a:srgbClr val="008080"/>
                </a:solidFill>
              </a:rPr>
              <a:t> = 2 into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a:t>
            </a:r>
          </a:p>
        </p:txBody>
      </p:sp>
      <p:sp>
        <p:nvSpPr>
          <p:cNvPr id="8" name="Rectangle 7"/>
          <p:cNvSpPr/>
          <p:nvPr/>
        </p:nvSpPr>
        <p:spPr>
          <a:xfrm>
            <a:off x="4876800" y="3566160"/>
            <a:ext cx="3581400" cy="707886"/>
          </a:xfrm>
          <a:prstGeom prst="rect">
            <a:avLst/>
          </a:prstGeom>
        </p:spPr>
        <p:txBody>
          <a:bodyPr wrap="square">
            <a:spAutoFit/>
          </a:bodyPr>
          <a:lstStyle/>
          <a:p>
            <a:r>
              <a:rPr lang="en-US" sz="2000" dirty="0">
                <a:solidFill>
                  <a:srgbClr val="008080"/>
                </a:solidFill>
              </a:rPr>
              <a:t>Since </a:t>
            </a:r>
            <a:r>
              <a:rPr lang="en-US" sz="2000" i="1" dirty="0">
                <a:solidFill>
                  <a:srgbClr val="008080"/>
                </a:solidFill>
              </a:rPr>
              <a:t>f ′′</a:t>
            </a:r>
            <a:r>
              <a:rPr lang="en-US" sz="2000" dirty="0">
                <a:solidFill>
                  <a:srgbClr val="008080"/>
                </a:solidFill>
              </a:rPr>
              <a:t>(0) = 0, the Second Derivative Test fails at this point.</a:t>
            </a:r>
          </a:p>
        </p:txBody>
      </p:sp>
      <p:graphicFrame>
        <p:nvGraphicFramePr>
          <p:cNvPr id="27651" name="Object 3"/>
          <p:cNvGraphicFramePr>
            <a:graphicFrameLocks noChangeAspect="1"/>
          </p:cNvGraphicFramePr>
          <p:nvPr/>
        </p:nvGraphicFramePr>
        <p:xfrm>
          <a:off x="1442156" y="2362200"/>
          <a:ext cx="889000" cy="469900"/>
        </p:xfrm>
        <a:graphic>
          <a:graphicData uri="http://schemas.openxmlformats.org/presentationml/2006/ole">
            <mc:AlternateContent xmlns:mc="http://schemas.openxmlformats.org/markup-compatibility/2006">
              <mc:Choice xmlns:v="urn:schemas-microsoft-com:vml" Requires="v">
                <p:oleObj name="Equation" r:id="rId3" imgW="888840" imgH="469800" progId="Equation.DSMT4">
                  <p:embed/>
                </p:oleObj>
              </mc:Choice>
              <mc:Fallback>
                <p:oleObj name="Equation" r:id="rId3" imgW="8888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156" y="2362200"/>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2359378" y="2370666"/>
          <a:ext cx="1778000" cy="381000"/>
        </p:xfrm>
        <a:graphic>
          <a:graphicData uri="http://schemas.openxmlformats.org/presentationml/2006/ole">
            <mc:AlternateContent xmlns:mc="http://schemas.openxmlformats.org/markup-compatibility/2006">
              <mc:Choice xmlns:v="urn:schemas-microsoft-com:vml" Requires="v">
                <p:oleObj name="Equation" r:id="rId5" imgW="1777680" imgH="380880" progId="Equation.DSMT4">
                  <p:embed/>
                </p:oleObj>
              </mc:Choice>
              <mc:Fallback>
                <p:oleObj name="Equation" r:id="rId5" imgW="17776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378" y="2370666"/>
                        <a:ext cx="177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1459089" y="3012722"/>
          <a:ext cx="889000" cy="469900"/>
        </p:xfrm>
        <a:graphic>
          <a:graphicData uri="http://schemas.openxmlformats.org/presentationml/2006/ole">
            <mc:AlternateContent xmlns:mc="http://schemas.openxmlformats.org/markup-compatibility/2006">
              <mc:Choice xmlns:v="urn:schemas-microsoft-com:vml" Requires="v">
                <p:oleObj name="Equation" r:id="rId7" imgW="888840" imgH="469800" progId="Equation.DSMT4">
                  <p:embed/>
                </p:oleObj>
              </mc:Choice>
              <mc:Fallback>
                <p:oleObj name="Equation" r:id="rId7" imgW="88884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9089" y="3012722"/>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373489" y="2960511"/>
          <a:ext cx="2286000" cy="533400"/>
        </p:xfrm>
        <a:graphic>
          <a:graphicData uri="http://schemas.openxmlformats.org/presentationml/2006/ole">
            <mc:AlternateContent xmlns:mc="http://schemas.openxmlformats.org/markup-compatibility/2006">
              <mc:Choice xmlns:v="urn:schemas-microsoft-com:vml" Requires="v">
                <p:oleObj name="Equation" r:id="rId9" imgW="2286000" imgH="533160" progId="Equation.DSMT4">
                  <p:embed/>
                </p:oleObj>
              </mc:Choice>
              <mc:Fallback>
                <p:oleObj name="Equation" r:id="rId9" imgW="2286000" imgH="5331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489" y="2960511"/>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2362200" y="3647722"/>
          <a:ext cx="495300" cy="292100"/>
        </p:xfrm>
        <a:graphic>
          <a:graphicData uri="http://schemas.openxmlformats.org/presentationml/2006/ole">
            <mc:AlternateContent xmlns:mc="http://schemas.openxmlformats.org/markup-compatibility/2006">
              <mc:Choice xmlns:v="urn:schemas-microsoft-com:vml" Requires="v">
                <p:oleObj name="Equation" r:id="rId11" imgW="495000" imgH="291960" progId="Equation.DSMT4">
                  <p:embed/>
                </p:oleObj>
              </mc:Choice>
              <mc:Fallback>
                <p:oleObj name="Equation" r:id="rId11" imgW="49500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3647722"/>
                        <a:ext cx="49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1459089" y="4200878"/>
          <a:ext cx="863600" cy="469900"/>
        </p:xfrm>
        <a:graphic>
          <a:graphicData uri="http://schemas.openxmlformats.org/presentationml/2006/ole">
            <mc:AlternateContent xmlns:mc="http://schemas.openxmlformats.org/markup-compatibility/2006">
              <mc:Choice xmlns:v="urn:schemas-microsoft-com:vml" Requires="v">
                <p:oleObj name="Equation" r:id="rId13" imgW="863280" imgH="469800" progId="Equation.DSMT4">
                  <p:embed/>
                </p:oleObj>
              </mc:Choice>
              <mc:Fallback>
                <p:oleObj name="Equation" r:id="rId13" imgW="86328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59089" y="4200878"/>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9"/>
          <p:cNvGraphicFramePr>
            <a:graphicFrameLocks noChangeAspect="1"/>
          </p:cNvGraphicFramePr>
          <p:nvPr/>
        </p:nvGraphicFramePr>
        <p:xfrm>
          <a:off x="2366433" y="4145844"/>
          <a:ext cx="2247900" cy="533400"/>
        </p:xfrm>
        <a:graphic>
          <a:graphicData uri="http://schemas.openxmlformats.org/presentationml/2006/ole">
            <mc:AlternateContent xmlns:mc="http://schemas.openxmlformats.org/markup-compatibility/2006">
              <mc:Choice xmlns:v="urn:schemas-microsoft-com:vml" Requires="v">
                <p:oleObj name="Equation" r:id="rId15" imgW="2247840" imgH="533160" progId="Equation.DSMT4">
                  <p:embed/>
                </p:oleObj>
              </mc:Choice>
              <mc:Fallback>
                <p:oleObj name="Equation" r:id="rId15" imgW="2247840" imgH="5331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6433" y="4145844"/>
                        <a:ext cx="2247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2362200" y="4833055"/>
          <a:ext cx="876300" cy="292100"/>
        </p:xfrm>
        <a:graphic>
          <a:graphicData uri="http://schemas.openxmlformats.org/presentationml/2006/ole">
            <mc:AlternateContent xmlns:mc="http://schemas.openxmlformats.org/markup-compatibility/2006">
              <mc:Choice xmlns:v="urn:schemas-microsoft-com:vml" Requires="v">
                <p:oleObj name="Equation" r:id="rId17" imgW="876240" imgH="291960" progId="Equation.DSMT4">
                  <p:embed/>
                </p:oleObj>
              </mc:Choice>
              <mc:Fallback>
                <p:oleObj name="Equation" r:id="rId17" imgW="876240" imgH="291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4833055"/>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11"/>
          <p:cNvGraphicFramePr>
            <a:graphicFrameLocks noChangeAspect="1"/>
          </p:cNvGraphicFramePr>
          <p:nvPr/>
        </p:nvGraphicFramePr>
        <p:xfrm>
          <a:off x="1741311" y="5357989"/>
          <a:ext cx="1104900" cy="292100"/>
        </p:xfrm>
        <a:graphic>
          <a:graphicData uri="http://schemas.openxmlformats.org/presentationml/2006/ole">
            <mc:AlternateContent xmlns:mc="http://schemas.openxmlformats.org/markup-compatibility/2006">
              <mc:Choice xmlns:v="urn:schemas-microsoft-com:vml" Requires="v">
                <p:oleObj name="Equation" r:id="rId19" imgW="1104840" imgH="291960" progId="Equation.DSMT4">
                  <p:embed/>
                </p:oleObj>
              </mc:Choice>
              <mc:Fallback>
                <p:oleObj name="Equation" r:id="rId19" imgW="1104840" imgH="2919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41311" y="5357989"/>
                        <a:ext cx="1104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 local maximum occurs at the point </a:t>
            </a:r>
          </a:p>
        </p:txBody>
      </p:sp>
      <p:pic>
        <p:nvPicPr>
          <p:cNvPr id="207876" name="Picture 4"/>
          <p:cNvPicPr>
            <a:picLocks noChangeAspect="1" noChangeArrowheads="1"/>
          </p:cNvPicPr>
          <p:nvPr/>
        </p:nvPicPr>
        <p:blipFill>
          <a:blip r:embed="rId3"/>
          <a:srcRect/>
          <a:stretch>
            <a:fillRect/>
          </a:stretch>
        </p:blipFill>
        <p:spPr bwMode="auto">
          <a:xfrm>
            <a:off x="533400" y="1295400"/>
            <a:ext cx="7972425" cy="2514600"/>
          </a:xfrm>
          <a:prstGeom prst="rect">
            <a:avLst/>
          </a:prstGeom>
          <a:noFill/>
          <a:ln w="9525">
            <a:noFill/>
            <a:miter lim="800000"/>
            <a:headEnd/>
            <a:tailEnd/>
          </a:ln>
          <a:effectLst/>
        </p:spPr>
      </p:pic>
      <p:graphicFrame>
        <p:nvGraphicFramePr>
          <p:cNvPr id="207877" name="Object 5"/>
          <p:cNvGraphicFramePr>
            <a:graphicFrameLocks noChangeAspect="1"/>
          </p:cNvGraphicFramePr>
          <p:nvPr/>
        </p:nvGraphicFramePr>
        <p:xfrm>
          <a:off x="5905985" y="4191000"/>
          <a:ext cx="1231900" cy="927100"/>
        </p:xfrm>
        <a:graphic>
          <a:graphicData uri="http://schemas.openxmlformats.org/presentationml/2006/ole">
            <mc:AlternateContent xmlns:mc="http://schemas.openxmlformats.org/markup-compatibility/2006">
              <mc:Choice xmlns:v="urn:schemas-microsoft-com:vml" Requires="v">
                <p:oleObj name="Equation" r:id="rId4" imgW="1231900" imgH="927100" progId="Equation.DSMT4">
                  <p:embed/>
                </p:oleObj>
              </mc:Choice>
              <mc:Fallback>
                <p:oleObj name="Equation" r:id="rId4" imgW="1231900" imgH="9271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985" y="4191000"/>
                        <a:ext cx="1231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3" name="Content Placeholder 2"/>
          <p:cNvSpPr>
            <a:spLocks noGrp="1"/>
          </p:cNvSpPr>
          <p:nvPr>
            <p:ph idx="1"/>
          </p:nvPr>
        </p:nvSpPr>
        <p:spPr>
          <a:xfrm>
            <a:off x="457200" y="1280160"/>
            <a:ext cx="8229600" cy="4573560"/>
          </a:xfrm>
        </p:spPr>
        <p:txBody>
          <a:bodyPr>
            <a:spAutoFit/>
          </a:bodyPr>
          <a:lstStyle/>
          <a:p>
            <a:r>
              <a:rPr lang="en-US" dirty="0"/>
              <a:t>Because the Second Derivative Test provides no information about the point (0, 0) as a local extremum, we must use the First Derivative Test. Let us check the sign of </a:t>
            </a:r>
            <a:r>
              <a:rPr lang="en-US" i="1" dirty="0"/>
              <a:t>f ′</a:t>
            </a:r>
            <a:r>
              <a:rPr lang="en-US" dirty="0"/>
              <a:t>(</a:t>
            </a:r>
            <a:r>
              <a:rPr lang="en-US" i="1" dirty="0"/>
              <a:t>x</a:t>
            </a:r>
            <a:r>
              <a:rPr lang="en-US" dirty="0"/>
              <a:t>) on either side of 0 (Step 2 and Step 3 of the test). Using </a:t>
            </a:r>
            <a:r>
              <a:rPr lang="en-US" i="1" dirty="0">
                <a:solidFill>
                  <a:srgbClr val="FF00FF"/>
                </a:solidFill>
              </a:rPr>
              <a:t>x</a:t>
            </a:r>
            <a:r>
              <a:rPr lang="en-US" dirty="0">
                <a:solidFill>
                  <a:srgbClr val="FF00FF"/>
                </a:solidFill>
              </a:rPr>
              <a:t> = −1 </a:t>
            </a:r>
            <a:r>
              <a:rPr lang="en-US" dirty="0"/>
              <a:t>and </a:t>
            </a:r>
            <a:r>
              <a:rPr lang="en-US" i="1" dirty="0">
                <a:solidFill>
                  <a:srgbClr val="FF00FF"/>
                </a:solidFill>
              </a:rPr>
              <a:t>x</a:t>
            </a:r>
            <a:r>
              <a:rPr lang="en-US" dirty="0">
                <a:solidFill>
                  <a:srgbClr val="FF00FF"/>
                </a:solidFill>
              </a:rPr>
              <a:t> = 1</a:t>
            </a:r>
            <a:r>
              <a:rPr lang="en-US" dirty="0"/>
              <a:t>, </a:t>
            </a:r>
          </a:p>
          <a:p>
            <a:pPr algn="ctr"/>
            <a:r>
              <a:rPr lang="en-US" i="1" dirty="0">
                <a:solidFill>
                  <a:srgbClr val="000099"/>
                </a:solidFill>
              </a:rPr>
              <a:t>f ′</a:t>
            </a:r>
            <a:r>
              <a:rPr lang="en-US" dirty="0">
                <a:solidFill>
                  <a:srgbClr val="000099"/>
                </a:solidFill>
              </a:rPr>
              <a:t>(−1) = 12</a:t>
            </a:r>
            <a:r>
              <a:rPr lang="en-US" dirty="0"/>
              <a:t> (positive) and </a:t>
            </a:r>
            <a:r>
              <a:rPr lang="en-US" i="1" dirty="0">
                <a:solidFill>
                  <a:srgbClr val="000099"/>
                </a:solidFill>
              </a:rPr>
              <a:t>f</a:t>
            </a:r>
            <a:r>
              <a:rPr lang="en-US" dirty="0">
                <a:solidFill>
                  <a:srgbClr val="000099"/>
                </a:solidFill>
              </a:rPr>
              <a:t> ′(1) = 4 </a:t>
            </a:r>
            <a:r>
              <a:rPr lang="en-US" dirty="0"/>
              <a:t>(also positive).</a:t>
            </a:r>
          </a:p>
          <a:p>
            <a:r>
              <a:rPr lang="en-US" dirty="0"/>
              <a:t>This shows that </a:t>
            </a:r>
            <a:r>
              <a:rPr lang="en-US" i="1" dirty="0"/>
              <a:t>f </a:t>
            </a:r>
            <a:r>
              <a:rPr lang="en-US" dirty="0"/>
              <a:t>increases to the left of </a:t>
            </a:r>
            <a:r>
              <a:rPr lang="en-US" i="1" dirty="0"/>
              <a:t>x</a:t>
            </a:r>
            <a:r>
              <a:rPr lang="en-US" dirty="0"/>
              <a:t> = 0 as well as to the right. Since there is no sign change from one side of </a:t>
            </a:r>
            <a:r>
              <a:rPr lang="en-US" i="1" dirty="0"/>
              <a:t>f</a:t>
            </a:r>
            <a:r>
              <a:rPr lang="en-US" dirty="0"/>
              <a:t> ′(0) to the other, </a:t>
            </a:r>
            <a:r>
              <a:rPr lang="en-US" i="1" dirty="0"/>
              <a:t>x</a:t>
            </a:r>
            <a:r>
              <a:rPr lang="en-US" dirty="0"/>
              <a:t> = 0 does not give a local minimum or a local maximum.</a:t>
            </a:r>
            <a:r>
              <a:rPr lang="en-US" i="1" dirty="0"/>
              <a:t>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3" name="Content Placeholder 2"/>
          <p:cNvSpPr>
            <a:spLocks noGrp="1"/>
          </p:cNvSpPr>
          <p:nvPr>
            <p:ph idx="1"/>
          </p:nvPr>
        </p:nvSpPr>
        <p:spPr/>
        <p:txBody>
          <a:bodyPr/>
          <a:lstStyle/>
          <a:p>
            <a:r>
              <a:rPr lang="en-US" dirty="0"/>
              <a:t>In fact, we have shown that slope is positive to the left of the origin, decreases to zero at the origin, and then increases to the right of the origin. This shows that the concavity changed at (0, 0) which must be a point of inflection. </a:t>
            </a:r>
          </a:p>
          <a:p>
            <a:r>
              <a:rPr lang="en-US" dirty="0"/>
              <a:t>Since the graph is concave up to the right of (0, 0), and </a:t>
            </a:r>
          </a:p>
          <a:p>
            <a:pPr>
              <a:lnSpc>
                <a:spcPct val="150000"/>
              </a:lnSpc>
              <a:spcBef>
                <a:spcPts val="1200"/>
              </a:spcBef>
            </a:pPr>
            <a:r>
              <a:rPr lang="en-US" dirty="0"/>
              <a:t>concave down at the maximum                  there must be </a:t>
            </a:r>
          </a:p>
          <a:p>
            <a:pPr>
              <a:spcBef>
                <a:spcPts val="1200"/>
              </a:spcBef>
            </a:pPr>
            <a:r>
              <a:rPr lang="en-US" dirty="0"/>
              <a:t>an inflection point in between these points. Set </a:t>
            </a:r>
            <a:r>
              <a:rPr lang="en-US" i="1" dirty="0">
                <a:solidFill>
                  <a:srgbClr val="000099"/>
                </a:solidFill>
              </a:rPr>
              <a:t>y′′</a:t>
            </a:r>
            <a:r>
              <a:rPr lang="en-US" dirty="0">
                <a:solidFill>
                  <a:srgbClr val="000099"/>
                </a:solidFill>
              </a:rPr>
              <a:t> = 0</a:t>
            </a:r>
            <a:r>
              <a:rPr lang="en-US" dirty="0"/>
              <a:t> and solve for </a:t>
            </a:r>
            <a:r>
              <a:rPr lang="en-US" i="1" dirty="0"/>
              <a:t>x</a:t>
            </a:r>
            <a:r>
              <a:rPr lang="en-US" dirty="0"/>
              <a:t>. </a:t>
            </a:r>
          </a:p>
        </p:txBody>
      </p:sp>
      <p:graphicFrame>
        <p:nvGraphicFramePr>
          <p:cNvPr id="215041" name="Object 1"/>
          <p:cNvGraphicFramePr>
            <a:graphicFrameLocks noChangeAspect="1"/>
          </p:cNvGraphicFramePr>
          <p:nvPr>
            <p:extLst>
              <p:ext uri="{D42A27DB-BD31-4B8C-83A1-F6EECF244321}">
                <p14:modId xmlns:p14="http://schemas.microsoft.com/office/powerpoint/2010/main" val="2106210434"/>
              </p:ext>
            </p:extLst>
          </p:nvPr>
        </p:nvGraphicFramePr>
        <p:xfrm>
          <a:off x="5153378" y="4049889"/>
          <a:ext cx="1244600" cy="939800"/>
        </p:xfrm>
        <a:graphic>
          <a:graphicData uri="http://schemas.openxmlformats.org/presentationml/2006/ole">
            <mc:AlternateContent xmlns:mc="http://schemas.openxmlformats.org/markup-compatibility/2006">
              <mc:Choice xmlns:v="urn:schemas-microsoft-com:vml" Requires="v">
                <p:oleObj name="Equation" r:id="rId3" imgW="1244520" imgH="939600" progId="Equation.DSMT4">
                  <p:embed/>
                </p:oleObj>
              </mc:Choice>
              <mc:Fallback>
                <p:oleObj name="Equation" r:id="rId3" imgW="1244520" imgH="9396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378" y="4049889"/>
                        <a:ext cx="124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Locating Local Extrema (cont.) </a:t>
            </a:r>
          </a:p>
        </p:txBody>
      </p:sp>
      <p:sp>
        <p:nvSpPr>
          <p:cNvPr id="8" name="Content Placeholder 7"/>
          <p:cNvSpPr>
            <a:spLocks noGrp="1"/>
          </p:cNvSpPr>
          <p:nvPr>
            <p:ph idx="1"/>
          </p:nvPr>
        </p:nvSpPr>
        <p:spPr/>
        <p:txBody>
          <a:bodyPr>
            <a:normAutofit fontScale="85000" lnSpcReduction="20000"/>
          </a:bodyPr>
          <a:lstStyle/>
          <a:p>
            <a:endParaRPr lang="en-US" dirty="0"/>
          </a:p>
          <a:p>
            <a:endParaRPr lang="en-US" dirty="0"/>
          </a:p>
          <a:p>
            <a:endParaRPr lang="en-US" dirty="0"/>
          </a:p>
          <a:p>
            <a:endParaRPr lang="en-US" sz="2500" dirty="0"/>
          </a:p>
          <a:p>
            <a:endParaRPr lang="en-US" sz="4400" dirty="0"/>
          </a:p>
          <a:p>
            <a:r>
              <a:rPr lang="en-US" sz="3300" dirty="0"/>
              <a:t>So                       is the other </a:t>
            </a:r>
          </a:p>
          <a:p>
            <a:pPr>
              <a:spcBef>
                <a:spcPts val="1800"/>
              </a:spcBef>
            </a:pPr>
            <a:r>
              <a:rPr lang="en-US" sz="3300" dirty="0"/>
              <a:t>inflection point. Note as a </a:t>
            </a:r>
          </a:p>
          <a:p>
            <a:pPr>
              <a:spcBef>
                <a:spcPts val="600"/>
              </a:spcBef>
            </a:pPr>
            <a:endParaRPr lang="en-US" sz="100" dirty="0"/>
          </a:p>
          <a:p>
            <a:pPr>
              <a:spcBef>
                <a:spcPts val="600"/>
              </a:spcBef>
            </a:pPr>
            <a:r>
              <a:rPr lang="en-US" sz="3300" dirty="0"/>
              <a:t>check that            is between </a:t>
            </a:r>
          </a:p>
          <a:p>
            <a:pPr>
              <a:spcBef>
                <a:spcPts val="600"/>
              </a:spcBef>
            </a:pPr>
            <a:endParaRPr lang="en-US" sz="100" i="1" dirty="0">
              <a:solidFill>
                <a:srgbClr val="FF00FF"/>
              </a:solidFill>
            </a:endParaRPr>
          </a:p>
          <a:p>
            <a:pPr>
              <a:spcBef>
                <a:spcPts val="600"/>
              </a:spcBef>
            </a:pPr>
            <a:r>
              <a:rPr lang="en-US" sz="3300" i="1" dirty="0">
                <a:solidFill>
                  <a:srgbClr val="FF00FF"/>
                </a:solidFill>
              </a:rPr>
              <a:t>x</a:t>
            </a:r>
            <a:r>
              <a:rPr lang="en-US" sz="3300" dirty="0">
                <a:solidFill>
                  <a:srgbClr val="FF00FF"/>
                </a:solidFill>
              </a:rPr>
              <a:t> = 0</a:t>
            </a:r>
            <a:r>
              <a:rPr lang="en-US" sz="3300" dirty="0"/>
              <a:t> and </a:t>
            </a:r>
            <a:r>
              <a:rPr lang="en-US" sz="3300" i="1" dirty="0">
                <a:solidFill>
                  <a:srgbClr val="FF00FF"/>
                </a:solidFill>
              </a:rPr>
              <a:t>x</a:t>
            </a:r>
            <a:r>
              <a:rPr lang="en-US" sz="3300" dirty="0">
                <a:solidFill>
                  <a:srgbClr val="FF00FF"/>
                </a:solidFill>
              </a:rPr>
              <a:t> = 2</a:t>
            </a:r>
            <a:r>
              <a:rPr lang="en-US" sz="3300" dirty="0"/>
              <a:t>, which is already </a:t>
            </a:r>
          </a:p>
          <a:p>
            <a:pPr>
              <a:spcBef>
                <a:spcPts val="600"/>
              </a:spcBef>
            </a:pPr>
            <a:r>
              <a:rPr lang="en-US" sz="3300" dirty="0"/>
              <a:t>known.</a:t>
            </a:r>
          </a:p>
        </p:txBody>
      </p:sp>
      <p:pic>
        <p:nvPicPr>
          <p:cNvPr id="208898" name="Picture 2"/>
          <p:cNvPicPr>
            <a:picLocks noChangeAspect="1" noChangeArrowheads="1"/>
          </p:cNvPicPr>
          <p:nvPr/>
        </p:nvPicPr>
        <p:blipFill>
          <a:blip r:embed="rId3"/>
          <a:srcRect/>
          <a:stretch>
            <a:fillRect/>
          </a:stretch>
        </p:blipFill>
        <p:spPr bwMode="auto">
          <a:xfrm>
            <a:off x="5486400" y="1143000"/>
            <a:ext cx="3336275" cy="4514850"/>
          </a:xfrm>
          <a:prstGeom prst="rect">
            <a:avLst/>
          </a:prstGeom>
          <a:noFill/>
          <a:ln w="9525">
            <a:noFill/>
            <a:miter lim="800000"/>
            <a:headEnd/>
            <a:tailEnd/>
          </a:ln>
          <a:effectLst/>
        </p:spPr>
      </p:pic>
      <p:graphicFrame>
        <p:nvGraphicFramePr>
          <p:cNvPr id="208900" name="Object 4"/>
          <p:cNvGraphicFramePr>
            <a:graphicFrameLocks noChangeAspect="1"/>
          </p:cNvGraphicFramePr>
          <p:nvPr>
            <p:extLst>
              <p:ext uri="{D42A27DB-BD31-4B8C-83A1-F6EECF244321}">
                <p14:modId xmlns:p14="http://schemas.microsoft.com/office/powerpoint/2010/main" val="4042173130"/>
              </p:ext>
            </p:extLst>
          </p:nvPr>
        </p:nvGraphicFramePr>
        <p:xfrm>
          <a:off x="1028700" y="2973211"/>
          <a:ext cx="1638300" cy="977900"/>
        </p:xfrm>
        <a:graphic>
          <a:graphicData uri="http://schemas.openxmlformats.org/presentationml/2006/ole">
            <mc:AlternateContent xmlns:mc="http://schemas.openxmlformats.org/markup-compatibility/2006">
              <mc:Choice xmlns:v="urn:schemas-microsoft-com:vml" Requires="v">
                <p:oleObj name="Equation" r:id="rId4" imgW="1638000" imgH="977760" progId="Equation.DSMT4">
                  <p:embed/>
                </p:oleObj>
              </mc:Choice>
              <mc:Fallback>
                <p:oleObj name="Equation" r:id="rId4" imgW="1638000" imgH="977760" progId="Equation.DSMT4">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973211"/>
                        <a:ext cx="1638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nvGraphicFramePr>
        <p:xfrm>
          <a:off x="2118078" y="4134555"/>
          <a:ext cx="800100" cy="838200"/>
        </p:xfrm>
        <a:graphic>
          <a:graphicData uri="http://schemas.openxmlformats.org/presentationml/2006/ole">
            <mc:AlternateContent xmlns:mc="http://schemas.openxmlformats.org/markup-compatibility/2006">
              <mc:Choice xmlns:v="urn:schemas-microsoft-com:vml" Requires="v">
                <p:oleObj name="Equation" r:id="rId6" imgW="800100" imgH="838200" progId="Equation.DSMT4">
                  <p:embed/>
                </p:oleObj>
              </mc:Choice>
              <mc:Fallback>
                <p:oleObj name="Equation" r:id="rId6" imgW="800100" imgH="83820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078" y="4134555"/>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841587" y="1295400"/>
          <a:ext cx="3149600" cy="444500"/>
        </p:xfrm>
        <a:graphic>
          <a:graphicData uri="http://schemas.openxmlformats.org/presentationml/2006/ole">
            <mc:AlternateContent xmlns:mc="http://schemas.openxmlformats.org/markup-compatibility/2006">
              <mc:Choice xmlns:v="urn:schemas-microsoft-com:vml" Requires="v">
                <p:oleObj name="Equation" r:id="rId8" imgW="3149280" imgH="444240" progId="Equation.DSMT4">
                  <p:embed/>
                </p:oleObj>
              </mc:Choice>
              <mc:Fallback>
                <p:oleObj name="Equation" r:id="rId8" imgW="314928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587" y="1295400"/>
                        <a:ext cx="314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1651000" y="1828800"/>
          <a:ext cx="2235200" cy="368300"/>
        </p:xfrm>
        <a:graphic>
          <a:graphicData uri="http://schemas.openxmlformats.org/presentationml/2006/ole">
            <mc:AlternateContent xmlns:mc="http://schemas.openxmlformats.org/markup-compatibility/2006">
              <mc:Choice xmlns:v="urn:schemas-microsoft-com:vml" Requires="v">
                <p:oleObj name="Equation" r:id="rId10" imgW="2234880" imgH="368280" progId="Equation.DSMT4">
                  <p:embed/>
                </p:oleObj>
              </mc:Choice>
              <mc:Fallback>
                <p:oleObj name="Equation" r:id="rId10" imgW="2234880" imgH="368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1000" y="1828800"/>
                        <a:ext cx="2235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1371600" y="2263422"/>
          <a:ext cx="2374900" cy="838200"/>
        </p:xfrm>
        <a:graphic>
          <a:graphicData uri="http://schemas.openxmlformats.org/presentationml/2006/ole">
            <mc:AlternateContent xmlns:mc="http://schemas.openxmlformats.org/markup-compatibility/2006">
              <mc:Choice xmlns:v="urn:schemas-microsoft-com:vml" Requires="v">
                <p:oleObj name="Equation" r:id="rId12" imgW="2374560" imgH="838080" progId="Equation.DSMT4">
                  <p:embed/>
                </p:oleObj>
              </mc:Choice>
              <mc:Fallback>
                <p:oleObj name="Equation" r:id="rId12" imgW="2374560" imgH="838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2263422"/>
                        <a:ext cx="237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89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2900" indent="-342900">
              <a:buFont typeface="Courier New" pitchFamily="49" charset="0"/>
              <a:buChar char="o"/>
            </a:pPr>
            <a:r>
              <a:rPr lang="en-US" dirty="0"/>
              <a:t>Use the second derivative of a function to find its local extrema.</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ln w="28575">
            <a:solidFill>
              <a:srgbClr val="FF0000"/>
            </a:solidFill>
          </a:ln>
        </p:spPr>
        <p:txBody>
          <a:bodyPr>
            <a:spAutoFit/>
          </a:bodyPr>
          <a:lstStyle/>
          <a:p>
            <a:pPr algn="ctr"/>
            <a:r>
              <a:rPr lang="en-US" b="1" dirty="0">
                <a:solidFill>
                  <a:srgbClr val="000000"/>
                </a:solidFill>
              </a:rPr>
              <a:t>NOTES </a:t>
            </a:r>
            <a:endParaRPr lang="en-US" dirty="0">
              <a:solidFill>
                <a:srgbClr val="000000"/>
              </a:solidFill>
            </a:endParaRPr>
          </a:p>
          <a:p>
            <a:r>
              <a:rPr lang="en-US" dirty="0">
                <a:solidFill>
                  <a:srgbClr val="000000"/>
                </a:solidFill>
              </a:rPr>
              <a:t>The Second Derivative Test requires only one number to be checked. The First Derivative Test requires two numbers to be computed. For polynomial functions, the formula for </a:t>
            </a:r>
            <a:r>
              <a:rPr lang="en-US" i="1" dirty="0">
                <a:solidFill>
                  <a:srgbClr val="000000"/>
                </a:solidFill>
              </a:rPr>
              <a:t>f ′′ </a:t>
            </a:r>
            <a:r>
              <a:rPr lang="en-US" dirty="0">
                <a:solidFill>
                  <a:srgbClr val="000000"/>
                </a:solidFill>
              </a:rPr>
              <a:t>is one degree lower than that for </a:t>
            </a:r>
            <a:r>
              <a:rPr lang="en-US" i="1" dirty="0">
                <a:solidFill>
                  <a:srgbClr val="000000"/>
                </a:solidFill>
              </a:rPr>
              <a:t>f</a:t>
            </a:r>
            <a:r>
              <a:rPr lang="en-US" dirty="0">
                <a:solidFill>
                  <a:srgbClr val="000000"/>
                </a:solidFill>
              </a:rPr>
              <a:t> ′, so numbers are easier to calculate. For these reasons, the Second Derivative Test is usually preferred. However, sometimes, as in Example 8, it provides no information, and one must then use the First Derivative Test.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Point of Diminishing Returns</a:t>
            </a:r>
          </a:p>
        </p:txBody>
      </p:sp>
      <p:sp>
        <p:nvSpPr>
          <p:cNvPr id="3" name="Content Placeholder 2"/>
          <p:cNvSpPr>
            <a:spLocks noGrp="1"/>
          </p:cNvSpPr>
          <p:nvPr>
            <p:ph idx="1"/>
          </p:nvPr>
        </p:nvSpPr>
        <p:spPr>
          <a:xfrm>
            <a:off x="457200" y="1280160"/>
            <a:ext cx="8229600" cy="1920240"/>
          </a:xfrm>
          <a:solidFill>
            <a:srgbClr val="FFFFCC"/>
          </a:solidFill>
          <a:ln w="28575">
            <a:solidFill>
              <a:srgbClr val="000000"/>
            </a:solidFill>
          </a:ln>
        </p:spPr>
        <p:txBody>
          <a:bodyPr/>
          <a:lstStyle/>
          <a:p>
            <a:pPr algn="ctr"/>
            <a:r>
              <a:rPr lang="en-US" b="1" dirty="0">
                <a:solidFill>
                  <a:srgbClr val="000000"/>
                </a:solidFill>
              </a:rPr>
              <a:t>Point of Diminishing Returns</a:t>
            </a:r>
            <a:endParaRPr lang="en-US" dirty="0">
              <a:solidFill>
                <a:srgbClr val="000000"/>
              </a:solidFill>
            </a:endParaRPr>
          </a:p>
          <a:p>
            <a:r>
              <a:rPr lang="en-US" dirty="0">
                <a:solidFill>
                  <a:srgbClr val="000000"/>
                </a:solidFill>
              </a:rPr>
              <a:t>The </a:t>
            </a:r>
            <a:r>
              <a:rPr lang="en-US" b="1" dirty="0">
                <a:solidFill>
                  <a:srgbClr val="C00000"/>
                </a:solidFill>
              </a:rPr>
              <a:t>point of diminishing returns </a:t>
            </a:r>
            <a:r>
              <a:rPr lang="en-US" dirty="0">
                <a:solidFill>
                  <a:srgbClr val="000000"/>
                </a:solidFill>
              </a:rPr>
              <a:t>occurs at a point of inflection where the sales curve changes from concave upward to concave downward. </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Point of Diminishing Returns </a:t>
            </a:r>
          </a:p>
        </p:txBody>
      </p:sp>
      <p:sp>
        <p:nvSpPr>
          <p:cNvPr id="3" name="Content Placeholder 2"/>
          <p:cNvSpPr>
            <a:spLocks noGrp="1"/>
          </p:cNvSpPr>
          <p:nvPr>
            <p:ph idx="1"/>
          </p:nvPr>
        </p:nvSpPr>
        <p:spPr/>
        <p:txBody>
          <a:bodyPr/>
          <a:lstStyle/>
          <a:p>
            <a:r>
              <a:rPr lang="en-US" dirty="0"/>
              <a:t>Find the point of diminishing returns for the sales function</a:t>
            </a:r>
          </a:p>
          <a:p>
            <a:endParaRPr lang="en-US" dirty="0"/>
          </a:p>
          <a:p>
            <a:endParaRPr lang="en-US" dirty="0"/>
          </a:p>
          <a:p>
            <a:r>
              <a:rPr lang="en-US" dirty="0"/>
              <a:t>where </a:t>
            </a:r>
            <a:r>
              <a:rPr lang="en-US" i="1" dirty="0"/>
              <a:t>x </a:t>
            </a:r>
            <a:r>
              <a:rPr lang="en-US" dirty="0"/>
              <a:t>represents thousands of dollars spent on advertising, </a:t>
            </a:r>
            <a:r>
              <a:rPr lang="en-US" dirty="0">
                <a:solidFill>
                  <a:srgbClr val="000099"/>
                </a:solidFill>
              </a:rPr>
              <a:t>0 ≤ </a:t>
            </a:r>
            <a:r>
              <a:rPr lang="en-US" i="1" dirty="0">
                <a:solidFill>
                  <a:srgbClr val="000099"/>
                </a:solidFill>
              </a:rPr>
              <a:t>x</a:t>
            </a:r>
            <a:r>
              <a:rPr lang="en-US" dirty="0">
                <a:solidFill>
                  <a:srgbClr val="000099"/>
                </a:solidFill>
              </a:rPr>
              <a:t> ≤ 80</a:t>
            </a:r>
            <a:r>
              <a:rPr lang="en-US" dirty="0"/>
              <a:t>, and </a:t>
            </a:r>
            <a:r>
              <a:rPr lang="en-US" i="1" dirty="0"/>
              <a:t>S</a:t>
            </a:r>
            <a:r>
              <a:rPr lang="en-US" dirty="0"/>
              <a:t> is sales in thousands of dollars for automobile tires.</a:t>
            </a:r>
          </a:p>
        </p:txBody>
      </p:sp>
      <p:pic>
        <p:nvPicPr>
          <p:cNvPr id="209922" name="Picture 2"/>
          <p:cNvPicPr>
            <a:picLocks noChangeAspect="1" noChangeArrowheads="1"/>
          </p:cNvPicPr>
          <p:nvPr/>
        </p:nvPicPr>
        <p:blipFill>
          <a:blip r:embed="rId3"/>
          <a:srcRect/>
          <a:stretch>
            <a:fillRect/>
          </a:stretch>
        </p:blipFill>
        <p:spPr bwMode="auto">
          <a:xfrm>
            <a:off x="6477000" y="1752600"/>
            <a:ext cx="2076450" cy="1419225"/>
          </a:xfrm>
          <a:prstGeom prst="rect">
            <a:avLst/>
          </a:prstGeom>
          <a:noFill/>
          <a:ln w="9525">
            <a:noFill/>
            <a:miter lim="800000"/>
            <a:headEnd/>
            <a:tailEnd/>
          </a:ln>
          <a:effectLst/>
        </p:spPr>
      </p:pic>
      <p:graphicFrame>
        <p:nvGraphicFramePr>
          <p:cNvPr id="209923" name="Object 3"/>
          <p:cNvGraphicFramePr>
            <a:graphicFrameLocks noChangeAspect="1"/>
          </p:cNvGraphicFramePr>
          <p:nvPr>
            <p:extLst>
              <p:ext uri="{D42A27DB-BD31-4B8C-83A1-F6EECF244321}">
                <p14:modId xmlns:p14="http://schemas.microsoft.com/office/powerpoint/2010/main" val="2970019767"/>
              </p:ext>
            </p:extLst>
          </p:nvPr>
        </p:nvGraphicFramePr>
        <p:xfrm>
          <a:off x="1447800" y="2362200"/>
          <a:ext cx="4114800" cy="495300"/>
        </p:xfrm>
        <a:graphic>
          <a:graphicData uri="http://schemas.openxmlformats.org/presentationml/2006/ole">
            <mc:AlternateContent xmlns:mc="http://schemas.openxmlformats.org/markup-compatibility/2006">
              <mc:Choice xmlns:v="urn:schemas-microsoft-com:vml" Requires="v">
                <p:oleObj name="Equation" r:id="rId4" imgW="3898800" imgH="495000" progId="Equation.DSMT4">
                  <p:embed/>
                </p:oleObj>
              </mc:Choice>
              <mc:Fallback>
                <p:oleObj name="Equation" r:id="rId4" imgW="3898800" imgH="4950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62200"/>
                        <a:ext cx="4114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Point of Diminishing Returns (cont.)</a:t>
            </a:r>
          </a:p>
        </p:txBody>
      </p:sp>
      <p:sp>
        <p:nvSpPr>
          <p:cNvPr id="3" name="Content Placeholder 2"/>
          <p:cNvSpPr>
            <a:spLocks noGrp="1"/>
          </p:cNvSpPr>
          <p:nvPr>
            <p:ph idx="1"/>
          </p:nvPr>
        </p:nvSpPr>
        <p:spPr/>
        <p:txBody>
          <a:bodyPr/>
          <a:lstStyle/>
          <a:p>
            <a:r>
              <a:rPr lang="en-US" b="1" dirty="0"/>
              <a:t>Solution: </a:t>
            </a:r>
          </a:p>
          <a:p>
            <a:r>
              <a:rPr lang="en-US" dirty="0"/>
              <a:t>To find the point at which concavity changes from concave upward to concave downward, we must first find the hypercritical values of </a:t>
            </a:r>
            <a:r>
              <a:rPr lang="en-US" i="1" dirty="0"/>
              <a:t>x</a:t>
            </a:r>
            <a:r>
              <a:rPr lang="en-US" dirty="0"/>
              <a:t> between 0 and 80. Then we determine whether these points are points of inflection. </a:t>
            </a:r>
          </a:p>
        </p:txBody>
      </p:sp>
      <p:sp>
        <p:nvSpPr>
          <p:cNvPr id="5" name="Rectangle 4"/>
          <p:cNvSpPr/>
          <p:nvPr/>
        </p:nvSpPr>
        <p:spPr>
          <a:xfrm>
            <a:off x="6019800" y="4202934"/>
            <a:ext cx="124264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S′</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sp>
        <p:nvSpPr>
          <p:cNvPr id="6" name="Rectangle 5"/>
          <p:cNvSpPr/>
          <p:nvPr/>
        </p:nvSpPr>
        <p:spPr>
          <a:xfrm>
            <a:off x="6019800" y="4755444"/>
            <a:ext cx="129073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S′′</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graphicFrame>
        <p:nvGraphicFramePr>
          <p:cNvPr id="32771" name="Object 3"/>
          <p:cNvGraphicFramePr>
            <a:graphicFrameLocks noChangeAspect="1"/>
          </p:cNvGraphicFramePr>
          <p:nvPr/>
        </p:nvGraphicFramePr>
        <p:xfrm>
          <a:off x="1840089" y="4140199"/>
          <a:ext cx="3784600" cy="482600"/>
        </p:xfrm>
        <a:graphic>
          <a:graphicData uri="http://schemas.openxmlformats.org/presentationml/2006/ole">
            <mc:AlternateContent xmlns:mc="http://schemas.openxmlformats.org/markup-compatibility/2006">
              <mc:Choice xmlns:v="urn:schemas-microsoft-com:vml" Requires="v">
                <p:oleObj name="Equation" r:id="rId3" imgW="3784320" imgH="482400" progId="Equation.DSMT4">
                  <p:embed/>
                </p:oleObj>
              </mc:Choice>
              <mc:Fallback>
                <p:oleObj name="Equation" r:id="rId3" imgW="37843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089" y="4140199"/>
                        <a:ext cx="378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1755422" y="4741333"/>
          <a:ext cx="2946400" cy="482600"/>
        </p:xfrm>
        <a:graphic>
          <a:graphicData uri="http://schemas.openxmlformats.org/presentationml/2006/ole">
            <mc:AlternateContent xmlns:mc="http://schemas.openxmlformats.org/markup-compatibility/2006">
              <mc:Choice xmlns:v="urn:schemas-microsoft-com:vml" Requires="v">
                <p:oleObj name="Equation" r:id="rId5" imgW="2946240" imgH="482400" progId="Equation.DSMT4">
                  <p:embed/>
                </p:oleObj>
              </mc:Choice>
              <mc:Fallback>
                <p:oleObj name="Equation" r:id="rId5" imgW="294624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5422" y="4741333"/>
                        <a:ext cx="294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1641123" y="5321300"/>
          <a:ext cx="2705100" cy="469900"/>
        </p:xfrm>
        <a:graphic>
          <a:graphicData uri="http://schemas.openxmlformats.org/presentationml/2006/ole">
            <mc:AlternateContent xmlns:mc="http://schemas.openxmlformats.org/markup-compatibility/2006">
              <mc:Choice xmlns:v="urn:schemas-microsoft-com:vml" Requires="v">
                <p:oleObj name="Equation" r:id="rId7" imgW="2705040" imgH="469800" progId="Equation.DSMT4">
                  <p:embed/>
                </p:oleObj>
              </mc:Choice>
              <mc:Fallback>
                <p:oleObj name="Equation" r:id="rId7" imgW="270504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1123" y="53213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Point of Diminishing Returns (cont.)</a:t>
            </a:r>
          </a:p>
        </p:txBody>
      </p:sp>
      <p:sp>
        <p:nvSpPr>
          <p:cNvPr id="3" name="Content Placeholder 2"/>
          <p:cNvSpPr>
            <a:spLocks noGrp="1"/>
          </p:cNvSpPr>
          <p:nvPr>
            <p:ph idx="1"/>
          </p:nvPr>
        </p:nvSpPr>
        <p:spPr/>
        <p:txBody>
          <a:bodyPr/>
          <a:lstStyle/>
          <a:p>
            <a:endParaRPr lang="en-US" dirty="0"/>
          </a:p>
          <a:p>
            <a:endParaRPr lang="en-US" dirty="0"/>
          </a:p>
          <a:p>
            <a:pPr>
              <a:spcBef>
                <a:spcPts val="1200"/>
              </a:spcBef>
            </a:pPr>
            <a:r>
              <a:rPr lang="en-US" dirty="0"/>
              <a:t>Note:</a:t>
            </a:r>
            <a:endParaRPr lang="en-US" i="1" dirty="0"/>
          </a:p>
          <a:p>
            <a:pPr>
              <a:spcBef>
                <a:spcPts val="1800"/>
              </a:spcBef>
            </a:pPr>
            <a:endParaRPr lang="en-US" dirty="0"/>
          </a:p>
          <a:p>
            <a:pPr>
              <a:spcBef>
                <a:spcPts val="1800"/>
              </a:spcBef>
            </a:pPr>
            <a:r>
              <a:rPr lang="en-US" dirty="0"/>
              <a:t>Testing shows that </a:t>
            </a:r>
          </a:p>
          <a:p>
            <a:pPr algn="ctr">
              <a:tabLst>
                <a:tab pos="1828800" algn="l"/>
              </a:tabLst>
            </a:pPr>
            <a:r>
              <a:rPr lang="en-US" i="1" dirty="0">
                <a:solidFill>
                  <a:srgbClr val="000099"/>
                </a:solidFill>
              </a:rPr>
              <a:t>S ′′</a:t>
            </a:r>
            <a:r>
              <a:rPr lang="en-US" dirty="0">
                <a:solidFill>
                  <a:srgbClr val="000099"/>
                </a:solidFill>
              </a:rPr>
              <a:t>(</a:t>
            </a:r>
            <a:r>
              <a:rPr lang="en-US" i="1" dirty="0">
                <a:solidFill>
                  <a:srgbClr val="000099"/>
                </a:solidFill>
              </a:rPr>
              <a:t>x</a:t>
            </a:r>
            <a:r>
              <a:rPr lang="en-US" dirty="0">
                <a:solidFill>
                  <a:srgbClr val="000099"/>
                </a:solidFill>
              </a:rPr>
              <a:t>) &gt; 0</a:t>
            </a:r>
            <a:r>
              <a:rPr lang="en-US" dirty="0"/>
              <a:t> for </a:t>
            </a:r>
            <a:r>
              <a:rPr lang="en-US" dirty="0">
                <a:solidFill>
                  <a:srgbClr val="9900CC"/>
                </a:solidFill>
              </a:rPr>
              <a:t>0 &lt; </a:t>
            </a:r>
            <a:r>
              <a:rPr lang="en-US" i="1" dirty="0">
                <a:solidFill>
                  <a:srgbClr val="9900CC"/>
                </a:solidFill>
              </a:rPr>
              <a:t>x</a:t>
            </a:r>
            <a:r>
              <a:rPr lang="en-US" dirty="0">
                <a:solidFill>
                  <a:srgbClr val="9900CC"/>
                </a:solidFill>
              </a:rPr>
              <a:t> &lt; 50</a:t>
            </a:r>
            <a:r>
              <a:rPr lang="en-US" dirty="0"/>
              <a:t> </a:t>
            </a:r>
          </a:p>
          <a:p>
            <a:pPr>
              <a:tabLst>
                <a:tab pos="1828800" algn="l"/>
              </a:tabLst>
            </a:pPr>
            <a:r>
              <a:rPr lang="en-US" dirty="0"/>
              <a:t>and </a:t>
            </a:r>
          </a:p>
          <a:p>
            <a:pPr algn="ctr">
              <a:tabLst>
                <a:tab pos="1828800" algn="l"/>
              </a:tabLst>
            </a:pPr>
            <a:r>
              <a:rPr lang="en-US" i="1" dirty="0">
                <a:solidFill>
                  <a:srgbClr val="000099"/>
                </a:solidFill>
              </a:rPr>
              <a:t>S ′′</a:t>
            </a:r>
            <a:r>
              <a:rPr lang="en-US" dirty="0">
                <a:solidFill>
                  <a:srgbClr val="000099"/>
                </a:solidFill>
              </a:rPr>
              <a:t>(</a:t>
            </a:r>
            <a:r>
              <a:rPr lang="en-US" i="1" dirty="0">
                <a:solidFill>
                  <a:srgbClr val="000099"/>
                </a:solidFill>
              </a:rPr>
              <a:t>x</a:t>
            </a:r>
            <a:r>
              <a:rPr lang="en-US" dirty="0">
                <a:solidFill>
                  <a:srgbClr val="000099"/>
                </a:solidFill>
              </a:rPr>
              <a:t>) &lt; 0</a:t>
            </a:r>
            <a:r>
              <a:rPr lang="en-US" dirty="0"/>
              <a:t> for </a:t>
            </a:r>
            <a:r>
              <a:rPr lang="en-US" dirty="0">
                <a:solidFill>
                  <a:srgbClr val="9900CC"/>
                </a:solidFill>
              </a:rPr>
              <a:t>50 &lt; </a:t>
            </a:r>
            <a:r>
              <a:rPr lang="en-US" i="1" dirty="0">
                <a:solidFill>
                  <a:srgbClr val="9900CC"/>
                </a:solidFill>
              </a:rPr>
              <a:t>x</a:t>
            </a:r>
            <a:r>
              <a:rPr lang="en-US" dirty="0">
                <a:solidFill>
                  <a:srgbClr val="9900CC"/>
                </a:solidFill>
              </a:rPr>
              <a:t> &lt; 80</a:t>
            </a:r>
            <a:r>
              <a:rPr lang="en-US" dirty="0"/>
              <a:t>. </a:t>
            </a:r>
          </a:p>
        </p:txBody>
      </p:sp>
      <p:graphicFrame>
        <p:nvGraphicFramePr>
          <p:cNvPr id="217091" name="Object 3"/>
          <p:cNvGraphicFramePr>
            <a:graphicFrameLocks noChangeAspect="1"/>
          </p:cNvGraphicFramePr>
          <p:nvPr/>
        </p:nvGraphicFramePr>
        <p:xfrm>
          <a:off x="1874520" y="1478280"/>
          <a:ext cx="2057400" cy="292100"/>
        </p:xfrm>
        <a:graphic>
          <a:graphicData uri="http://schemas.openxmlformats.org/presentationml/2006/ole">
            <mc:AlternateContent xmlns:mc="http://schemas.openxmlformats.org/markup-compatibility/2006">
              <mc:Choice xmlns:v="urn:schemas-microsoft-com:vml" Requires="v">
                <p:oleObj name="Equation" r:id="rId3" imgW="2057400" imgH="291960" progId="Equation.DSMT4">
                  <p:embed/>
                </p:oleObj>
              </mc:Choice>
              <mc:Fallback>
                <p:oleObj name="Equation" r:id="rId3" imgW="2057400" imgH="291960" progId="Equation.DSMT4">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520" y="1478280"/>
                        <a:ext cx="2057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572000" y="1425222"/>
            <a:ext cx="3733800" cy="707886"/>
          </a:xfrm>
          <a:prstGeom prst="rect">
            <a:avLst/>
          </a:prstGeom>
        </p:spPr>
        <p:txBody>
          <a:bodyPr wrap="square">
            <a:spAutoFit/>
          </a:bodyPr>
          <a:lstStyle/>
          <a:p>
            <a:r>
              <a:rPr lang="en-US" sz="2000" dirty="0">
                <a:solidFill>
                  <a:srgbClr val="008080"/>
                </a:solidFill>
              </a:rPr>
              <a:t>Set </a:t>
            </a:r>
            <a:r>
              <a:rPr lang="en-US" sz="2000" i="1" dirty="0">
                <a:solidFill>
                  <a:srgbClr val="008080"/>
                </a:solidFill>
              </a:rPr>
              <a:t>S ′′</a:t>
            </a:r>
            <a:r>
              <a:rPr lang="en-US" sz="2000" dirty="0">
                <a:solidFill>
                  <a:srgbClr val="008080"/>
                </a:solidFill>
              </a:rPr>
              <a:t>(</a:t>
            </a:r>
            <a:r>
              <a:rPr lang="en-US" sz="2000" i="1" dirty="0">
                <a:solidFill>
                  <a:srgbClr val="008080"/>
                </a:solidFill>
              </a:rPr>
              <a:t>x</a:t>
            </a:r>
            <a:r>
              <a:rPr lang="en-US" sz="2000" dirty="0">
                <a:solidFill>
                  <a:srgbClr val="008080"/>
                </a:solidFill>
              </a:rPr>
              <a:t>) equal to 0 to find the hypercritical values. </a:t>
            </a:r>
          </a:p>
        </p:txBody>
      </p:sp>
      <p:graphicFrame>
        <p:nvGraphicFramePr>
          <p:cNvPr id="217092" name="Object 4"/>
          <p:cNvGraphicFramePr>
            <a:graphicFrameLocks noChangeAspect="1"/>
          </p:cNvGraphicFramePr>
          <p:nvPr/>
        </p:nvGraphicFramePr>
        <p:xfrm>
          <a:off x="1485900" y="2468316"/>
          <a:ext cx="5448300" cy="419100"/>
        </p:xfrm>
        <a:graphic>
          <a:graphicData uri="http://schemas.openxmlformats.org/presentationml/2006/ole">
            <mc:AlternateContent xmlns:mc="http://schemas.openxmlformats.org/markup-compatibility/2006">
              <mc:Choice xmlns:v="urn:schemas-microsoft-com:vml" Requires="v">
                <p:oleObj name="Equation" r:id="rId5" imgW="5448300" imgH="419100" progId="Equation.DSMT4">
                  <p:embed/>
                </p:oleObj>
              </mc:Choice>
              <mc:Fallback>
                <p:oleObj name="Equation" r:id="rId5" imgW="5448300" imgH="419100" progId="Equation.DSMT4">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2468316"/>
                        <a:ext cx="5448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extLst>
              <p:ext uri="{D42A27DB-BD31-4B8C-83A1-F6EECF244321}">
                <p14:modId xmlns:p14="http://schemas.microsoft.com/office/powerpoint/2010/main" val="1218905360"/>
              </p:ext>
            </p:extLst>
          </p:nvPr>
        </p:nvGraphicFramePr>
        <p:xfrm>
          <a:off x="1473200" y="3115596"/>
          <a:ext cx="2717800" cy="419100"/>
        </p:xfrm>
        <a:graphic>
          <a:graphicData uri="http://schemas.openxmlformats.org/presentationml/2006/ole">
            <mc:AlternateContent xmlns:mc="http://schemas.openxmlformats.org/markup-compatibility/2006">
              <mc:Choice xmlns:v="urn:schemas-microsoft-com:vml" Requires="v">
                <p:oleObj name="Equation" r:id="rId7" imgW="2717640" imgH="419040" progId="Equation.DSMT4">
                  <p:embed/>
                </p:oleObj>
              </mc:Choice>
              <mc:Fallback>
                <p:oleObj name="Equation" r:id="rId7" imgW="2717640" imgH="419040" progId="Equation.DSMT4">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3200" y="3115596"/>
                        <a:ext cx="2717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3154680" y="1981200"/>
          <a:ext cx="914400" cy="292100"/>
        </p:xfrm>
        <a:graphic>
          <a:graphicData uri="http://schemas.openxmlformats.org/presentationml/2006/ole">
            <mc:AlternateContent xmlns:mc="http://schemas.openxmlformats.org/markup-compatibility/2006">
              <mc:Choice xmlns:v="urn:schemas-microsoft-com:vml" Requires="v">
                <p:oleObj name="Equation" r:id="rId9" imgW="914400" imgH="291960" progId="Equation.DSMT4">
                  <p:embed/>
                </p:oleObj>
              </mc:Choice>
              <mc:Fallback>
                <p:oleObj name="Equation" r:id="rId9" imgW="91440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4680" y="1981200"/>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70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70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Point of Diminishing Returns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Concavity changes from upward on the left side of </a:t>
            </a:r>
            <a:r>
              <a:rPr lang="en-US" i="1" dirty="0"/>
              <a:t>S</a:t>
            </a:r>
            <a:r>
              <a:rPr lang="en-US" dirty="0"/>
              <a:t>(50) to downward on the other, signifying it is a point of diminishing returns. </a:t>
            </a:r>
          </a:p>
          <a:p>
            <a:r>
              <a:rPr lang="en-US" dirty="0"/>
              <a:t>Thus the point of diminishing returns is at </a:t>
            </a:r>
            <a:r>
              <a:rPr lang="en-US" dirty="0">
                <a:solidFill>
                  <a:srgbClr val="000099"/>
                </a:solidFill>
              </a:rPr>
              <a:t>(50, </a:t>
            </a:r>
            <a:r>
              <a:rPr lang="en-US" i="1" dirty="0">
                <a:solidFill>
                  <a:srgbClr val="000099"/>
                </a:solidFill>
              </a:rPr>
              <a:t>S</a:t>
            </a:r>
            <a:r>
              <a:rPr lang="en-US" dirty="0">
                <a:solidFill>
                  <a:srgbClr val="000099"/>
                </a:solidFill>
              </a:rPr>
              <a:t>(50)) = (50, 5100)</a:t>
            </a:r>
            <a:r>
              <a:rPr lang="en-US" dirty="0"/>
              <a:t>. At the point of diminishing returns, </a:t>
            </a:r>
            <a:r>
              <a:rPr lang="en-US" dirty="0">
                <a:solidFill>
                  <a:srgbClr val="FF0000"/>
                </a:solidFill>
              </a:rPr>
              <a:t>$50,000 is spent on advertising</a:t>
            </a:r>
            <a:r>
              <a:rPr lang="en-US" dirty="0"/>
              <a:t>, and </a:t>
            </a:r>
            <a:r>
              <a:rPr lang="en-US" dirty="0">
                <a:solidFill>
                  <a:srgbClr val="FF0000"/>
                </a:solidFill>
              </a:rPr>
              <a:t>sales in tires are $5,100,000</a:t>
            </a:r>
            <a:r>
              <a:rPr lang="en-US"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algn="ctr"/>
            <a:r>
              <a:rPr lang="en-US" b="1" dirty="0">
                <a:solidFill>
                  <a:srgbClr val="000000"/>
                </a:solidFill>
              </a:rPr>
              <a:t>Second Derivative Test for Local Extrema </a:t>
            </a:r>
          </a:p>
          <a:p>
            <a:r>
              <a:rPr lang="en-US" dirty="0">
                <a:solidFill>
                  <a:srgbClr val="000000"/>
                </a:solidFill>
              </a:rPr>
              <a:t>Suppose that </a:t>
            </a:r>
            <a:r>
              <a:rPr lang="en-US" i="1" dirty="0">
                <a:solidFill>
                  <a:srgbClr val="000000"/>
                </a:solidFill>
              </a:rPr>
              <a:t>f</a:t>
            </a:r>
            <a:r>
              <a:rPr lang="en-US" dirty="0">
                <a:solidFill>
                  <a:srgbClr val="000000"/>
                </a:solidFill>
              </a:rPr>
              <a:t> is a function, </a:t>
            </a:r>
            <a:r>
              <a:rPr lang="en-US" i="1" dirty="0">
                <a:solidFill>
                  <a:srgbClr val="000000"/>
                </a:solidFill>
              </a:rPr>
              <a:t>f</a:t>
            </a:r>
            <a:r>
              <a:rPr lang="en-US" dirty="0">
                <a:solidFill>
                  <a:srgbClr val="000000"/>
                </a:solidFill>
              </a:rPr>
              <a:t> ′ and </a:t>
            </a:r>
            <a:r>
              <a:rPr lang="en-US" i="1" dirty="0">
                <a:solidFill>
                  <a:srgbClr val="000000"/>
                </a:solidFill>
              </a:rPr>
              <a:t>f</a:t>
            </a:r>
            <a:r>
              <a:rPr lang="en-US" dirty="0">
                <a:solidFill>
                  <a:srgbClr val="000000"/>
                </a:solidFill>
              </a:rPr>
              <a:t> ′′ exist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r>
              <a:rPr lang="en-US" i="1" dirty="0">
                <a:solidFill>
                  <a:srgbClr val="000000"/>
                </a:solidFill>
              </a:rPr>
              <a:t>c</a:t>
            </a:r>
            <a:r>
              <a:rPr lang="en-US" dirty="0">
                <a:solidFill>
                  <a:srgbClr val="000000"/>
                </a:solidFill>
              </a:rPr>
              <a:t> is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a:t>
            </a:r>
          </a:p>
          <a:p>
            <a:pPr marL="457200" indent="-457200"/>
            <a:r>
              <a:rPr lang="en-US" b="1" dirty="0">
                <a:solidFill>
                  <a:srgbClr val="000000"/>
                </a:solidFill>
              </a:rPr>
              <a:t>1.</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&gt; 0, then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a local minimum. </a:t>
            </a:r>
          </a:p>
          <a:p>
            <a:pPr marL="457200" indent="-457200"/>
            <a:r>
              <a:rPr lang="en-US" dirty="0">
                <a:solidFill>
                  <a:srgbClr val="000000"/>
                </a:solidFill>
              </a:rPr>
              <a:t>	(See Figure 4.1.8(a).)</a:t>
            </a:r>
          </a:p>
          <a:p>
            <a:pPr marL="457200" indent="-457200"/>
            <a:r>
              <a:rPr lang="en-US" b="1" dirty="0">
                <a:solidFill>
                  <a:srgbClr val="000000"/>
                </a:solidFill>
              </a:rPr>
              <a:t>2.</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&lt; 0, then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a local maximum. </a:t>
            </a:r>
          </a:p>
          <a:p>
            <a:pPr marL="457200" indent="-457200"/>
            <a:r>
              <a:rPr lang="en-US" dirty="0">
                <a:solidFill>
                  <a:srgbClr val="000000"/>
                </a:solidFill>
              </a:rPr>
              <a:t>	(See Figure 4.1.8(b).)</a:t>
            </a:r>
          </a:p>
          <a:p>
            <a:pPr marL="457200" indent="-457200"/>
            <a:r>
              <a:rPr lang="en-US" b="1" dirty="0">
                <a:solidFill>
                  <a:srgbClr val="000000"/>
                </a:solidFill>
              </a:rPr>
              <a:t>3.</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then the test fails to give any information about local extrema.</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pic>
        <p:nvPicPr>
          <p:cNvPr id="181250" name="Picture 2"/>
          <p:cNvPicPr>
            <a:picLocks noChangeAspect="1" noChangeArrowheads="1"/>
          </p:cNvPicPr>
          <p:nvPr/>
        </p:nvPicPr>
        <p:blipFill>
          <a:blip r:embed="rId3"/>
          <a:srcRect/>
          <a:stretch>
            <a:fillRect/>
          </a:stretch>
        </p:blipFill>
        <p:spPr bwMode="auto">
          <a:xfrm>
            <a:off x="822960" y="1143000"/>
            <a:ext cx="7498080" cy="3036820"/>
          </a:xfrm>
          <a:prstGeom prst="rect">
            <a:avLst/>
          </a:prstGeom>
          <a:noFill/>
          <a:ln w="9525">
            <a:noFill/>
            <a:miter lim="800000"/>
            <a:headEnd/>
            <a:tailEnd/>
          </a:ln>
          <a:effectLst/>
        </p:spPr>
      </p:pic>
      <p:sp>
        <p:nvSpPr>
          <p:cNvPr id="5" name="Rectangle 4"/>
          <p:cNvSpPr/>
          <p:nvPr/>
        </p:nvSpPr>
        <p:spPr>
          <a:xfrm>
            <a:off x="3925178" y="4114800"/>
            <a:ext cx="1485022" cy="400110"/>
          </a:xfrm>
          <a:prstGeom prst="rect">
            <a:avLst/>
          </a:prstGeom>
        </p:spPr>
        <p:txBody>
          <a:bodyPr wrap="none">
            <a:spAutoFit/>
          </a:bodyPr>
          <a:lstStyle/>
          <a:p>
            <a:r>
              <a:rPr lang="en-US" sz="2000" dirty="0">
                <a:solidFill>
                  <a:srgbClr val="008080"/>
                </a:solidFill>
              </a:rPr>
              <a:t>Figure 4.1.8 </a:t>
            </a:r>
          </a:p>
        </p:txBody>
      </p:sp>
      <p:sp>
        <p:nvSpPr>
          <p:cNvPr id="6" name="Rectangle 5"/>
          <p:cNvSpPr/>
          <p:nvPr/>
        </p:nvSpPr>
        <p:spPr>
          <a:xfrm>
            <a:off x="457200" y="4620161"/>
            <a:ext cx="4191000" cy="1323439"/>
          </a:xfrm>
          <a:prstGeom prst="rect">
            <a:avLst/>
          </a:prstGeom>
        </p:spPr>
        <p:txBody>
          <a:bodyPr wrap="square">
            <a:spAutoFit/>
          </a:bodyPr>
          <a:lstStyle/>
          <a:p>
            <a:pPr marL="350838" indent="-350838"/>
            <a:r>
              <a:rPr lang="en-US" sz="2000" b="1" dirty="0">
                <a:solidFill>
                  <a:srgbClr val="008080"/>
                </a:solidFill>
              </a:rPr>
              <a:t>(a)	</a:t>
            </a:r>
            <a:r>
              <a:rPr lang="en-US" sz="2000" dirty="0">
                <a:solidFill>
                  <a:srgbClr val="008080"/>
                </a:solidFill>
              </a:rPr>
              <a:t>Figure 4.1.8(a) suggests that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must be concave upward </a:t>
            </a:r>
            <a:br>
              <a:rPr lang="en-US" sz="2000" dirty="0">
                <a:solidFill>
                  <a:srgbClr val="008080"/>
                </a:solidFill>
              </a:rPr>
            </a:br>
            <a:r>
              <a:rPr lang="en-US" sz="2000" dirty="0">
                <a:solidFill>
                  <a:srgbClr val="008080"/>
                </a:solidFill>
              </a:rPr>
              <a:t>(</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&gt; 0) if it has a relative minimum at </a:t>
            </a:r>
            <a:r>
              <a:rPr lang="en-US" sz="2000" i="1" dirty="0">
                <a:solidFill>
                  <a:srgbClr val="008080"/>
                </a:solidFill>
              </a:rPr>
              <a:t>x</a:t>
            </a:r>
            <a:r>
              <a:rPr lang="en-US" sz="2000" dirty="0">
                <a:solidFill>
                  <a:srgbClr val="008080"/>
                </a:solidFill>
              </a:rPr>
              <a:t> = </a:t>
            </a:r>
            <a:r>
              <a:rPr lang="en-US" sz="2000" i="1" dirty="0">
                <a:solidFill>
                  <a:srgbClr val="008080"/>
                </a:solidFill>
              </a:rPr>
              <a:t>c</a:t>
            </a:r>
            <a:r>
              <a:rPr lang="en-US" sz="2000" dirty="0">
                <a:solidFill>
                  <a:srgbClr val="008080"/>
                </a:solidFill>
              </a:rPr>
              <a:t>.</a:t>
            </a:r>
          </a:p>
        </p:txBody>
      </p:sp>
      <p:sp>
        <p:nvSpPr>
          <p:cNvPr id="7" name="Rectangle 6"/>
          <p:cNvSpPr/>
          <p:nvPr/>
        </p:nvSpPr>
        <p:spPr>
          <a:xfrm>
            <a:off x="5029200" y="4620161"/>
            <a:ext cx="3962400" cy="1323439"/>
          </a:xfrm>
          <a:prstGeom prst="rect">
            <a:avLst/>
          </a:prstGeom>
        </p:spPr>
        <p:txBody>
          <a:bodyPr wrap="square">
            <a:spAutoFit/>
          </a:bodyPr>
          <a:lstStyle/>
          <a:p>
            <a:pPr marL="350838" indent="-350838"/>
            <a:r>
              <a:rPr lang="en-US" sz="2000" b="1" dirty="0">
                <a:solidFill>
                  <a:srgbClr val="008080"/>
                </a:solidFill>
              </a:rPr>
              <a:t>(b)	</a:t>
            </a:r>
            <a:r>
              <a:rPr lang="en-US" sz="2000" dirty="0">
                <a:solidFill>
                  <a:srgbClr val="008080"/>
                </a:solidFill>
              </a:rPr>
              <a:t>Similarly, Figure 4.1.8(b) shows that at a relative maximum, </a:t>
            </a:r>
            <a:r>
              <a:rPr lang="en-US" sz="2000" i="1" dirty="0">
                <a:solidFill>
                  <a:srgbClr val="008080"/>
                </a:solidFill>
              </a:rPr>
              <a:t>x </a:t>
            </a:r>
            <a:r>
              <a:rPr lang="en-US" sz="2000" dirty="0">
                <a:solidFill>
                  <a:srgbClr val="008080"/>
                </a:solidFill>
              </a:rPr>
              <a:t>= </a:t>
            </a:r>
            <a:r>
              <a:rPr lang="en-US" sz="2000" i="1" dirty="0">
                <a:solidFill>
                  <a:srgbClr val="008080"/>
                </a:solidFill>
              </a:rPr>
              <a:t>c</a:t>
            </a:r>
            <a:r>
              <a:rPr lang="en-US" sz="2000" dirty="0">
                <a:solidFill>
                  <a:srgbClr val="008080"/>
                </a:solidFill>
              </a:rPr>
              <a:t>,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must be concave downward (</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&lt; 0).</a:t>
            </a:r>
            <a:r>
              <a:rPr lang="en-US" sz="2000" i="1" dirty="0">
                <a:solidFill>
                  <a:srgbClr val="008080"/>
                </a:solidFill>
              </a:rPr>
              <a:t> </a:t>
            </a:r>
            <a:endParaRPr lang="en-US" sz="2000" dirty="0">
              <a:solidFill>
                <a:srgbClr val="008080"/>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xfrm>
            <a:off x="457200" y="1280160"/>
            <a:ext cx="8229600" cy="2758440"/>
          </a:xfrm>
          <a:ln w="28575">
            <a:solidFill>
              <a:srgbClr val="FF0000"/>
            </a:solidFill>
          </a:ln>
        </p:spPr>
        <p:txBody>
          <a:bodyPr/>
          <a:lstStyle/>
          <a:p>
            <a:pPr algn="ctr"/>
            <a:r>
              <a:rPr lang="en-US" b="1" dirty="0">
                <a:solidFill>
                  <a:srgbClr val="000000"/>
                </a:solidFill>
              </a:rPr>
              <a:t>NOTES</a:t>
            </a:r>
            <a:endParaRPr lang="en-US" dirty="0">
              <a:solidFill>
                <a:srgbClr val="000000"/>
              </a:solidFill>
            </a:endParaRPr>
          </a:p>
          <a:p>
            <a:r>
              <a:rPr lang="en-US" dirty="0">
                <a:solidFill>
                  <a:srgbClr val="000000"/>
                </a:solidFill>
              </a:rPr>
              <a:t>The principle being applied in the Second Derivative Test is really very simple.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is defined at a local maximum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 curve is concave down. If</a:t>
            </a:r>
            <a:r>
              <a:rPr lang="en-US" i="1" dirty="0">
                <a:solidFill>
                  <a:srgbClr val="000000"/>
                </a:solidFill>
              </a:rPr>
              <a:t> f </a:t>
            </a:r>
            <a:r>
              <a:rPr lang="en-US" dirty="0">
                <a:solidFill>
                  <a:srgbClr val="000000"/>
                </a:solidFill>
              </a:rPr>
              <a:t>′′(</a:t>
            </a:r>
            <a:r>
              <a:rPr lang="en-US" i="1" dirty="0">
                <a:solidFill>
                  <a:srgbClr val="000000"/>
                </a:solidFill>
              </a:rPr>
              <a:t>c</a:t>
            </a:r>
            <a:r>
              <a:rPr lang="en-US" dirty="0">
                <a:solidFill>
                  <a:srgbClr val="000000"/>
                </a:solidFill>
              </a:rPr>
              <a:t>) is defined at a local minimum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 curve is concave up.</a:t>
            </a:r>
            <a:r>
              <a:rPr lang="en-US" i="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Second Derivative Test</a:t>
            </a:r>
          </a:p>
        </p:txBody>
      </p:sp>
      <p:sp>
        <p:nvSpPr>
          <p:cNvPr id="3" name="Content Placeholder 2"/>
          <p:cNvSpPr>
            <a:spLocks noGrp="1"/>
          </p:cNvSpPr>
          <p:nvPr>
            <p:ph idx="1"/>
          </p:nvPr>
        </p:nvSpPr>
        <p:spPr/>
        <p:txBody>
          <a:bodyPr/>
          <a:lstStyle/>
          <a:p>
            <a:r>
              <a:rPr lang="en-US" dirty="0"/>
              <a:t>For the function</a:t>
            </a:r>
            <a:endParaRPr lang="en-US" i="1" dirty="0"/>
          </a:p>
          <a:p>
            <a:pPr marL="457200" indent="-457200"/>
            <a:r>
              <a:rPr lang="en-US" b="1" dirty="0"/>
              <a:t>a.	</a:t>
            </a:r>
            <a:r>
              <a:rPr lang="en-US" dirty="0"/>
              <a:t>Locate the local extrema. </a:t>
            </a:r>
          </a:p>
          <a:p>
            <a:pPr marL="457200" indent="-457200"/>
            <a:r>
              <a:rPr lang="en-US" b="1" dirty="0"/>
              <a:t>b.	</a:t>
            </a:r>
            <a:r>
              <a:rPr lang="en-US" dirty="0"/>
              <a:t>Locate the points of inflection. </a:t>
            </a:r>
          </a:p>
          <a:p>
            <a:r>
              <a:rPr lang="en-US" b="1" dirty="0"/>
              <a:t>Solutions: </a:t>
            </a:r>
          </a:p>
          <a:p>
            <a:pPr marL="457200" indent="-457200"/>
            <a:r>
              <a:rPr lang="en-US" b="1" dirty="0"/>
              <a:t>a.	</a:t>
            </a:r>
            <a:r>
              <a:rPr lang="en-US" dirty="0"/>
              <a:t>We will use the Second Derivative Test to find all local extrema of </a:t>
            </a:r>
            <a:r>
              <a:rPr lang="en-US" i="1" dirty="0"/>
              <a:t>f </a:t>
            </a:r>
            <a:r>
              <a:rPr lang="en-US" dirty="0"/>
              <a:t>(</a:t>
            </a:r>
            <a:r>
              <a:rPr lang="en-US" i="1" dirty="0"/>
              <a:t>x</a:t>
            </a:r>
            <a:r>
              <a:rPr lang="en-US" dirty="0"/>
              <a:t>).</a:t>
            </a:r>
            <a:r>
              <a:rPr lang="en-US" i="1" dirty="0"/>
              <a:t> </a:t>
            </a:r>
          </a:p>
          <a:p>
            <a:pPr>
              <a:tabLst>
                <a:tab pos="457200" algn="l"/>
              </a:tabLst>
            </a:pPr>
            <a:r>
              <a:rPr lang="en-US" dirty="0"/>
              <a:t>	First, find all values </a:t>
            </a:r>
            <a:r>
              <a:rPr lang="en-US" i="1" dirty="0"/>
              <a:t>x </a:t>
            </a:r>
            <a:r>
              <a:rPr lang="en-US" dirty="0"/>
              <a:t>= </a:t>
            </a:r>
            <a:r>
              <a:rPr lang="en-US" i="1" dirty="0"/>
              <a:t>c</a:t>
            </a:r>
            <a:r>
              <a:rPr lang="en-US" dirty="0"/>
              <a:t> so that </a:t>
            </a:r>
            <a:r>
              <a:rPr lang="en-US" i="1" dirty="0">
                <a:solidFill>
                  <a:srgbClr val="000099"/>
                </a:solidFill>
              </a:rPr>
              <a:t>f</a:t>
            </a:r>
            <a:r>
              <a:rPr lang="en-US" dirty="0">
                <a:solidFill>
                  <a:srgbClr val="000099"/>
                </a:solidFill>
              </a:rPr>
              <a:t> ′(</a:t>
            </a:r>
            <a:r>
              <a:rPr lang="en-US" i="1" dirty="0">
                <a:solidFill>
                  <a:srgbClr val="000099"/>
                </a:solidFill>
              </a:rPr>
              <a:t>c</a:t>
            </a:r>
            <a:r>
              <a:rPr lang="en-US" dirty="0">
                <a:solidFill>
                  <a:srgbClr val="000099"/>
                </a:solidFill>
              </a:rPr>
              <a:t>) = 0</a:t>
            </a:r>
            <a:r>
              <a:rPr lang="en-US" dirty="0"/>
              <a:t>.</a:t>
            </a:r>
          </a:p>
        </p:txBody>
      </p:sp>
      <p:graphicFrame>
        <p:nvGraphicFramePr>
          <p:cNvPr id="182274" name="Object 2"/>
          <p:cNvGraphicFramePr>
            <a:graphicFrameLocks noChangeAspect="1"/>
          </p:cNvGraphicFramePr>
          <p:nvPr>
            <p:extLst>
              <p:ext uri="{D42A27DB-BD31-4B8C-83A1-F6EECF244321}">
                <p14:modId xmlns:p14="http://schemas.microsoft.com/office/powerpoint/2010/main" val="239008243"/>
              </p:ext>
            </p:extLst>
          </p:nvPr>
        </p:nvGraphicFramePr>
        <p:xfrm>
          <a:off x="2939345" y="1306689"/>
          <a:ext cx="2451100" cy="495300"/>
        </p:xfrm>
        <a:graphic>
          <a:graphicData uri="http://schemas.openxmlformats.org/presentationml/2006/ole">
            <mc:AlternateContent xmlns:mc="http://schemas.openxmlformats.org/markup-compatibility/2006">
              <mc:Choice xmlns:v="urn:schemas-microsoft-com:vml" Requires="v">
                <p:oleObj name="Equation" r:id="rId3" imgW="2450880" imgH="495000" progId="Equation.DSMT4">
                  <p:embed/>
                </p:oleObj>
              </mc:Choice>
              <mc:Fallback>
                <p:oleObj name="Equation" r:id="rId3" imgW="2450880" imgH="4950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345" y="1306689"/>
                        <a:ext cx="245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5" name="Content Placeholder 4"/>
          <p:cNvSpPr>
            <a:spLocks noGrp="1"/>
          </p:cNvSpPr>
          <p:nvPr>
            <p:ph idx="1"/>
          </p:nvPr>
        </p:nvSpPr>
        <p:spPr>
          <a:xfrm>
            <a:off x="609600" y="1295400"/>
            <a:ext cx="8229600" cy="4572000"/>
          </a:xfrm>
        </p:spPr>
        <p:txBody>
          <a:bodyPr/>
          <a:lstStyle/>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r>
              <a:rPr lang="en-US" dirty="0"/>
              <a:t>Substituting these </a:t>
            </a:r>
            <a:r>
              <a:rPr lang="en-US" i="1" dirty="0"/>
              <a:t>x</a:t>
            </a:r>
            <a:r>
              <a:rPr lang="en-US" dirty="0"/>
              <a:t>-values into </a:t>
            </a:r>
            <a:r>
              <a:rPr lang="en-US" i="1" dirty="0"/>
              <a:t>f</a:t>
            </a:r>
            <a:r>
              <a:rPr lang="en-US" dirty="0"/>
              <a:t> (</a:t>
            </a:r>
            <a:r>
              <a:rPr lang="en-US" i="1" dirty="0"/>
              <a:t>x</a:t>
            </a:r>
            <a:r>
              <a:rPr lang="en-US" dirty="0"/>
              <a:t>), the corresponding </a:t>
            </a:r>
            <a:r>
              <a:rPr lang="en-US" i="1" dirty="0"/>
              <a:t>y</a:t>
            </a:r>
            <a:r>
              <a:rPr lang="en-US" dirty="0"/>
              <a:t>-values are </a:t>
            </a:r>
            <a:r>
              <a:rPr lang="en-US" i="1" dirty="0">
                <a:solidFill>
                  <a:srgbClr val="000099"/>
                </a:solidFill>
              </a:rPr>
              <a:t>f</a:t>
            </a:r>
            <a:r>
              <a:rPr lang="en-US" dirty="0">
                <a:solidFill>
                  <a:srgbClr val="000099"/>
                </a:solidFill>
              </a:rPr>
              <a:t> (−3) = −81</a:t>
            </a:r>
            <a:r>
              <a:rPr lang="en-US" dirty="0"/>
              <a:t>, </a:t>
            </a:r>
            <a:r>
              <a:rPr lang="en-US" i="1" dirty="0">
                <a:solidFill>
                  <a:srgbClr val="000099"/>
                </a:solidFill>
              </a:rPr>
              <a:t>f</a:t>
            </a:r>
            <a:r>
              <a:rPr lang="en-US" dirty="0">
                <a:solidFill>
                  <a:srgbClr val="000099"/>
                </a:solidFill>
              </a:rPr>
              <a:t> (0) = 0</a:t>
            </a:r>
            <a:r>
              <a:rPr lang="en-US" dirty="0"/>
              <a:t>, and </a:t>
            </a:r>
            <a:r>
              <a:rPr lang="en-US" i="1" dirty="0">
                <a:solidFill>
                  <a:srgbClr val="000099"/>
                </a:solidFill>
              </a:rPr>
              <a:t>f</a:t>
            </a:r>
            <a:r>
              <a:rPr lang="en-US" dirty="0">
                <a:solidFill>
                  <a:srgbClr val="000099"/>
                </a:solidFill>
              </a:rPr>
              <a:t> (3) = −81</a:t>
            </a:r>
            <a:r>
              <a:rPr lang="en-US" dirty="0"/>
              <a:t>.</a:t>
            </a:r>
          </a:p>
          <a:p>
            <a:endParaRPr lang="en-US" sz="2000" dirty="0">
              <a:solidFill>
                <a:srgbClr val="008080"/>
              </a:solidFill>
            </a:endParaRPr>
          </a:p>
        </p:txBody>
      </p:sp>
      <p:sp>
        <p:nvSpPr>
          <p:cNvPr id="7" name="Rectangle 6"/>
          <p:cNvSpPr/>
          <p:nvPr/>
        </p:nvSpPr>
        <p:spPr>
          <a:xfrm>
            <a:off x="5029200" y="2160210"/>
            <a:ext cx="1521827" cy="400110"/>
          </a:xfrm>
          <a:prstGeom prst="rect">
            <a:avLst/>
          </a:prstGeom>
        </p:spPr>
        <p:txBody>
          <a:bodyPr wrap="none">
            <a:spAutoFit/>
          </a:bodyPr>
          <a:lstStyle/>
          <a:p>
            <a:r>
              <a:rPr lang="en-US" sz="2000" dirty="0">
                <a:solidFill>
                  <a:srgbClr val="008080"/>
                </a:solidFill>
              </a:rPr>
              <a:t>Set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 0. </a:t>
            </a:r>
          </a:p>
        </p:txBody>
      </p:sp>
      <p:graphicFrame>
        <p:nvGraphicFramePr>
          <p:cNvPr id="21507" name="Object 3"/>
          <p:cNvGraphicFramePr>
            <a:graphicFrameLocks noChangeAspect="1"/>
          </p:cNvGraphicFramePr>
          <p:nvPr/>
        </p:nvGraphicFramePr>
        <p:xfrm>
          <a:off x="1665873" y="1447800"/>
          <a:ext cx="2489200" cy="482600"/>
        </p:xfrm>
        <a:graphic>
          <a:graphicData uri="http://schemas.openxmlformats.org/presentationml/2006/ole">
            <mc:AlternateContent xmlns:mc="http://schemas.openxmlformats.org/markup-compatibility/2006">
              <mc:Choice xmlns:v="urn:schemas-microsoft-com:vml" Requires="v">
                <p:oleObj name="Equation" r:id="rId3" imgW="2489040" imgH="482400" progId="Equation.DSMT4">
                  <p:embed/>
                </p:oleObj>
              </mc:Choice>
              <mc:Fallback>
                <p:oleObj name="Equation" r:id="rId3" imgW="248904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873" y="1447800"/>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2241606" y="2101850"/>
          <a:ext cx="1917700" cy="381000"/>
        </p:xfrm>
        <a:graphic>
          <a:graphicData uri="http://schemas.openxmlformats.org/presentationml/2006/ole">
            <mc:AlternateContent xmlns:mc="http://schemas.openxmlformats.org/markup-compatibility/2006">
              <mc:Choice xmlns:v="urn:schemas-microsoft-com:vml" Requires="v">
                <p:oleObj name="Equation" r:id="rId5" imgW="1917360" imgH="380880" progId="Equation.DSMT4">
                  <p:embed/>
                </p:oleObj>
              </mc:Choice>
              <mc:Fallback>
                <p:oleObj name="Equation" r:id="rId5" imgW="191736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606" y="2101850"/>
                        <a:ext cx="191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2241606" y="2654300"/>
          <a:ext cx="1993900" cy="571500"/>
        </p:xfrm>
        <a:graphic>
          <a:graphicData uri="http://schemas.openxmlformats.org/presentationml/2006/ole">
            <mc:AlternateContent xmlns:mc="http://schemas.openxmlformats.org/markup-compatibility/2006">
              <mc:Choice xmlns:v="urn:schemas-microsoft-com:vml" Requires="v">
                <p:oleObj name="Equation" r:id="rId7" imgW="1993680" imgH="571320" progId="Equation.DSMT4">
                  <p:embed/>
                </p:oleObj>
              </mc:Choice>
              <mc:Fallback>
                <p:oleObj name="Equation" r:id="rId7" imgW="199368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606" y="2654300"/>
                        <a:ext cx="1993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2241606" y="3397250"/>
          <a:ext cx="2768600" cy="469900"/>
        </p:xfrm>
        <a:graphic>
          <a:graphicData uri="http://schemas.openxmlformats.org/presentationml/2006/ole">
            <mc:AlternateContent xmlns:mc="http://schemas.openxmlformats.org/markup-compatibility/2006">
              <mc:Choice xmlns:v="urn:schemas-microsoft-com:vml" Requires="v">
                <p:oleObj name="Equation" r:id="rId9" imgW="2768400" imgH="469800" progId="Equation.DSMT4">
                  <p:embed/>
                </p:oleObj>
              </mc:Choice>
              <mc:Fallback>
                <p:oleObj name="Equation" r:id="rId9" imgW="27684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1606" y="339725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2209800" y="4038600"/>
          <a:ext cx="1612900" cy="381000"/>
        </p:xfrm>
        <a:graphic>
          <a:graphicData uri="http://schemas.openxmlformats.org/presentationml/2006/ole">
            <mc:AlternateContent xmlns:mc="http://schemas.openxmlformats.org/markup-compatibility/2006">
              <mc:Choice xmlns:v="urn:schemas-microsoft-com:vml" Requires="v">
                <p:oleObj name="Equation" r:id="rId11" imgW="1612800" imgH="380880" progId="Equation.DSMT4">
                  <p:embed/>
                </p:oleObj>
              </mc:Choice>
              <mc:Fallback>
                <p:oleObj name="Equation" r:id="rId11" imgW="161280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038600"/>
                        <a:ext cx="1612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5029200" y="1524000"/>
            <a:ext cx="2925160" cy="400110"/>
          </a:xfrm>
          <a:prstGeom prst="rect">
            <a:avLst/>
          </a:prstGeom>
        </p:spPr>
        <p:txBody>
          <a:bodyPr wrap="none">
            <a:spAutoFit/>
          </a:bodyPr>
          <a:lstStyle/>
          <a:p>
            <a:r>
              <a:rPr lang="en-US" sz="2000" dirty="0">
                <a:solidFill>
                  <a:srgbClr val="008080"/>
                </a:solidFill>
              </a:rPr>
              <a:t>Find the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9" name="Content Placeholder 8"/>
          <p:cNvSpPr>
            <a:spLocks noGrp="1"/>
          </p:cNvSpPr>
          <p:nvPr>
            <p:ph idx="1"/>
          </p:nvPr>
        </p:nvSpPr>
        <p:spPr/>
        <p:txBody>
          <a:bodyPr/>
          <a:lstStyle/>
          <a:p>
            <a:r>
              <a:rPr lang="en-US" dirty="0"/>
              <a:t>Now we need to determine how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t> responds at these </a:t>
            </a:r>
            <a:r>
              <a:rPr lang="en-US" i="1" dirty="0"/>
              <a:t>x</a:t>
            </a:r>
            <a:r>
              <a:rPr lang="en-US" dirty="0"/>
              <a:t>-values.</a:t>
            </a:r>
          </a:p>
          <a:p>
            <a:endParaRPr lang="en-US" dirty="0"/>
          </a:p>
          <a:p>
            <a:endParaRPr lang="en-US" dirty="0"/>
          </a:p>
          <a:p>
            <a:endParaRPr lang="en-US" dirty="0"/>
          </a:p>
          <a:p>
            <a:endParaRPr lang="en-US" dirty="0"/>
          </a:p>
          <a:p>
            <a:endParaRPr lang="en-US" dirty="0"/>
          </a:p>
          <a:p>
            <a:r>
              <a:rPr lang="en-US" dirty="0"/>
              <a:t>Use the method for determining concavity in addition to the Second Derivative Test to interpret these results:</a:t>
            </a:r>
          </a:p>
        </p:txBody>
      </p:sp>
      <p:sp>
        <p:nvSpPr>
          <p:cNvPr id="11" name="Rectangle 10"/>
          <p:cNvSpPr/>
          <p:nvPr/>
        </p:nvSpPr>
        <p:spPr>
          <a:xfrm>
            <a:off x="5405311" y="2286000"/>
            <a:ext cx="131157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sp>
        <p:nvSpPr>
          <p:cNvPr id="12" name="Rectangle 11"/>
          <p:cNvSpPr/>
          <p:nvPr/>
        </p:nvSpPr>
        <p:spPr>
          <a:xfrm>
            <a:off x="5398911" y="2884311"/>
            <a:ext cx="3200400" cy="707886"/>
          </a:xfrm>
          <a:prstGeom prst="rect">
            <a:avLst/>
          </a:prstGeom>
        </p:spPr>
        <p:txBody>
          <a:bodyPr wrap="square">
            <a:spAutoFit/>
          </a:bodyPr>
          <a:lstStyle/>
          <a:p>
            <a:r>
              <a:rPr lang="en-US" sz="2000" dirty="0">
                <a:solidFill>
                  <a:srgbClr val="008080"/>
                </a:solidFill>
              </a:rPr>
              <a:t>Substitute each of the values found for </a:t>
            </a:r>
            <a:r>
              <a:rPr lang="en-US" sz="2000" i="1" dirty="0">
                <a:solidFill>
                  <a:srgbClr val="008080"/>
                </a:solidFill>
              </a:rPr>
              <a:t>c</a:t>
            </a:r>
            <a:r>
              <a:rPr lang="en-US" sz="2000" dirty="0">
                <a:solidFill>
                  <a:srgbClr val="008080"/>
                </a:solidFill>
              </a:rPr>
              <a:t>: −3, 0, and 3.</a:t>
            </a:r>
          </a:p>
        </p:txBody>
      </p:sp>
      <p:graphicFrame>
        <p:nvGraphicFramePr>
          <p:cNvPr id="22532" name="Object 4"/>
          <p:cNvGraphicFramePr>
            <a:graphicFrameLocks noChangeAspect="1"/>
          </p:cNvGraphicFramePr>
          <p:nvPr/>
        </p:nvGraphicFramePr>
        <p:xfrm>
          <a:off x="1131711" y="2252133"/>
          <a:ext cx="889000" cy="469900"/>
        </p:xfrm>
        <a:graphic>
          <a:graphicData uri="http://schemas.openxmlformats.org/presentationml/2006/ole">
            <mc:AlternateContent xmlns:mc="http://schemas.openxmlformats.org/markup-compatibility/2006">
              <mc:Choice xmlns:v="urn:schemas-microsoft-com:vml" Requires="v">
                <p:oleObj name="Equation" r:id="rId3" imgW="888840" imgH="469800" progId="Equation.DSMT4">
                  <p:embed/>
                </p:oleObj>
              </mc:Choice>
              <mc:Fallback>
                <p:oleObj name="Equation" r:id="rId3" imgW="88884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711" y="2252133"/>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2037645" y="2240844"/>
          <a:ext cx="1638300" cy="381000"/>
        </p:xfrm>
        <a:graphic>
          <a:graphicData uri="http://schemas.openxmlformats.org/presentationml/2006/ole">
            <mc:AlternateContent xmlns:mc="http://schemas.openxmlformats.org/markup-compatibility/2006">
              <mc:Choice xmlns:v="urn:schemas-microsoft-com:vml" Requires="v">
                <p:oleObj name="Equation" r:id="rId5" imgW="1638000" imgH="380880" progId="Equation.DSMT4">
                  <p:embed/>
                </p:oleObj>
              </mc:Choice>
              <mc:Fallback>
                <p:oleObj name="Equation" r:id="rId5" imgW="1638000" imgH="380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645" y="2240844"/>
                        <a:ext cx="163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925689" y="2904066"/>
          <a:ext cx="1079500" cy="482600"/>
        </p:xfrm>
        <a:graphic>
          <a:graphicData uri="http://schemas.openxmlformats.org/presentationml/2006/ole">
            <mc:AlternateContent xmlns:mc="http://schemas.openxmlformats.org/markup-compatibility/2006">
              <mc:Choice xmlns:v="urn:schemas-microsoft-com:vml" Requires="v">
                <p:oleObj name="Equation" r:id="rId7" imgW="1079280" imgH="482400" progId="Equation.DSMT4">
                  <p:embed/>
                </p:oleObj>
              </mc:Choice>
              <mc:Fallback>
                <p:oleObj name="Equation" r:id="rId7" imgW="1079280" imgH="482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689" y="2904066"/>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2020711" y="2841978"/>
          <a:ext cx="2082800" cy="546100"/>
        </p:xfrm>
        <a:graphic>
          <a:graphicData uri="http://schemas.openxmlformats.org/presentationml/2006/ole">
            <mc:AlternateContent xmlns:mc="http://schemas.openxmlformats.org/markup-compatibility/2006">
              <mc:Choice xmlns:v="urn:schemas-microsoft-com:vml" Requires="v">
                <p:oleObj name="Equation" r:id="rId9" imgW="2082600" imgH="545760" progId="Equation.DSMT4">
                  <p:embed/>
                </p:oleObj>
              </mc:Choice>
              <mc:Fallback>
                <p:oleObj name="Equation" r:id="rId9" imgW="2082600" imgH="5457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0711" y="2841978"/>
                        <a:ext cx="2082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4145844" y="2980266"/>
          <a:ext cx="660400" cy="292100"/>
        </p:xfrm>
        <a:graphic>
          <a:graphicData uri="http://schemas.openxmlformats.org/presentationml/2006/ole">
            <mc:AlternateContent xmlns:mc="http://schemas.openxmlformats.org/markup-compatibility/2006">
              <mc:Choice xmlns:v="urn:schemas-microsoft-com:vml" Requires="v">
                <p:oleObj name="Equation" r:id="rId11" imgW="660240" imgH="291960" progId="Equation.DSMT4">
                  <p:embed/>
                </p:oleObj>
              </mc:Choice>
              <mc:Fallback>
                <p:oleObj name="Equation" r:id="rId11" imgW="66024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5844" y="2980266"/>
                        <a:ext cx="66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1120422" y="3611033"/>
          <a:ext cx="889000" cy="469900"/>
        </p:xfrm>
        <a:graphic>
          <a:graphicData uri="http://schemas.openxmlformats.org/presentationml/2006/ole">
            <mc:AlternateContent xmlns:mc="http://schemas.openxmlformats.org/markup-compatibility/2006">
              <mc:Choice xmlns:v="urn:schemas-microsoft-com:vml" Requires="v">
                <p:oleObj name="Equation" r:id="rId13" imgW="888840" imgH="469800" progId="Equation.DSMT4">
                  <p:embed/>
                </p:oleObj>
              </mc:Choice>
              <mc:Fallback>
                <p:oleObj name="Equation" r:id="rId13" imgW="88884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0422" y="3611033"/>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2034822" y="3539067"/>
          <a:ext cx="1892300" cy="533400"/>
        </p:xfrm>
        <a:graphic>
          <a:graphicData uri="http://schemas.openxmlformats.org/presentationml/2006/ole">
            <mc:AlternateContent xmlns:mc="http://schemas.openxmlformats.org/markup-compatibility/2006">
              <mc:Choice xmlns:v="urn:schemas-microsoft-com:vml" Requires="v">
                <p:oleObj name="Equation" r:id="rId15" imgW="1892160" imgH="533160" progId="Equation.DSMT4">
                  <p:embed/>
                </p:oleObj>
              </mc:Choice>
              <mc:Fallback>
                <p:oleObj name="Equation" r:id="rId15" imgW="1892160" imgH="5331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4822" y="3539067"/>
                        <a:ext cx="189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3951111" y="3681589"/>
          <a:ext cx="876300" cy="292100"/>
        </p:xfrm>
        <a:graphic>
          <a:graphicData uri="http://schemas.openxmlformats.org/presentationml/2006/ole">
            <mc:AlternateContent xmlns:mc="http://schemas.openxmlformats.org/markup-compatibility/2006">
              <mc:Choice xmlns:v="urn:schemas-microsoft-com:vml" Requires="v">
                <p:oleObj name="Equation" r:id="rId17" imgW="876240" imgH="291960" progId="Equation.DSMT4">
                  <p:embed/>
                </p:oleObj>
              </mc:Choice>
              <mc:Fallback>
                <p:oleObj name="Equation" r:id="rId17" imgW="876240" imgH="29196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1111" y="3681589"/>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3"/>
          <p:cNvGraphicFramePr>
            <a:graphicFrameLocks noChangeAspect="1"/>
          </p:cNvGraphicFramePr>
          <p:nvPr/>
        </p:nvGraphicFramePr>
        <p:xfrm>
          <a:off x="1143000" y="4295422"/>
          <a:ext cx="863600" cy="482600"/>
        </p:xfrm>
        <a:graphic>
          <a:graphicData uri="http://schemas.openxmlformats.org/presentationml/2006/ole">
            <mc:AlternateContent xmlns:mc="http://schemas.openxmlformats.org/markup-compatibility/2006">
              <mc:Choice xmlns:v="urn:schemas-microsoft-com:vml" Requires="v">
                <p:oleObj name="Equation" r:id="rId19" imgW="863280" imgH="482400" progId="Equation.DSMT4">
                  <p:embed/>
                </p:oleObj>
              </mc:Choice>
              <mc:Fallback>
                <p:oleObj name="Equation" r:id="rId19" imgW="863280" imgH="48240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3000" y="4295422"/>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4"/>
          <p:cNvGraphicFramePr>
            <a:graphicFrameLocks noChangeAspect="1"/>
          </p:cNvGraphicFramePr>
          <p:nvPr/>
        </p:nvGraphicFramePr>
        <p:xfrm>
          <a:off x="2034822" y="4246034"/>
          <a:ext cx="1866900" cy="546100"/>
        </p:xfrm>
        <a:graphic>
          <a:graphicData uri="http://schemas.openxmlformats.org/presentationml/2006/ole">
            <mc:AlternateContent xmlns:mc="http://schemas.openxmlformats.org/markup-compatibility/2006">
              <mc:Choice xmlns:v="urn:schemas-microsoft-com:vml" Requires="v">
                <p:oleObj name="Equation" r:id="rId21" imgW="1866600" imgH="545760" progId="Equation.DSMT4">
                  <p:embed/>
                </p:oleObj>
              </mc:Choice>
              <mc:Fallback>
                <p:oleObj name="Equation" r:id="rId21" imgW="1866600" imgH="54576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4822" y="4246034"/>
                        <a:ext cx="1866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3" name="Object 15"/>
          <p:cNvGraphicFramePr>
            <a:graphicFrameLocks noChangeAspect="1"/>
          </p:cNvGraphicFramePr>
          <p:nvPr/>
        </p:nvGraphicFramePr>
        <p:xfrm>
          <a:off x="3942645" y="4375855"/>
          <a:ext cx="660400" cy="292100"/>
        </p:xfrm>
        <a:graphic>
          <a:graphicData uri="http://schemas.openxmlformats.org/presentationml/2006/ole">
            <mc:AlternateContent xmlns:mc="http://schemas.openxmlformats.org/markup-compatibility/2006">
              <mc:Choice xmlns:v="urn:schemas-microsoft-com:vml" Requires="v">
                <p:oleObj name="Equation" r:id="rId23" imgW="660240" imgH="291960" progId="Equation.DSMT4">
                  <p:embed/>
                </p:oleObj>
              </mc:Choice>
              <mc:Fallback>
                <p:oleObj name="Equation" r:id="rId23" imgW="660240" imgH="29196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42645" y="4375855"/>
                        <a:ext cx="66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the Second Derivative Test (cont.)</a:t>
            </a:r>
          </a:p>
        </p:txBody>
      </p:sp>
      <p:sp>
        <p:nvSpPr>
          <p:cNvPr id="5" name="Content Placeholder 4"/>
          <p:cNvSpPr>
            <a:spLocks noGrp="1"/>
          </p:cNvSpPr>
          <p:nvPr>
            <p:ph idx="1"/>
          </p:nvPr>
        </p:nvSpPr>
        <p:spPr/>
        <p:txBody>
          <a:bodyPr/>
          <a:lstStyle/>
          <a:p>
            <a:endParaRPr lang="en-US" dirty="0"/>
          </a:p>
        </p:txBody>
      </p:sp>
      <p:pic>
        <p:nvPicPr>
          <p:cNvPr id="185347" name="Picture 3"/>
          <p:cNvPicPr>
            <a:picLocks noChangeAspect="1" noChangeArrowheads="1"/>
          </p:cNvPicPr>
          <p:nvPr/>
        </p:nvPicPr>
        <p:blipFill>
          <a:blip r:embed="rId3"/>
          <a:srcRect/>
          <a:stretch>
            <a:fillRect/>
          </a:stretch>
        </p:blipFill>
        <p:spPr bwMode="auto">
          <a:xfrm>
            <a:off x="426947" y="1143000"/>
            <a:ext cx="8290106" cy="2377440"/>
          </a:xfrm>
          <a:prstGeom prst="rect">
            <a:avLst/>
          </a:prstGeom>
          <a:noFill/>
          <a:ln w="9525">
            <a:noFill/>
            <a:miter lim="800000"/>
            <a:headEnd/>
            <a:tailEnd/>
          </a:ln>
          <a:effectLst/>
        </p:spPr>
      </p:pic>
      <p:pic>
        <p:nvPicPr>
          <p:cNvPr id="185348" name="Picture 4"/>
          <p:cNvPicPr>
            <a:picLocks noChangeAspect="1" noChangeArrowheads="1"/>
          </p:cNvPicPr>
          <p:nvPr/>
        </p:nvPicPr>
        <p:blipFill>
          <a:blip r:embed="rId4"/>
          <a:srcRect/>
          <a:stretch>
            <a:fillRect/>
          </a:stretch>
        </p:blipFill>
        <p:spPr bwMode="auto">
          <a:xfrm>
            <a:off x="2606884" y="3581400"/>
            <a:ext cx="3930233" cy="2377440"/>
          </a:xfrm>
          <a:prstGeom prst="rect">
            <a:avLst/>
          </a:prstGeom>
          <a:noFill/>
          <a:ln w="9525">
            <a:noFill/>
            <a:miter lim="800000"/>
            <a:headEnd/>
            <a:tailEnd/>
          </a:ln>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1459</Words>
  <Application>Microsoft Office PowerPoint</Application>
  <PresentationFormat>On-screen Show (4:3)</PresentationFormat>
  <Paragraphs>133</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Calibri</vt:lpstr>
      <vt:lpstr>Arial</vt:lpstr>
      <vt:lpstr>Courier New</vt:lpstr>
      <vt:lpstr>Office Theme</vt:lpstr>
      <vt:lpstr>Equation</vt:lpstr>
      <vt:lpstr>Section 12.2</vt:lpstr>
      <vt:lpstr>Objectives</vt:lpstr>
      <vt:lpstr>Second Derivative Test for Local Extrema</vt:lpstr>
      <vt:lpstr>Second Derivative Test for Local Extrema</vt:lpstr>
      <vt:lpstr>Second Derivative Test for Local Extrema</vt:lpstr>
      <vt:lpstr>Example 1: Using the Second Derivative Test</vt:lpstr>
      <vt:lpstr>Example 1: Using the Second Derivative Test (cont.)</vt:lpstr>
      <vt:lpstr>Example 1: Using the Second Derivative Test (cont.)</vt:lpstr>
      <vt:lpstr>Example 1: Using the Second Derivative Test (cont.)</vt:lpstr>
      <vt:lpstr>Example 1: Using the Second Derivative Test (cont.)</vt:lpstr>
      <vt:lpstr>Example 1: Using the Second Derivative Test (cont.)</vt:lpstr>
      <vt:lpstr>Example 1: Using the Second Derivative Test (cont.)</vt:lpstr>
      <vt:lpstr>Example 2: Locating Local Extrema </vt:lpstr>
      <vt:lpstr>Example 2: Locating Local Extrema (cont.) </vt:lpstr>
      <vt:lpstr>Example 2: Locating Local Extrema (cont.) </vt:lpstr>
      <vt:lpstr>Example 2: Locating Local Extrema (cont.) </vt:lpstr>
      <vt:lpstr>Example 2: Locating Local Extrema (cont.) </vt:lpstr>
      <vt:lpstr>Example 2: Locating Local Extrema (cont.) </vt:lpstr>
      <vt:lpstr>Example 2: Locating Local Extrema (cont.) </vt:lpstr>
      <vt:lpstr>Second Derivative Test for Local Extrema</vt:lpstr>
      <vt:lpstr>Application: Point of Diminishing Returns</vt:lpstr>
      <vt:lpstr>Example 3: Point of Diminishing Returns </vt:lpstr>
      <vt:lpstr>Example 3: Point of Diminishing Returns (cont.)</vt:lpstr>
      <vt:lpstr>Example 3: Point of Diminishing Returns (cont.)</vt:lpstr>
      <vt:lpstr>Example 3: Point of Diminishing Returns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Claudia Vance</cp:lastModifiedBy>
  <cp:revision>87</cp:revision>
  <dcterms:created xsi:type="dcterms:W3CDTF">2013-04-26T14:43:13Z</dcterms:created>
  <dcterms:modified xsi:type="dcterms:W3CDTF">2021-05-18T14:39:08Z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4235327A-7FDB-4B53-A7CD-B7A0E2346982</vt:lpwstr>
  </property>
  <property fmtid="{D5CDD505-2E9C-101B-9397-08002B2CF9AE}" pid="3" name="ArticulatePath">
    <vt:lpwstr>ESC_4_1 - Copy</vt:lpwstr>
  </property>
</Properties>
</file>