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4"/>
      <p:bold r:id="rId35"/>
      <p:italic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36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4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254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9FAD6-B462-4A2F-955A-EDE90871245F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8B0D4-A576-41D4-97EF-0A72D2A35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493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30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6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6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0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Curve Sketching: Polynomial Functions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Curve Sketching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Strategy for Curve Sketching Given a Function </a:t>
            </a:r>
            <a:r>
              <a:rPr lang="en-US" b="1" i="1" dirty="0" smtClean="0">
                <a:solidFill>
                  <a:srgbClr val="000000"/>
                </a:solidFill>
              </a:rPr>
              <a:t>f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</a:p>
          <a:p>
            <a:pPr lvl="0" eaLnBrk="0" fontAlgn="base" hangingPunct="0">
              <a:spcBef>
                <a:spcPts val="1800"/>
              </a:spcBef>
              <a:spcAft>
                <a:spcPct val="0"/>
              </a:spcAft>
              <a:tabLst>
                <a:tab pos="463550" algn="l"/>
                <a:tab pos="13779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8.</a:t>
            </a:r>
            <a:r>
              <a:rPr lang="en-US" dirty="0" smtClean="0">
                <a:solidFill>
                  <a:srgbClr val="000000"/>
                </a:solidFill>
              </a:rPr>
              <a:t>	Using the combined information from Steps 1 − 7 	and any other specific points that might be helpful, 	sketch the graph. (A helpful point would usually be 	the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-intercept (0,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(0)) or an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-intercept: 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)) if 	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 = 0.)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Polynomial Functions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 make the following important statement without proof:</a:t>
            </a:r>
          </a:p>
          <a:p>
            <a:pPr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The graphs of polynomial functions are smooth, 	continuous curves, and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and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are defined 	for all real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 the graph of the polynomial function </a:t>
            </a:r>
          </a:p>
          <a:p>
            <a:endParaRPr lang="en-US" b="1" dirty="0" smtClean="0"/>
          </a:p>
          <a:p>
            <a:r>
              <a:rPr lang="en-US" b="1" dirty="0" smtClean="0"/>
              <a:t>Solution:</a:t>
            </a:r>
            <a:r>
              <a:rPr lang="en-US" dirty="0" smtClean="0"/>
              <a:t> In this example several steps are listed together because the first and second derivatives are easily found. </a:t>
            </a:r>
          </a:p>
          <a:p>
            <a:r>
              <a:rPr lang="en-US" b="1" dirty="0" smtClean="0"/>
              <a:t>Step 1:</a:t>
            </a:r>
            <a:r>
              <a:rPr lang="en-US" dirty="0" smtClean="0"/>
              <a:t> Find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60776" name="Object 8"/>
          <p:cNvGraphicFramePr>
            <a:graphicFrameLocks noChangeAspect="1"/>
          </p:cNvGraphicFramePr>
          <p:nvPr/>
        </p:nvGraphicFramePr>
        <p:xfrm>
          <a:off x="3276600" y="1837267"/>
          <a:ext cx="2590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2590800" imgH="482600" progId="Equation.DSMT4">
                  <p:embed/>
                </p:oleObj>
              </mc:Choice>
              <mc:Fallback>
                <p:oleObj name="Equation" r:id="rId3" imgW="2590800" imgH="482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837267"/>
                        <a:ext cx="2590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650545" y="4483100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1955520" imgH="469800" progId="Equation.DSMT4">
                  <p:embed/>
                </p:oleObj>
              </mc:Choice>
              <mc:Fallback>
                <p:oleObj name="Equation" r:id="rId5" imgW="1955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0545" y="4483100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544711" y="5137856"/>
          <a:ext cx="139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7" imgW="1396800" imgH="469800" progId="Equation.DSMT4">
                  <p:embed/>
                </p:oleObj>
              </mc:Choice>
              <mc:Fallback>
                <p:oleObj name="Equation" r:id="rId7" imgW="1396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711" y="5137856"/>
                        <a:ext cx="139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Steps 2 and 3: </a:t>
            </a:r>
            <a:r>
              <a:rPr lang="en-US" dirty="0" smtClean="0"/>
              <a:t>Find the critical values and the intervals where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&gt; 0</a:t>
            </a:r>
            <a:r>
              <a:rPr lang="en-US" dirty="0" smtClean="0"/>
              <a:t> and where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&lt; 0</a:t>
            </a:r>
            <a:r>
              <a:rPr lang="en-US" dirty="0" smtClean="0"/>
              <a:t>.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The critical value is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= 1</a:t>
            </a:r>
            <a:r>
              <a:rPr lang="en-US" dirty="0" smtClean="0"/>
              <a:t>.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Now we can determine the following: 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x</a:t>
            </a:r>
            <a:r>
              <a:rPr lang="en-US" dirty="0" smtClean="0"/>
              <a:t> &lt; 1, then </a:t>
            </a:r>
            <a:r>
              <a:rPr lang="en-US" i="1" dirty="0" smtClean="0">
                <a:solidFill>
                  <a:srgbClr val="000099"/>
                </a:solidFill>
              </a:rPr>
              <a:t>f </a:t>
            </a:r>
            <a:r>
              <a:rPr lang="en-US" dirty="0" smtClean="0">
                <a:solidFill>
                  <a:srgbClr val="000099"/>
                </a:solidFill>
              </a:rPr>
              <a:t>′(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 = 2(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− 1) &lt; 0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FF00FF"/>
                </a:solidFill>
              </a:rPr>
              <a:t>f</a:t>
            </a:r>
            <a:r>
              <a:rPr lang="en-US" dirty="0" smtClean="0">
                <a:solidFill>
                  <a:srgbClr val="FF00FF"/>
                </a:solidFill>
              </a:rPr>
              <a:t> is decreasing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x</a:t>
            </a:r>
            <a:r>
              <a:rPr lang="en-US" dirty="0" smtClean="0"/>
              <a:t> &gt; 1, then </a:t>
            </a:r>
            <a:r>
              <a:rPr lang="en-US" i="1" dirty="0" smtClean="0">
                <a:solidFill>
                  <a:srgbClr val="000099"/>
                </a:solidFill>
              </a:rPr>
              <a:t>f </a:t>
            </a:r>
            <a:r>
              <a:rPr lang="en-US" dirty="0" smtClean="0">
                <a:solidFill>
                  <a:srgbClr val="000099"/>
                </a:solidFill>
              </a:rPr>
              <a:t>′(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 = 2(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− 1) &gt; 0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FF00FF"/>
                </a:solidFill>
              </a:rPr>
              <a:t>f</a:t>
            </a:r>
            <a:r>
              <a:rPr lang="en-US" dirty="0" smtClean="0">
                <a:solidFill>
                  <a:srgbClr val="FF00FF"/>
                </a:solidFill>
              </a:rPr>
              <a:t> is increasing</a:t>
            </a:r>
            <a:r>
              <a:rPr lang="en-US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257800" y="2240844"/>
            <a:ext cx="2667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critical values of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 by setting </a:t>
            </a:r>
            <a:r>
              <a:rPr lang="en-US" sz="2000" i="1" dirty="0" smtClean="0">
                <a:solidFill>
                  <a:srgbClr val="008080"/>
                </a:solidFill>
              </a:rPr>
              <a:t>f </a:t>
            </a:r>
            <a:r>
              <a:rPr lang="en-US" sz="2000" dirty="0" smtClean="0">
                <a:solidFill>
                  <a:srgbClr val="008080"/>
                </a:solidFill>
              </a:rPr>
              <a:t>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= 0 and solving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524000" y="2250722"/>
          <a:ext cx="3365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3365280" imgH="469800" progId="Equation.DSMT4">
                  <p:embed/>
                </p:oleObj>
              </mc:Choice>
              <mc:Fallback>
                <p:oleObj name="Equation" r:id="rId3" imgW="3365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250722"/>
                        <a:ext cx="3365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111022" y="2895600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1625400" imgH="469800" progId="Equation.DSMT4">
                  <p:embed/>
                </p:oleObj>
              </mc:Choice>
              <mc:Fallback>
                <p:oleObj name="Equation" r:id="rId5" imgW="16254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022" y="2895600"/>
                        <a:ext cx="162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088444" y="35306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7" imgW="711000" imgH="279360" progId="Equation.DSMT4">
                  <p:embed/>
                </p:oleObj>
              </mc:Choice>
              <mc:Fallback>
                <p:oleObj name="Equation" r:id="rId7" imgW="7110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444" y="35306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Step 4: </a:t>
            </a:r>
            <a:r>
              <a:rPr lang="en-US" dirty="0" smtClean="0"/>
              <a:t>Find all local extrema.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Find the corresponding </a:t>
            </a:r>
            <a:r>
              <a:rPr lang="en-US" i="1" dirty="0" smtClean="0"/>
              <a:t>y</a:t>
            </a:r>
            <a:r>
              <a:rPr lang="en-US" dirty="0" smtClean="0"/>
              <a:t>-value of the critical value. 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The point </a:t>
            </a:r>
            <a:r>
              <a:rPr lang="en-US" dirty="0" smtClean="0">
                <a:solidFill>
                  <a:srgbClr val="FF00FF"/>
                </a:solidFill>
              </a:rPr>
              <a:t>(1, −4)</a:t>
            </a:r>
            <a:r>
              <a:rPr lang="en-US" dirty="0" smtClean="0"/>
              <a:t> is the local minimum. </a:t>
            </a:r>
            <a:endParaRPr lang="en-US" dirty="0" smtClean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37656" y="2579070"/>
            <a:ext cx="17871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local minimum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86400" y="1953161"/>
            <a:ext cx="3352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Evaluate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′′(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for the critical value to find the local extrema and use the Second Derivative Test.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133600" y="1992489"/>
          <a:ext cx="135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3" imgW="1358640" imgH="469800" progId="Equation.DSMT4">
                  <p:embed/>
                </p:oleObj>
              </mc:Choice>
              <mc:Fallback>
                <p:oleObj name="Equation" r:id="rId3" imgW="1358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92489"/>
                        <a:ext cx="1358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808111" y="2602089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5" imgW="711000" imgH="291960" progId="Equation.DSMT4">
                  <p:embed/>
                </p:oleObj>
              </mc:Choice>
              <mc:Fallback>
                <p:oleObj name="Equation" r:id="rId5" imgW="711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111" y="2602089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551289" y="3920067"/>
          <a:ext cx="287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7" imgW="2869920" imgH="533160" progId="Equation.DSMT4">
                  <p:embed/>
                </p:oleObj>
              </mc:Choice>
              <mc:Fallback>
                <p:oleObj name="Equation" r:id="rId7" imgW="286992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289" y="3920067"/>
                        <a:ext cx="287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234267" y="4594578"/>
          <a:ext cx="73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9" imgW="736560" imgH="380880" progId="Equation.DSMT4">
                  <p:embed/>
                </p:oleObj>
              </mc:Choice>
              <mc:Fallback>
                <p:oleObj name="Equation" r:id="rId9" imgW="736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4267" y="4594578"/>
                        <a:ext cx="73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Steps 5, 6, and 7: </a:t>
            </a:r>
            <a:r>
              <a:rPr lang="en-US" dirty="0" smtClean="0"/>
              <a:t>Find the hypercritical values, the intervals where </a:t>
            </a:r>
            <a:r>
              <a:rPr lang="en-US" i="1" dirty="0" smtClean="0"/>
              <a:t>f </a:t>
            </a:r>
            <a:r>
              <a:rPr lang="en-US" dirty="0" smtClean="0"/>
              <a:t>′′(</a:t>
            </a:r>
            <a:r>
              <a:rPr lang="en-US" i="1" dirty="0" smtClean="0"/>
              <a:t>x</a:t>
            </a:r>
            <a:r>
              <a:rPr lang="en-US" dirty="0" smtClean="0"/>
              <a:t>) &gt; 0 and where </a:t>
            </a:r>
            <a:r>
              <a:rPr lang="en-US" i="1" dirty="0" smtClean="0"/>
              <a:t>f </a:t>
            </a:r>
            <a:r>
              <a:rPr lang="en-US" dirty="0" smtClean="0"/>
              <a:t>′′(</a:t>
            </a:r>
            <a:r>
              <a:rPr lang="en-US" i="1" dirty="0" smtClean="0"/>
              <a:t>x</a:t>
            </a:r>
            <a:r>
              <a:rPr lang="en-US" dirty="0" smtClean="0"/>
              <a:t>) &lt; 0, and all points of inflection. </a:t>
            </a:r>
          </a:p>
          <a:p>
            <a:r>
              <a:rPr lang="en-US" dirty="0" smtClean="0"/>
              <a:t>For all 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</a:p>
          <a:p>
            <a:endParaRPr lang="en-US" dirty="0" smtClean="0"/>
          </a:p>
          <a:p>
            <a:r>
              <a:rPr lang="en-US" dirty="0" smtClean="0"/>
              <a:t>Thus </a:t>
            </a:r>
            <a:r>
              <a:rPr lang="en-US" i="1" dirty="0" smtClean="0"/>
              <a:t>f</a:t>
            </a:r>
            <a:r>
              <a:rPr lang="en-US" dirty="0" smtClean="0"/>
              <a:t> is concave up for all </a:t>
            </a:r>
            <a:r>
              <a:rPr lang="en-US" i="1" dirty="0" smtClean="0"/>
              <a:t>x</a:t>
            </a:r>
            <a:r>
              <a:rPr lang="en-US" dirty="0" smtClean="0"/>
              <a:t>, and there are </a:t>
            </a:r>
            <a:r>
              <a:rPr lang="en-US" dirty="0" smtClean="0">
                <a:solidFill>
                  <a:srgbClr val="FF00FF"/>
                </a:solidFill>
              </a:rPr>
              <a:t>no points of inflection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graphicFrame>
        <p:nvGraphicFramePr>
          <p:cNvPr id="1443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560165"/>
              </p:ext>
            </p:extLst>
          </p:nvPr>
        </p:nvGraphicFramePr>
        <p:xfrm>
          <a:off x="3600450" y="3124200"/>
          <a:ext cx="194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1942920" imgH="482400" progId="Equation.DSMT4">
                  <p:embed/>
                </p:oleObj>
              </mc:Choice>
              <mc:Fallback>
                <p:oleObj name="Equation" r:id="rId3" imgW="1942920" imgH="482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3124200"/>
                        <a:ext cx="194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8: </a:t>
            </a:r>
            <a:r>
              <a:rPr lang="en-US" dirty="0" smtClean="0"/>
              <a:t>Sketch the graph.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609568"/>
              </p:ext>
            </p:extLst>
          </p:nvPr>
        </p:nvGraphicFramePr>
        <p:xfrm>
          <a:off x="1104900" y="1991360"/>
          <a:ext cx="6934200" cy="303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0593"/>
                <a:gridCol w="1860395"/>
                <a:gridCol w="2283212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Interval</a:t>
                      </a:r>
                      <a:r>
                        <a:rPr lang="en-US" sz="2000" b="1" baseline="0" dirty="0" smtClean="0"/>
                        <a:t> or Value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Derivative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Nature of Graph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660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(−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′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&lt; 0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Decreasing</a:t>
                      </a:r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(1, +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′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Increasing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 = 1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′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(1) = 0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Local minimum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563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(−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+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′′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= 2 &gt; 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Concave up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55148"/>
          </a:xfrm>
        </p:spPr>
        <p:txBody>
          <a:bodyPr>
            <a:spAutoFit/>
          </a:bodyPr>
          <a:lstStyle/>
          <a:p>
            <a:pPr>
              <a:spcBef>
                <a:spcPts val="3000"/>
              </a:spcBef>
            </a:pPr>
            <a:endParaRPr lang="en-US" dirty="0" smtClean="0"/>
          </a:p>
          <a:p>
            <a:pPr>
              <a:spcBef>
                <a:spcPts val="3000"/>
              </a:spcBef>
            </a:pPr>
            <a:endParaRPr lang="en-US" dirty="0" smtClean="0"/>
          </a:p>
          <a:p>
            <a:pPr>
              <a:spcBef>
                <a:spcPts val="3000"/>
              </a:spcBef>
            </a:pPr>
            <a:endParaRPr lang="en-US" dirty="0" smtClean="0"/>
          </a:p>
          <a:p>
            <a:pPr>
              <a:spcBef>
                <a:spcPts val="3000"/>
              </a:spcBef>
            </a:pPr>
            <a:endParaRPr lang="en-US" sz="3500" dirty="0" smtClean="0"/>
          </a:p>
          <a:p>
            <a:pPr>
              <a:spcBef>
                <a:spcPts val="3000"/>
              </a:spcBef>
            </a:pPr>
            <a:r>
              <a:rPr lang="en-US" dirty="0" smtClean="0"/>
              <a:t>The graph is a parabola, which agrees with the fact that the graph of every second-degree polynomial function is a parabola.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1447800"/>
            <a:ext cx="3276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Setting 		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gives 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+ 1)(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− 3) = 0.  So the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-intercepts are at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−1 or </a:t>
            </a:r>
          </a:p>
          <a:p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3.  We can also see from the graph that −4 is the absolute minimum value of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714500" y="1476022"/>
          <a:ext cx="1866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1866900" imgH="330200" progId="Equation.DSMT4">
                  <p:embed/>
                </p:oleObj>
              </mc:Choice>
              <mc:Fallback>
                <p:oleObj name="Equation" r:id="rId3" imgW="1866900" imgH="330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1476022"/>
                        <a:ext cx="1866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 descr="Ch_4_sec4.2_example_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279" y="1131711"/>
            <a:ext cx="3504521" cy="329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Using the Strategy for Curve Sketching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Use the curve sketching strategy to sketch the graph of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the function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Step 1:</a:t>
            </a:r>
            <a:r>
              <a:rPr lang="en-US" dirty="0" smtClean="0"/>
              <a:t> Find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/>
          </a:p>
        </p:txBody>
      </p:sp>
      <p:graphicFrame>
        <p:nvGraphicFramePr>
          <p:cNvPr id="165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8388"/>
              </p:ext>
            </p:extLst>
          </p:nvPr>
        </p:nvGraphicFramePr>
        <p:xfrm>
          <a:off x="2398889" y="1687689"/>
          <a:ext cx="363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" imgW="3632200" imgH="838200" progId="Equation.DSMT4">
                  <p:embed/>
                </p:oleObj>
              </mc:Choice>
              <mc:Fallback>
                <p:oleObj name="Equation" r:id="rId3" imgW="3632200" imgH="838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889" y="1687689"/>
                        <a:ext cx="363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321756" y="3905956"/>
          <a:ext cx="260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5" imgW="2603160" imgH="482400" progId="Equation.DSMT4">
                  <p:embed/>
                </p:oleObj>
              </mc:Choice>
              <mc:Fallback>
                <p:oleObj name="Equation" r:id="rId5" imgW="260316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756" y="3905956"/>
                        <a:ext cx="260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222978" y="4505678"/>
          <a:ext cx="208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7" imgW="2082600" imgH="469800" progId="Equation.DSMT4">
                  <p:embed/>
                </p:oleObj>
              </mc:Choice>
              <mc:Fallback>
                <p:oleObj name="Equation" r:id="rId7" imgW="20826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978" y="4505678"/>
                        <a:ext cx="208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</a:t>
            </a:r>
            <a:r>
              <a:rPr lang="en-US" dirty="0" smtClean="0"/>
              <a:t>Sketching (cont.)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2:</a:t>
            </a:r>
            <a:r>
              <a:rPr lang="en-US" dirty="0" smtClean="0"/>
              <a:t> Find the critical values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critical values are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= 1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= 3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0" y="2514600"/>
            <a:ext cx="3276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critical values of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 by setting </a:t>
            </a:r>
            <a:r>
              <a:rPr lang="en-US" sz="2000" i="1" dirty="0" smtClean="0">
                <a:solidFill>
                  <a:srgbClr val="008080"/>
                </a:solidFill>
              </a:rPr>
              <a:t>f </a:t>
            </a:r>
            <a:r>
              <a:rPr lang="en-US" sz="2000" dirty="0" smtClean="0">
                <a:solidFill>
                  <a:srgbClr val="008080"/>
                </a:solidFill>
              </a:rPr>
              <a:t>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= 0 and solving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994378" y="1905000"/>
          <a:ext cx="260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3" imgW="2603160" imgH="482400" progId="Equation.DSMT4">
                  <p:embed/>
                </p:oleObj>
              </mc:Choice>
              <mc:Fallback>
                <p:oleObj name="Equation" r:id="rId3" imgW="260316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378" y="1905000"/>
                        <a:ext cx="260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235200" y="2506134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5" imgW="2031840" imgH="380880" progId="Equation.DSMT4">
                  <p:embed/>
                </p:oleObj>
              </mc:Choice>
              <mc:Fallback>
                <p:oleObj name="Equation" r:id="rId5" imgW="20318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2506134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905000" y="3070578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7" imgW="2349360" imgH="469800" progId="Equation.DSMT4">
                  <p:embed/>
                </p:oleObj>
              </mc:Choice>
              <mc:Fallback>
                <p:oleObj name="Equation" r:id="rId7" imgW="2349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70578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541889" y="3699933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9" imgW="1041120" imgH="380880" progId="Equation.DSMT4">
                  <p:embed/>
                </p:oleObj>
              </mc:Choice>
              <mc:Fallback>
                <p:oleObj name="Equation" r:id="rId9" imgW="10411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1889" y="3699933"/>
                        <a:ext cx="104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Sketch a polynomial function given a list of conditions.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Create your own list of conditions given a polynomial function, and sketch the graph of the function using this list.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3: </a:t>
            </a:r>
            <a:r>
              <a:rPr lang="en-US" dirty="0" smtClean="0"/>
              <a:t>Use the critical values </a:t>
            </a:r>
            <a:r>
              <a:rPr lang="en-US" i="1" dirty="0" smtClean="0"/>
              <a:t>x</a:t>
            </a:r>
            <a:r>
              <a:rPr lang="en-US" dirty="0" smtClean="0"/>
              <a:t> = 1 and </a:t>
            </a:r>
            <a:r>
              <a:rPr lang="en-US" i="1" dirty="0" smtClean="0"/>
              <a:t>x</a:t>
            </a:r>
            <a:r>
              <a:rPr lang="en-US" dirty="0" smtClean="0"/>
              <a:t> = 3 as endpoints of intervals where </a:t>
            </a:r>
            <a:r>
              <a:rPr lang="en-US" i="1" dirty="0" smtClean="0"/>
              <a:t>f </a:t>
            </a:r>
            <a:r>
              <a:rPr lang="en-US" dirty="0" smtClean="0"/>
              <a:t>′(</a:t>
            </a:r>
            <a:r>
              <a:rPr lang="en-US" i="1" dirty="0" smtClean="0"/>
              <a:t>x</a:t>
            </a:r>
            <a:r>
              <a:rPr lang="en-US" dirty="0" smtClean="0"/>
              <a:t>) &gt; 0 and where</a:t>
            </a:r>
          </a:p>
          <a:p>
            <a:r>
              <a:rPr lang="en-US" i="1" dirty="0" smtClean="0"/>
              <a:t>f </a:t>
            </a:r>
            <a:r>
              <a:rPr lang="en-US" dirty="0" smtClean="0"/>
              <a:t>′(</a:t>
            </a:r>
            <a:r>
              <a:rPr lang="en-US" i="1" dirty="0" smtClean="0"/>
              <a:t>x</a:t>
            </a:r>
            <a:r>
              <a:rPr lang="en-US" dirty="0" smtClean="0"/>
              <a:t>) &lt; 0. </a:t>
            </a:r>
            <a:endParaRPr lang="en-US" dirty="0"/>
          </a:p>
        </p:txBody>
      </p:sp>
      <p:pic>
        <p:nvPicPr>
          <p:cNvPr id="1822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3925" y="2895600"/>
            <a:ext cx="72961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4:</a:t>
            </a:r>
            <a:r>
              <a:rPr lang="en-US" dirty="0" smtClean="0"/>
              <a:t> Find all local extrema.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86400" y="1371600"/>
            <a:ext cx="3124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Evaluate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 ′′(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for the critical values to find the local extrema and use the Second Derivative Test.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3800" y="3183467"/>
            <a:ext cx="18248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local maximum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33800" y="4884921"/>
            <a:ext cx="17871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local minimum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927578" y="2046111"/>
          <a:ext cx="227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3" imgW="2273040" imgH="469800" progId="Equation.DSMT4">
                  <p:embed/>
                </p:oleObj>
              </mc:Choice>
              <mc:Fallback>
                <p:oleObj name="Equation" r:id="rId3" imgW="22730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578" y="2046111"/>
                        <a:ext cx="227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799645" y="2672645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5" imgW="685800" imgH="279360" progId="Equation.DSMT4">
                  <p:embed/>
                </p:oleObj>
              </mc:Choice>
              <mc:Fallback>
                <p:oleObj name="Equation" r:id="rId5" imgW="6858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9645" y="2672645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370666" y="3211689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666" y="3211689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05000" y="3808589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9" imgW="2286000" imgH="469800" progId="Equation.DSMT4">
                  <p:embed/>
                </p:oleObj>
              </mc:Choice>
              <mc:Fallback>
                <p:oleObj name="Equation" r:id="rId9" imgW="2286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08589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795411" y="4412545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11" imgW="469800" imgH="291960" progId="Equation.DSMT4">
                  <p:embed/>
                </p:oleObj>
              </mc:Choice>
              <mc:Fallback>
                <p:oleObj name="Equation" r:id="rId11" imgW="4698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411" y="4412545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579511" y="4944534"/>
          <a:ext cx="711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13" imgW="711000" imgH="304560" progId="Equation.DSMT4">
                  <p:embed/>
                </p:oleObj>
              </mc:Choice>
              <mc:Fallback>
                <p:oleObj name="Equation" r:id="rId13" imgW="71100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511" y="4944534"/>
                        <a:ext cx="711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corresponding </a:t>
            </a:r>
            <a:r>
              <a:rPr lang="en-US" i="1" dirty="0" smtClean="0"/>
              <a:t>y</a:t>
            </a:r>
            <a:r>
              <a:rPr lang="en-US" dirty="0" smtClean="0"/>
              <a:t>-value for each of the critical values.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0" eaLnBrk="0" fontAlgn="base" hangingPunct="0">
              <a:spcAft>
                <a:spcPct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Therefore, 	         is the local maximum and </a:t>
            </a:r>
            <a:r>
              <a:rPr lang="en-US" dirty="0" smtClean="0">
                <a:solidFill>
                  <a:srgbClr val="FF00FF"/>
                </a:solidFill>
              </a:rPr>
              <a:t>(3, 1) </a:t>
            </a:r>
            <a:r>
              <a:rPr lang="en-US" dirty="0" smtClean="0">
                <a:solidFill>
                  <a:schemeClr val="tx1"/>
                </a:solidFill>
              </a:rPr>
              <a:t>is the </a:t>
            </a:r>
          </a:p>
          <a:p>
            <a:pPr lvl="0" eaLnBrk="0" fontAlgn="base" hangingPunct="0">
              <a:lnSpc>
                <a:spcPct val="150000"/>
              </a:lnSpc>
              <a:spcAft>
                <a:spcPct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local minimum.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232717"/>
              </p:ext>
            </p:extLst>
          </p:nvPr>
        </p:nvGraphicFramePr>
        <p:xfrm>
          <a:off x="2133600" y="4103511"/>
          <a:ext cx="91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3" imgW="914400" imgH="927100" progId="Equation.DSMT4">
                  <p:embed/>
                </p:oleObj>
              </mc:Choice>
              <mc:Fallback>
                <p:oleObj name="Equation" r:id="rId3" imgW="914400" imgH="9271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03511"/>
                        <a:ext cx="914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218266" y="2449689"/>
          <a:ext cx="64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5" imgW="647640" imgH="469800" progId="Equation.DSMT4">
                  <p:embed/>
                </p:oleObj>
              </mc:Choice>
              <mc:Fallback>
                <p:oleObj name="Equation" r:id="rId5" imgW="64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8266" y="2449689"/>
                        <a:ext cx="64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901245" y="2254956"/>
          <a:ext cx="345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7" imgW="3454200" imgH="838080" progId="Equation.DSMT4">
                  <p:embed/>
                </p:oleObj>
              </mc:Choice>
              <mc:Fallback>
                <p:oleObj name="Equation" r:id="rId7" imgW="3454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245" y="2254956"/>
                        <a:ext cx="345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409266" y="2252133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9" imgW="533160" imgH="838080" progId="Equation.DSMT4">
                  <p:embed/>
                </p:oleObj>
              </mc:Choice>
              <mc:Fallback>
                <p:oleObj name="Equation" r:id="rId9" imgW="533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266" y="2252133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198511" y="3479800"/>
          <a:ext cx="66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11" imgW="660240" imgH="482400" progId="Equation.DSMT4">
                  <p:embed/>
                </p:oleObj>
              </mc:Choice>
              <mc:Fallback>
                <p:oleObj name="Equation" r:id="rId11" imgW="66024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511" y="3479800"/>
                        <a:ext cx="66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901245" y="3276600"/>
          <a:ext cx="347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Equation" r:id="rId13" imgW="3479760" imgH="838080" progId="Equation.DSMT4">
                  <p:embed/>
                </p:oleObj>
              </mc:Choice>
              <mc:Fallback>
                <p:oleObj name="Equation" r:id="rId13" imgW="34797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245" y="3276600"/>
                        <a:ext cx="347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6454422" y="3564467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15" imgW="457200" imgH="279360" progId="Equation.DSMT4">
                  <p:embed/>
                </p:oleObj>
              </mc:Choice>
              <mc:Fallback>
                <p:oleObj name="Equation" r:id="rId15" imgW="4572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4422" y="3564467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/>
              <a:t>Step 5:</a:t>
            </a:r>
            <a:r>
              <a:rPr lang="en-US" dirty="0" smtClean="0"/>
              <a:t> Find all hypercritical values.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There is one hypercritical value,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= 2</a:t>
            </a:r>
            <a:r>
              <a:rPr lang="en-US" dirty="0" smtClean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181600" y="2743200"/>
            <a:ext cx="2895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hypercritical values of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 by setting </a:t>
            </a:r>
          </a:p>
          <a:p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 ′′(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= 0 and solving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2754489" y="2198511"/>
          <a:ext cx="208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3" imgW="2082600" imgH="469800" progId="Equation.DSMT4">
                  <p:embed/>
                </p:oleObj>
              </mc:Choice>
              <mc:Fallback>
                <p:oleObj name="Equation" r:id="rId3" imgW="20826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489" y="2198511"/>
                        <a:ext cx="208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754489" y="2830689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5" imgW="1396800" imgH="291960" progId="Equation.DSMT4">
                  <p:embed/>
                </p:oleObj>
              </mc:Choice>
              <mc:Fallback>
                <p:oleObj name="Equation" r:id="rId5" imgW="13968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489" y="2830689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525889" y="3328811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7" imgW="1638000" imgH="469800" progId="Equation.DSMT4">
                  <p:embed/>
                </p:oleObj>
              </mc:Choice>
              <mc:Fallback>
                <p:oleObj name="Equation" r:id="rId7" imgW="1638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889" y="3328811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429000" y="3956756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9" imgW="723600" imgH="279360" progId="Equation.DSMT4">
                  <p:embed/>
                </p:oleObj>
              </mc:Choice>
              <mc:Fallback>
                <p:oleObj name="Equation" r:id="rId9" imgW="7236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956756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6:</a:t>
            </a:r>
            <a:r>
              <a:rPr lang="en-US" dirty="0" smtClean="0"/>
              <a:t> Using the hypercritical value </a:t>
            </a:r>
            <a:r>
              <a:rPr lang="en-US" i="1" dirty="0" smtClean="0"/>
              <a:t>x</a:t>
            </a:r>
            <a:r>
              <a:rPr lang="en-US" dirty="0" smtClean="0"/>
              <a:t> = 2 as an endpoint of intervals, find the intervals where </a:t>
            </a:r>
            <a:r>
              <a:rPr lang="en-US" i="1" dirty="0" smtClean="0"/>
              <a:t>f </a:t>
            </a:r>
            <a:r>
              <a:rPr lang="en-US" dirty="0" smtClean="0"/>
              <a:t>′′(</a:t>
            </a:r>
            <a:r>
              <a:rPr lang="en-US" i="1" dirty="0" smtClean="0"/>
              <a:t>x</a:t>
            </a:r>
            <a:r>
              <a:rPr lang="en-US" dirty="0" smtClean="0"/>
              <a:t>) &gt; 0 and where </a:t>
            </a:r>
            <a:r>
              <a:rPr lang="en-US" i="1" dirty="0" smtClean="0"/>
              <a:t>f </a:t>
            </a:r>
            <a:r>
              <a:rPr lang="en-US" dirty="0" smtClean="0"/>
              <a:t>′′(</a:t>
            </a:r>
            <a:r>
              <a:rPr lang="en-US" i="1" dirty="0" smtClean="0"/>
              <a:t>x</a:t>
            </a:r>
            <a:r>
              <a:rPr lang="en-US" dirty="0" smtClean="0"/>
              <a:t>) &lt; 0.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i="1" dirty="0" smtClean="0"/>
          </a:p>
          <a:p>
            <a:pPr>
              <a:spcBef>
                <a:spcPts val="1200"/>
              </a:spcBef>
            </a:pPr>
            <a:r>
              <a:rPr lang="en-US" i="1" dirty="0" smtClean="0"/>
              <a:t>f</a:t>
            </a:r>
            <a:r>
              <a:rPr lang="en-US" dirty="0" smtClean="0"/>
              <a:t> is concave down on the interval </a:t>
            </a:r>
            <a:r>
              <a:rPr lang="en-US" dirty="0" smtClean="0">
                <a:solidFill>
                  <a:srgbClr val="FF00FF"/>
                </a:solidFill>
              </a:rPr>
              <a:t>(−</a:t>
            </a:r>
            <a:r>
              <a:rPr lang="en-US" dirty="0" smtClean="0">
                <a:solidFill>
                  <a:srgbClr val="FF00FF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FF"/>
                </a:solidFill>
              </a:rPr>
              <a:t>, 2) </a:t>
            </a:r>
            <a:r>
              <a:rPr lang="en-US" dirty="0" smtClean="0"/>
              <a:t>and concave up on the interval </a:t>
            </a:r>
            <a:r>
              <a:rPr lang="en-US" dirty="0" smtClean="0">
                <a:solidFill>
                  <a:srgbClr val="FF00FF"/>
                </a:solidFill>
              </a:rPr>
              <a:t>(2, +</a:t>
            </a:r>
            <a:r>
              <a:rPr lang="en-US" dirty="0" smtClean="0">
                <a:solidFill>
                  <a:srgbClr val="FF00FF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FF"/>
                </a:solidFill>
              </a:rPr>
              <a:t>)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8432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727960"/>
            <a:ext cx="5833334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7:</a:t>
            </a:r>
            <a:r>
              <a:rPr lang="en-US" dirty="0" smtClean="0"/>
              <a:t> Find all points of inflection.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Since </a:t>
            </a:r>
            <a:r>
              <a:rPr lang="en-US" i="1" dirty="0" smtClean="0"/>
              <a:t>f</a:t>
            </a:r>
            <a:r>
              <a:rPr lang="en-US" dirty="0" smtClean="0"/>
              <a:t> changes concavity at </a:t>
            </a:r>
            <a:r>
              <a:rPr lang="en-US" i="1" dirty="0" smtClean="0"/>
              <a:t>x</a:t>
            </a:r>
            <a:r>
              <a:rPr lang="en-US" dirty="0" smtClean="0"/>
              <a:t> = 2, the point 		is a point of inflection.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195748" y="2178166"/>
            <a:ext cx="27196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corresponding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‑value of the hypercritical values.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903156" y="3658989"/>
          <a:ext cx="901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3" imgW="901700" imgH="927100" progId="Equation.DSMT4">
                  <p:embed/>
                </p:oleObj>
              </mc:Choice>
              <mc:Fallback>
                <p:oleObj name="Equation" r:id="rId3" imgW="901700" imgH="9271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3156" y="3658989"/>
                        <a:ext cx="901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741311" y="2144889"/>
          <a:ext cx="66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5" imgW="660240" imgH="469800" progId="Equation.DSMT4">
                  <p:embed/>
                </p:oleObj>
              </mc:Choice>
              <mc:Fallback>
                <p:oleObj name="Equation" r:id="rId5" imgW="6602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311" y="2144889"/>
                        <a:ext cx="66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438400" y="1950156"/>
          <a:ext cx="347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7" imgW="3479760" imgH="838080" progId="Equation.DSMT4">
                  <p:embed/>
                </p:oleObj>
              </mc:Choice>
              <mc:Fallback>
                <p:oleObj name="Equation" r:id="rId7" imgW="3479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50156"/>
                        <a:ext cx="347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49689" y="289701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9" imgW="533160" imgH="838080" progId="Equation.DSMT4">
                  <p:embed/>
                </p:oleObj>
              </mc:Choice>
              <mc:Fallback>
                <p:oleObj name="Equation" r:id="rId9" imgW="533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689" y="289701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</a:t>
            </a:r>
            <a:r>
              <a:rPr lang="en-US" dirty="0" smtClean="0"/>
              <a:t>the Strategy </a:t>
            </a:r>
            <a:r>
              <a:rPr lang="en-US" dirty="0"/>
              <a:t>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8:</a:t>
            </a:r>
            <a:r>
              <a:rPr lang="en-US" dirty="0" smtClean="0"/>
              <a:t> Sketch the graph.  The following table summarizes the information found in Steps 1 − 7.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895659"/>
              </p:ext>
            </p:extLst>
          </p:nvPr>
        </p:nvGraphicFramePr>
        <p:xfrm>
          <a:off x="1409700" y="2270760"/>
          <a:ext cx="6324600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676400"/>
                <a:gridCol w="2362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Interval or Value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Derivative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Nature of Graph</a:t>
                      </a:r>
                      <a:endParaRPr lang="en-US" sz="2000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(−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1) or (3, +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Increasing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(1, 3)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&lt;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Decreasing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′(1) =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Local maximum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′(3) =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Local minimum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(−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2)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′’(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&lt; 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Concave down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(2, +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′’(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</a:t>
                      </a:r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Concave up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2</a:t>
                      </a:r>
                      <a:endParaRPr lang="en-US" sz="20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′’(2) = 0</a:t>
                      </a:r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Point of inflection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</a:t>
            </a:r>
            <a:r>
              <a:rPr lang="en-US" dirty="0" smtClean="0"/>
              <a:t>the Strategy </a:t>
            </a:r>
            <a:r>
              <a:rPr lang="en-US" dirty="0"/>
              <a:t>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Ch_4_sec4.2_example_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739" y="1447800"/>
            <a:ext cx="4438523" cy="4048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Graphing the 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pPr marL="463550" indent="-458788">
              <a:spcBef>
                <a:spcPts val="0"/>
              </a:spcBef>
            </a:pPr>
            <a:r>
              <a:rPr lang="en-US" dirty="0" smtClean="0"/>
              <a:t>For the function graphed at right: </a:t>
            </a:r>
          </a:p>
          <a:p>
            <a:pPr marL="463550" indent="-458788">
              <a:spcBef>
                <a:spcPts val="0"/>
              </a:spcBef>
            </a:pPr>
            <a:r>
              <a:rPr lang="en-US" b="1" dirty="0" smtClean="0"/>
              <a:t>a.</a:t>
            </a:r>
            <a:r>
              <a:rPr lang="en-US" dirty="0" smtClean="0"/>
              <a:t>	Identify the local extrema and 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locate the point(s) of inflection. </a:t>
            </a:r>
          </a:p>
          <a:p>
            <a:pPr marL="463550" indent="-458788">
              <a:spcBef>
                <a:spcPts val="0"/>
              </a:spcBef>
            </a:pPr>
            <a:r>
              <a:rPr lang="en-US" b="1" dirty="0" smtClean="0"/>
              <a:t>b.</a:t>
            </a:r>
            <a:r>
              <a:rPr lang="en-US" dirty="0" smtClean="0"/>
              <a:t>	Determine the intervals on 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which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increasing and on 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which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decreasing, and 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identify the intervals on which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concave upwards and 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concave downwards. </a:t>
            </a:r>
          </a:p>
          <a:p>
            <a:pPr marL="463550" lvl="0" indent="-458788">
              <a:spcBef>
                <a:spcPts val="0"/>
              </a:spcBef>
            </a:pPr>
            <a:r>
              <a:rPr lang="en-US" b="1" dirty="0" smtClean="0"/>
              <a:t>c.</a:t>
            </a:r>
            <a:r>
              <a:rPr lang="en-US" dirty="0" smtClean="0"/>
              <a:t>	Sketch on the same coordinate axis a possible graph of </a:t>
            </a:r>
            <a:r>
              <a:rPr lang="en-US" i="1" dirty="0" smtClean="0"/>
              <a:t>f </a:t>
            </a:r>
            <a:r>
              <a:rPr lang="en-US" dirty="0" smtClean="0"/>
              <a:t>′(x). </a:t>
            </a:r>
          </a:p>
        </p:txBody>
      </p:sp>
      <p:pic>
        <p:nvPicPr>
          <p:cNvPr id="4" name="Picture 3" descr="Ch_4_sec4.2_example_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5165" y="1398934"/>
            <a:ext cx="3349990" cy="33254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Graphing the Derivative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A local maximum is located at </a:t>
            </a:r>
            <a:r>
              <a:rPr lang="en-US" dirty="0" smtClean="0">
                <a:solidFill>
                  <a:srgbClr val="FF0000"/>
                </a:solidFill>
              </a:rPr>
              <a:t>(−1, 7)</a:t>
            </a:r>
            <a:r>
              <a:rPr lang="en-US" dirty="0" smtClean="0"/>
              <a:t>, and a local 	minimum is located at </a:t>
            </a:r>
            <a:r>
              <a:rPr lang="en-US" dirty="0" smtClean="0">
                <a:solidFill>
                  <a:srgbClr val="FF0000"/>
                </a:solidFill>
              </a:rPr>
              <a:t>(4, −2)</a:t>
            </a:r>
            <a:r>
              <a:rPr lang="en-US" dirty="0" smtClean="0"/>
              <a:t>. There is a point of 	inflection at about </a:t>
            </a:r>
            <a:r>
              <a:rPr lang="en-US" dirty="0" smtClean="0">
                <a:solidFill>
                  <a:srgbClr val="FF0000"/>
                </a:solidFill>
              </a:rPr>
              <a:t>(1.5, 3.5)</a:t>
            </a:r>
            <a:r>
              <a:rPr lang="en-US" dirty="0" smtClean="0"/>
              <a:t>.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The function is increasing on the intervals </a:t>
            </a:r>
            <a:r>
              <a:rPr lang="en-US" dirty="0" smtClean="0">
                <a:solidFill>
                  <a:srgbClr val="FF0000"/>
                </a:solidFill>
              </a:rPr>
              <a:t>(−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00"/>
                </a:solidFill>
              </a:rPr>
              <a:t>, −1) 	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FF0000"/>
                </a:solidFill>
              </a:rPr>
              <a:t> (4, +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. It is decreasing on the interval </a:t>
            </a:r>
            <a:r>
              <a:rPr lang="en-US" dirty="0" smtClean="0">
                <a:solidFill>
                  <a:srgbClr val="FF0000"/>
                </a:solidFill>
              </a:rPr>
              <a:t>(−1, 4)</a:t>
            </a:r>
            <a:r>
              <a:rPr lang="en-US" dirty="0" smtClean="0"/>
              <a:t>. 	The function is concave downwards on the interval 	</a:t>
            </a:r>
            <a:r>
              <a:rPr lang="en-US" dirty="0" smtClean="0">
                <a:solidFill>
                  <a:srgbClr val="FF0000"/>
                </a:solidFill>
              </a:rPr>
              <a:t>(−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00"/>
                </a:solidFill>
              </a:rPr>
              <a:t>, 1.5) </a:t>
            </a:r>
            <a:r>
              <a:rPr lang="en-US" dirty="0" smtClean="0"/>
              <a:t>and concave upwards on </a:t>
            </a:r>
            <a:r>
              <a:rPr lang="en-US" dirty="0" smtClean="0">
                <a:solidFill>
                  <a:srgbClr val="FF0000"/>
                </a:solidFill>
              </a:rPr>
              <a:t>(1.5, +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Curve Sketching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 a continuous function that satisfies all the given conditions.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b="1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933700" y="2362200"/>
          <a:ext cx="327660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List of Given Conditions</a:t>
                      </a:r>
                      <a:endParaRPr lang="en-US" sz="2000" dirty="0"/>
                    </a:p>
                  </a:txBody>
                  <a:tcPr anchor="ctr" anchorCtr="1"/>
                </a:tc>
              </a:tr>
              <a:tr h="518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′(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 for all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′′(3) = 0 and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(3) = 4.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&lt; 0 on (−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3).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4.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 on (3, +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</a:txBody>
                  <a:tcPr marL="18288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Graphing the Derivative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</p:spPr>
        <p:txBody>
          <a:bodyPr wrap="square">
            <a:spAutoFit/>
          </a:bodyPr>
          <a:lstStyle/>
          <a:p>
            <a:pPr marL="457200" indent="-457200">
              <a:spcBef>
                <a:spcPts val="672"/>
              </a:spcBef>
            </a:pPr>
            <a:r>
              <a:rPr lang="en-US" b="1" dirty="0" smtClean="0"/>
              <a:t>c.</a:t>
            </a:r>
            <a:r>
              <a:rPr lang="en-US" dirty="0" smtClean="0"/>
              <a:t>	The slope of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positive but decreasing from −</a:t>
            </a:r>
            <a:r>
              <a:rPr lang="en-US" dirty="0" smtClean="0">
                <a:latin typeface="Symbol" pitchFamily="82" charset="2"/>
              </a:rPr>
              <a:t>¥ </a:t>
            </a:r>
            <a:r>
              <a:rPr lang="en-US" dirty="0" smtClean="0"/>
              <a:t>&lt; </a:t>
            </a:r>
            <a:r>
              <a:rPr lang="en-US" i="1" dirty="0" smtClean="0"/>
              <a:t>x</a:t>
            </a:r>
            <a:r>
              <a:rPr lang="en-US" dirty="0" smtClean="0"/>
              <a:t> &lt; −1, and is 0 at </a:t>
            </a:r>
            <a:r>
              <a:rPr lang="en-US" i="1" dirty="0" smtClean="0"/>
              <a:t>x</a:t>
            </a:r>
            <a:r>
              <a:rPr lang="en-US" dirty="0" smtClean="0"/>
              <a:t> = −1. The slope then becomes negative and continues decreasing until </a:t>
            </a:r>
            <a:r>
              <a:rPr lang="en-US" i="1" dirty="0" smtClean="0"/>
              <a:t>x </a:t>
            </a:r>
            <a:r>
              <a:rPr lang="en-US" dirty="0" smtClean="0"/>
              <a:t>= 1.5, at which point slope is a minimum.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3037344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dirty="0" smtClean="0"/>
              <a:t>Then the slope starts to increase from some negative value (which we estimate to be −1.25) to 0 (at </a:t>
            </a:r>
            <a:r>
              <a:rPr lang="en-US" sz="2800" i="1" dirty="0" smtClean="0"/>
              <a:t>x</a:t>
            </a:r>
            <a:r>
              <a:rPr lang="en-US" sz="2800" dirty="0" smtClean="0"/>
              <a:t> = 4). It then becomes positive and continues increasing. </a:t>
            </a:r>
            <a:endParaRPr lang="en-US" sz="2800" dirty="0"/>
          </a:p>
        </p:txBody>
      </p:sp>
      <p:pic>
        <p:nvPicPr>
          <p:cNvPr id="6" name="Picture 5" descr="Ch_4_sec4.2_example_5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2971800"/>
            <a:ext cx="2926080" cy="2934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_4_sec4.2_example_1.png"/>
          <p:cNvPicPr>
            <a:picLocks noChangeAspect="1"/>
          </p:cNvPicPr>
          <p:nvPr/>
        </p:nvPicPr>
        <p:blipFill>
          <a:blip r:embed="rId2"/>
          <a:srcRect r="4740"/>
          <a:stretch>
            <a:fillRect/>
          </a:stretch>
        </p:blipFill>
        <p:spPr>
          <a:xfrm>
            <a:off x="5878147" y="1617980"/>
            <a:ext cx="3062653" cy="39319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Curve Sketching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486400" cy="4572000"/>
          </a:xfrm>
        </p:spPr>
        <p:txBody>
          <a:bodyPr/>
          <a:lstStyle/>
          <a:p>
            <a:r>
              <a:rPr lang="en-US" b="1" dirty="0" smtClean="0"/>
              <a:t>Solution:</a:t>
            </a:r>
          </a:p>
          <a:p>
            <a:r>
              <a:rPr lang="en-US" dirty="0" smtClean="0"/>
              <a:t>Condition 1 means that </a:t>
            </a:r>
            <a:r>
              <a:rPr lang="en-US" i="1" dirty="0" smtClean="0"/>
              <a:t>f </a:t>
            </a:r>
            <a:r>
              <a:rPr lang="en-US" dirty="0" smtClean="0"/>
              <a:t>is increasing for all </a:t>
            </a:r>
            <a:r>
              <a:rPr lang="en-US" i="1" dirty="0" smtClean="0"/>
              <a:t>x</a:t>
            </a:r>
            <a:r>
              <a:rPr lang="en-US" dirty="0" smtClean="0"/>
              <a:t>. Conditions 2, 3, and 4 indicate that </a:t>
            </a:r>
            <a:r>
              <a:rPr lang="en-US" dirty="0" smtClean="0">
                <a:solidFill>
                  <a:srgbClr val="000099"/>
                </a:solidFill>
              </a:rPr>
              <a:t>(3, 4) </a:t>
            </a:r>
            <a:r>
              <a:rPr lang="en-US" dirty="0" smtClean="0"/>
              <a:t>is a point of inflection and </a:t>
            </a:r>
            <a:r>
              <a:rPr lang="en-US" i="1" dirty="0" smtClean="0"/>
              <a:t>f</a:t>
            </a:r>
            <a:r>
              <a:rPr lang="en-US" dirty="0" smtClean="0"/>
              <a:t> is concave downward on 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dirty="0" smtClean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99"/>
                </a:solidFill>
                <a:latin typeface="Symbol" pitchFamily="18" charset="2"/>
                <a:sym typeface="Symbol"/>
              </a:rPr>
              <a:t></a:t>
            </a:r>
            <a:r>
              <a:rPr lang="en-US" dirty="0" smtClean="0">
                <a:solidFill>
                  <a:srgbClr val="000099"/>
                </a:solidFill>
              </a:rPr>
              <a:t>, 3) </a:t>
            </a:r>
            <a:r>
              <a:rPr lang="en-US" dirty="0" smtClean="0"/>
              <a:t>and concave upward on </a:t>
            </a:r>
            <a:r>
              <a:rPr lang="en-US" dirty="0" smtClean="0">
                <a:solidFill>
                  <a:srgbClr val="000099"/>
                </a:solidFill>
              </a:rPr>
              <a:t>(3, +</a:t>
            </a:r>
            <a:r>
              <a:rPr lang="en-US" dirty="0" smtClean="0">
                <a:solidFill>
                  <a:srgbClr val="000099"/>
                </a:solidFill>
                <a:latin typeface="Symbol" pitchFamily="18" charset="2"/>
                <a:sym typeface="Symbol"/>
              </a:rPr>
              <a:t></a:t>
            </a:r>
            <a:r>
              <a:rPr lang="en-US" dirty="0" smtClean="0">
                <a:solidFill>
                  <a:srgbClr val="000099"/>
                </a:solidFill>
              </a:rPr>
              <a:t>)</a:t>
            </a:r>
            <a:r>
              <a:rPr lang="en-US" dirty="0" smtClean="0"/>
              <a:t>. </a:t>
            </a:r>
          </a:p>
          <a:p>
            <a:r>
              <a:rPr lang="en-US" dirty="0" smtClean="0"/>
              <a:t>One possible curve that satisfies all the given conditions is shown at right.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Curve Sketching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 a continuous function that satisfies all the given conditions.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901882"/>
              </p:ext>
            </p:extLst>
          </p:nvPr>
        </p:nvGraphicFramePr>
        <p:xfrm>
          <a:off x="2552700" y="2362200"/>
          <a:ext cx="4038600" cy="321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List of Given Conditions</a:t>
                      </a:r>
                      <a:endParaRPr lang="en-US" sz="20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1) = 2, g(0) = 1,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(1) =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′(0) = 0,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’(1) = 0.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′′(0) = 0,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(.5) = 0.	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4.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&lt; 0 if 0 &lt;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&lt; .5.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5.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 if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&lt; 0 or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&gt; .5.</a:t>
                      </a:r>
                    </a:p>
                  </a:txBody>
                  <a:tcPr marL="18288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Curve Sketching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95"/>
          </a:xfrm>
        </p:spPr>
        <p:txBody>
          <a:bodyPr wrap="square">
            <a:spAutoFit/>
          </a:bodyPr>
          <a:lstStyle/>
          <a:p>
            <a:pPr>
              <a:spcBef>
                <a:spcPts val="672"/>
              </a:spcBef>
            </a:pPr>
            <a:r>
              <a:rPr lang="en-US" sz="2700" b="1" dirty="0" smtClean="0"/>
              <a:t>Solution: </a:t>
            </a:r>
          </a:p>
          <a:p>
            <a:pPr>
              <a:spcBef>
                <a:spcPts val="672"/>
              </a:spcBef>
            </a:pPr>
            <a:r>
              <a:rPr lang="en-US" sz="2700" dirty="0" smtClean="0"/>
              <a:t>In Condition 1, three points are given: (−1, 2), (0, 1), and (1, −2).  There are horizontal tangent lines at </a:t>
            </a:r>
            <a:r>
              <a:rPr lang="en-US" sz="2700" i="1" dirty="0" smtClean="0"/>
              <a:t>x</a:t>
            </a:r>
            <a:r>
              <a:rPr lang="en-US" sz="2700" dirty="0" smtClean="0"/>
              <a:t> = 0 and </a:t>
            </a:r>
            <a:r>
              <a:rPr lang="en-US" sz="2700" i="1" dirty="0" smtClean="0"/>
              <a:t>x </a:t>
            </a:r>
            <a:r>
              <a:rPr lang="en-US" sz="2700" dirty="0" smtClean="0"/>
              <a:t>= 1 (Condition 2). Due to changes</a:t>
            </a:r>
            <a:endParaRPr lang="en-US" sz="2700" dirty="0"/>
          </a:p>
        </p:txBody>
      </p:sp>
      <p:pic>
        <p:nvPicPr>
          <p:cNvPr id="4" name="Picture 3" descr="Ch_4_sec4.2_example_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2743200"/>
            <a:ext cx="3200400" cy="31536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3022600"/>
            <a:ext cx="557784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dirty="0" smtClean="0"/>
              <a:t>in concavity inferred from Conditions 3 to 5, points </a:t>
            </a:r>
            <a:r>
              <a:rPr lang="en-US" sz="2800" dirty="0" smtClean="0">
                <a:solidFill>
                  <a:srgbClr val="000099"/>
                </a:solidFill>
              </a:rPr>
              <a:t>(0, 1)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000099"/>
                </a:solidFill>
              </a:rPr>
              <a:t>(0.5, 0) </a:t>
            </a:r>
            <a:r>
              <a:rPr lang="en-US" sz="2800" dirty="0" smtClean="0"/>
              <a:t>are points of inflection. We also know that a local minimum occurs at the point (1, −2) because the function is concave up by condition 5 but has zero slope by condition 2.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Curve Sketching 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Strategy for Curve Sketching Given a Function </a:t>
            </a:r>
            <a:r>
              <a:rPr lang="en-US" b="1" i="1" dirty="0" smtClean="0">
                <a:solidFill>
                  <a:srgbClr val="000000"/>
                </a:solidFill>
              </a:rPr>
              <a:t>f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To sketch the graph of a function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Find</a:t>
            </a:r>
            <a:r>
              <a:rPr lang="en-US" i="1" dirty="0" smtClean="0">
                <a:solidFill>
                  <a:srgbClr val="000000"/>
                </a:solidFill>
              </a:rPr>
              <a:t> 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and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).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Find the critical values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. That is, find the values 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=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where 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a.	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 = 0, or 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b.	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 is undefined.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Curve Sketching 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Strategy for Curve Sketching Given a Function </a:t>
            </a:r>
            <a:r>
              <a:rPr lang="en-US" b="1" i="1" dirty="0" smtClean="0">
                <a:solidFill>
                  <a:srgbClr val="000000"/>
                </a:solidFill>
              </a:rPr>
              <a:t>f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Using the critical values as endpoints, find intervals 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a.</a:t>
            </a:r>
            <a:r>
              <a:rPr lang="en-US" dirty="0" smtClean="0">
                <a:solidFill>
                  <a:srgbClr val="000000"/>
                </a:solidFill>
              </a:rPr>
              <a:t>	where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&gt; 0 (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is increasing), and 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b.</a:t>
            </a:r>
            <a:r>
              <a:rPr lang="en-US" dirty="0" smtClean="0">
                <a:solidFill>
                  <a:srgbClr val="000000"/>
                </a:solidFill>
              </a:rPr>
              <a:t>	where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&lt; 0 (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is decreasing).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4.</a:t>
            </a:r>
            <a:r>
              <a:rPr lang="en-US" dirty="0" smtClean="0">
                <a:solidFill>
                  <a:srgbClr val="000000"/>
                </a:solidFill>
              </a:rPr>
              <a:t>	Locate the local extrema using the First Derivative 	Test or the Second Derivative Test.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5.</a:t>
            </a:r>
            <a:r>
              <a:rPr lang="en-US" dirty="0" smtClean="0">
                <a:solidFill>
                  <a:srgbClr val="000000"/>
                </a:solidFill>
              </a:rPr>
              <a:t>	Find the hypercritical values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. That is, find the 	values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where 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a.</a:t>
            </a: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 = 0, or 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b.</a:t>
            </a: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 is undefined.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Curve Sketching 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Strategy for Curve Sketching Given a Function </a:t>
            </a:r>
            <a:r>
              <a:rPr lang="en-US" b="1" i="1" dirty="0" smtClean="0">
                <a:solidFill>
                  <a:srgbClr val="000000"/>
                </a:solidFill>
              </a:rPr>
              <a:t>f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</a:p>
          <a:p>
            <a:pPr>
              <a:spcBef>
                <a:spcPts val="1800"/>
              </a:spcBef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6.</a:t>
            </a:r>
            <a:r>
              <a:rPr lang="en-US" dirty="0" smtClean="0">
                <a:solidFill>
                  <a:srgbClr val="000000"/>
                </a:solidFill>
              </a:rPr>
              <a:t>	Using the hypercritical values as endpoints, find 	intervals 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a.</a:t>
            </a:r>
            <a:r>
              <a:rPr lang="en-US" dirty="0" smtClean="0">
                <a:solidFill>
                  <a:srgbClr val="000000"/>
                </a:solidFill>
              </a:rPr>
              <a:t>	where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&gt; 0 (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is concave upward), and 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b.</a:t>
            </a:r>
            <a:r>
              <a:rPr lang="en-US" dirty="0" smtClean="0">
                <a:solidFill>
                  <a:srgbClr val="000000"/>
                </a:solidFill>
              </a:rPr>
              <a:t>	where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&lt; 0 (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is concave downward).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7.</a:t>
            </a:r>
            <a:r>
              <a:rPr lang="en-US" dirty="0" smtClean="0">
                <a:solidFill>
                  <a:srgbClr val="000000"/>
                </a:solidFill>
              </a:rPr>
              <a:t>	Locate all points of inflection. These occur at 	hypercritical values where the curve changes 	concavity.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1484</Words>
  <Application>Microsoft Office PowerPoint</Application>
  <PresentationFormat>On-screen Show (4:3)</PresentationFormat>
  <Paragraphs>256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Symbol</vt:lpstr>
      <vt:lpstr>Calibri</vt:lpstr>
      <vt:lpstr>Courier New</vt:lpstr>
      <vt:lpstr>Arial</vt:lpstr>
      <vt:lpstr>Office Theme</vt:lpstr>
      <vt:lpstr>Equation</vt:lpstr>
      <vt:lpstr>Section 12.3</vt:lpstr>
      <vt:lpstr>Objectives</vt:lpstr>
      <vt:lpstr>Example 1: Curve Sketching</vt:lpstr>
      <vt:lpstr>Example 1: Curve Sketching (cont.)</vt:lpstr>
      <vt:lpstr>Example 2: Curve Sketching</vt:lpstr>
      <vt:lpstr>Example 2: Curve Sketching (cont.)</vt:lpstr>
      <vt:lpstr>Curve Sketching </vt:lpstr>
      <vt:lpstr>Curve Sketching </vt:lpstr>
      <vt:lpstr>Curve Sketching </vt:lpstr>
      <vt:lpstr>Curve Sketching </vt:lpstr>
      <vt:lpstr>Polynomial Functions</vt:lpstr>
      <vt:lpstr>Example 3: Using the Strategy for Curve Sketching</vt:lpstr>
      <vt:lpstr>Example 3: Using the Strategy for Curve Sketching (cont.)</vt:lpstr>
      <vt:lpstr>Example 3: Using the Strategy for Curve Sketching (cont.)</vt:lpstr>
      <vt:lpstr>Example 3: Using the Strategy for Curve Sketching (cont.)</vt:lpstr>
      <vt:lpstr>Example 3: Using the Strategy for Curve Sketching (cont.)</vt:lpstr>
      <vt:lpstr>Example 3: Using the Strategy for Curve Sketching (cont.)</vt:lpstr>
      <vt:lpstr>Example 4: Using the Strategy for Curve Sketching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5: Graphing the Derivative</vt:lpstr>
      <vt:lpstr>Example 5: Graphing the Derivative (cont.)</vt:lpstr>
      <vt:lpstr>Example 5: Graphing the Derivative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50</cp:revision>
  <dcterms:created xsi:type="dcterms:W3CDTF">2013-04-26T14:43:13Z</dcterms:created>
  <dcterms:modified xsi:type="dcterms:W3CDTF">2019-08-22T03:44:35Z</dcterms:modified>
</cp:coreProperties>
</file>