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59" r:id="rId4"/>
    <p:sldId id="260" r:id="rId5"/>
    <p:sldId id="261" r:id="rId6"/>
    <p:sldId id="284" r:id="rId7"/>
    <p:sldId id="262" r:id="rId8"/>
    <p:sldId id="263" r:id="rId9"/>
    <p:sldId id="264" r:id="rId10"/>
    <p:sldId id="265" r:id="rId11"/>
    <p:sldId id="266" r:id="rId12"/>
    <p:sldId id="267" r:id="rId13"/>
    <p:sldId id="268" r:id="rId14"/>
    <p:sldId id="269" r:id="rId15"/>
    <p:sldId id="270" r:id="rId16"/>
    <p:sldId id="285"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362"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 Id="rId9" Type="http://schemas.openxmlformats.org/officeDocument/2006/relationships/image" Target="../media/image68.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090010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E934AB-D6DF-48EF-A5C6-A63878A17483}" type="datetimeFigureOut">
              <a:rPr lang="en-US" smtClean="0"/>
              <a:pPr/>
              <a:t>8/22/2019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0FEF2-F17B-4E69-AE89-454BBCD823B3}" type="slidenum">
              <a:rPr lang="en-US" smtClean="0"/>
              <a:pPr/>
              <a:t>‹#›</a:t>
            </a:fld>
            <a:endParaRPr lang="en-US" dirty="0"/>
          </a:p>
        </p:txBody>
      </p:sp>
    </p:spTree>
    <p:extLst>
      <p:ext uri="{BB962C8B-B14F-4D97-AF65-F5344CB8AC3E}">
        <p14:creationId xmlns:p14="http://schemas.microsoft.com/office/powerpoint/2010/main" val="1507539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0.wmf"/><Relationship Id="rId5" Type="http://schemas.openxmlformats.org/officeDocument/2006/relationships/oleObject" Target="../embeddings/oleObject21.bin"/><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2.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7.bin"/><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8.bin"/><Relationship Id="rId5" Type="http://schemas.openxmlformats.org/officeDocument/2006/relationships/image" Target="../media/image28.png"/><Relationship Id="rId4" Type="http://schemas.openxmlformats.org/officeDocument/2006/relationships/image" Target="../media/image26.wmf"/></Relationships>
</file>

<file path=ppt/slides/_rels/slide14.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4.bin"/><Relationship Id="rId18" Type="http://schemas.openxmlformats.org/officeDocument/2006/relationships/image" Target="../media/image36.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3.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12.vml"/><Relationship Id="rId6" Type="http://schemas.openxmlformats.org/officeDocument/2006/relationships/image" Target="../media/image30.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2.bin"/><Relationship Id="rId14" Type="http://schemas.openxmlformats.org/officeDocument/2006/relationships/image" Target="../media/image3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7.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8.wmf"/></Relationships>
</file>

<file path=ppt/slides/_rels/slide17.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0.wmf"/><Relationship Id="rId5" Type="http://schemas.openxmlformats.org/officeDocument/2006/relationships/oleObject" Target="../embeddings/oleObject40.bin"/><Relationship Id="rId4" Type="http://schemas.openxmlformats.org/officeDocument/2006/relationships/image" Target="../media/image39.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2.wmf"/></Relationships>
</file>

<file path=ppt/slides/_rels/slide19.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49.wmf"/><Relationship Id="rId1" Type="http://schemas.openxmlformats.org/officeDocument/2006/relationships/vmlDrawing" Target="../drawings/vmlDrawing17.vml"/><Relationship Id="rId6" Type="http://schemas.openxmlformats.org/officeDocument/2006/relationships/image" Target="../media/image44.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6.bin"/><Relationship Id="rId14" Type="http://schemas.openxmlformats.org/officeDocument/2006/relationships/image" Target="../media/image4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0.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24.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8.wmf"/><Relationship Id="rId5" Type="http://schemas.openxmlformats.org/officeDocument/2006/relationships/oleObject" Target="../embeddings/oleObject57.bin"/><Relationship Id="rId4" Type="http://schemas.openxmlformats.org/officeDocument/2006/relationships/image" Target="../media/image57.wmf"/></Relationships>
</file>

<file path=ppt/slides/_rels/slide25.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4.bin"/><Relationship Id="rId18" Type="http://schemas.openxmlformats.org/officeDocument/2006/relationships/image" Target="../media/image67.wmf"/><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4.wmf"/><Relationship Id="rId17" Type="http://schemas.openxmlformats.org/officeDocument/2006/relationships/oleObject" Target="../embeddings/oleObject66.bin"/><Relationship Id="rId2" Type="http://schemas.openxmlformats.org/officeDocument/2006/relationships/slideLayout" Target="../slideLayouts/slideLayout2.xml"/><Relationship Id="rId16" Type="http://schemas.openxmlformats.org/officeDocument/2006/relationships/image" Target="../media/image66.wmf"/><Relationship Id="rId20" Type="http://schemas.openxmlformats.org/officeDocument/2006/relationships/image" Target="../media/image68.wmf"/><Relationship Id="rId1" Type="http://schemas.openxmlformats.org/officeDocument/2006/relationships/vmlDrawing" Target="../drawings/vmlDrawing21.vml"/><Relationship Id="rId6" Type="http://schemas.openxmlformats.org/officeDocument/2006/relationships/image" Target="../media/image61.wmf"/><Relationship Id="rId11" Type="http://schemas.openxmlformats.org/officeDocument/2006/relationships/oleObject" Target="../embeddings/oleObject63.bin"/><Relationship Id="rId5" Type="http://schemas.openxmlformats.org/officeDocument/2006/relationships/oleObject" Target="../embeddings/oleObject60.bin"/><Relationship Id="rId15" Type="http://schemas.openxmlformats.org/officeDocument/2006/relationships/oleObject" Target="../embeddings/oleObject65.bin"/><Relationship Id="rId10" Type="http://schemas.openxmlformats.org/officeDocument/2006/relationships/image" Target="../media/image63.wmf"/><Relationship Id="rId19" Type="http://schemas.openxmlformats.org/officeDocument/2006/relationships/oleObject" Target="../embeddings/oleObject67.bin"/><Relationship Id="rId4" Type="http://schemas.openxmlformats.org/officeDocument/2006/relationships/image" Target="../media/image60.wmf"/><Relationship Id="rId9" Type="http://schemas.openxmlformats.org/officeDocument/2006/relationships/oleObject" Target="../embeddings/oleObject62.bin"/><Relationship Id="rId14" Type="http://schemas.openxmlformats.org/officeDocument/2006/relationships/image" Target="../media/image65.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0.wmf"/><Relationship Id="rId5" Type="http://schemas.openxmlformats.org/officeDocument/2006/relationships/oleObject" Target="../embeddings/oleObject69.bin"/><Relationship Id="rId4" Type="http://schemas.openxmlformats.org/officeDocument/2006/relationships/image" Target="../media/image69.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2.wmf"/><Relationship Id="rId5" Type="http://schemas.openxmlformats.org/officeDocument/2006/relationships/oleObject" Target="../embeddings/oleObject71.bin"/><Relationship Id="rId4" Type="http://schemas.openxmlformats.org/officeDocument/2006/relationships/image" Target="../media/image7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5.wmf"/><Relationship Id="rId5" Type="http://schemas.openxmlformats.org/officeDocument/2006/relationships/oleObject" Target="../embeddings/oleObject6.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6.bin"/><Relationship Id="rId1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Curve Sketching: Rational Functions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Locating Vertical and Horizontal Asymptotes</a:t>
            </a:r>
            <a:endParaRPr lang="en-US" dirty="0"/>
          </a:p>
        </p:txBody>
      </p:sp>
      <p:sp>
        <p:nvSpPr>
          <p:cNvPr id="3" name="Content Placeholder 2"/>
          <p:cNvSpPr>
            <a:spLocks noGrp="1"/>
          </p:cNvSpPr>
          <p:nvPr>
            <p:ph idx="1"/>
          </p:nvPr>
        </p:nvSpPr>
        <p:spPr/>
        <p:txBody>
          <a:bodyPr/>
          <a:lstStyle/>
          <a:p>
            <a:r>
              <a:rPr lang="en-US" dirty="0" smtClean="0"/>
              <a:t>For the function                          </a:t>
            </a:r>
            <a:r>
              <a:rPr lang="en-US" i="1" dirty="0" smtClean="0"/>
              <a:t> </a:t>
            </a:r>
            <a:r>
              <a:rPr lang="en-US" dirty="0" smtClean="0"/>
              <a:t>find </a:t>
            </a:r>
            <a:r>
              <a:rPr lang="en-US" b="1" dirty="0" smtClean="0"/>
              <a:t>a. </a:t>
            </a:r>
            <a:r>
              <a:rPr lang="en-US" dirty="0" smtClean="0"/>
              <a:t>the vertical </a:t>
            </a:r>
          </a:p>
          <a:p>
            <a:pPr>
              <a:spcBef>
                <a:spcPts val="1200"/>
              </a:spcBef>
            </a:pPr>
            <a:r>
              <a:rPr lang="en-US" dirty="0" smtClean="0"/>
              <a:t>asymptotes and </a:t>
            </a:r>
            <a:r>
              <a:rPr lang="en-US" b="1" dirty="0" smtClean="0"/>
              <a:t>b. </a:t>
            </a:r>
            <a:r>
              <a:rPr lang="en-US" dirty="0" smtClean="0"/>
              <a:t>the horizontal asymptotes. </a:t>
            </a:r>
          </a:p>
          <a:p>
            <a:r>
              <a:rPr lang="en-US" b="1" dirty="0" smtClean="0"/>
              <a:t>Solutions: </a:t>
            </a:r>
          </a:p>
          <a:p>
            <a:pPr marL="463550" indent="-463550"/>
            <a:r>
              <a:rPr lang="en-US" b="1" dirty="0" smtClean="0"/>
              <a:t>a.	</a:t>
            </a:r>
            <a:r>
              <a:rPr lang="en-US" dirty="0" smtClean="0"/>
              <a:t>A vertical asymptote occurs when the denominator is 0. Since the denominator, </a:t>
            </a:r>
            <a:r>
              <a:rPr lang="en-US" i="1" dirty="0" smtClean="0">
                <a:solidFill>
                  <a:srgbClr val="000099"/>
                </a:solidFill>
              </a:rPr>
              <a:t>x</a:t>
            </a:r>
            <a:r>
              <a:rPr lang="en-US" baseline="30000" dirty="0" smtClean="0">
                <a:solidFill>
                  <a:srgbClr val="000099"/>
                </a:solidFill>
              </a:rPr>
              <a:t>2</a:t>
            </a:r>
            <a:r>
              <a:rPr lang="en-US" dirty="0" smtClean="0">
                <a:solidFill>
                  <a:srgbClr val="000099"/>
                </a:solidFill>
              </a:rPr>
              <a:t> + 3</a:t>
            </a:r>
            <a:r>
              <a:rPr lang="en-US" dirty="0" smtClean="0"/>
              <a:t>, is never 0, there are </a:t>
            </a:r>
            <a:r>
              <a:rPr lang="en-US" dirty="0" smtClean="0">
                <a:solidFill>
                  <a:srgbClr val="FF0000"/>
                </a:solidFill>
              </a:rPr>
              <a:t>no vertical asymptotes</a:t>
            </a:r>
            <a:r>
              <a:rPr lang="en-US" dirty="0" smtClean="0"/>
              <a:t>. </a:t>
            </a:r>
          </a:p>
        </p:txBody>
      </p:sp>
      <p:graphicFrame>
        <p:nvGraphicFramePr>
          <p:cNvPr id="306178" name="Object 2"/>
          <p:cNvGraphicFramePr>
            <a:graphicFrameLocks noChangeAspect="1"/>
          </p:cNvGraphicFramePr>
          <p:nvPr/>
        </p:nvGraphicFramePr>
        <p:xfrm>
          <a:off x="2946400" y="1120422"/>
          <a:ext cx="2006600" cy="838200"/>
        </p:xfrm>
        <a:graphic>
          <a:graphicData uri="http://schemas.openxmlformats.org/presentationml/2006/ole">
            <mc:AlternateContent xmlns:mc="http://schemas.openxmlformats.org/markup-compatibility/2006">
              <mc:Choice xmlns:v="urn:schemas-microsoft-com:vml" Requires="v">
                <p:oleObj spid="_x0000_s7176" name="Equation" r:id="rId3" imgW="2006600" imgH="838200" progId="Equation.DSMT4">
                  <p:embed/>
                </p:oleObj>
              </mc:Choice>
              <mc:Fallback>
                <p:oleObj name="Equation" r:id="rId3" imgW="2006600" imgH="8382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6400" y="1120422"/>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Locating Vertical and Horizontal Asymptotes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b.	</a:t>
            </a:r>
            <a:r>
              <a:rPr lang="en-US" dirty="0" smtClean="0"/>
              <a:t>We find the horizontal asymptotes by finding</a:t>
            </a:r>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r>
              <a:rPr lang="en-US" dirty="0" smtClean="0"/>
              <a:t>	Therefore, the line </a:t>
            </a:r>
            <a:r>
              <a:rPr lang="en-US" i="1" dirty="0" smtClean="0">
                <a:solidFill>
                  <a:srgbClr val="FF0000"/>
                </a:solidFill>
              </a:rPr>
              <a:t>y </a:t>
            </a:r>
            <a:r>
              <a:rPr lang="en-US" dirty="0" smtClean="0">
                <a:solidFill>
                  <a:srgbClr val="FF0000"/>
                </a:solidFill>
              </a:rPr>
              <a:t>= 0 is a horizontal asymptote</a:t>
            </a:r>
            <a:r>
              <a:rPr lang="en-US" dirty="0" smtClean="0"/>
              <a:t>. </a:t>
            </a:r>
          </a:p>
          <a:p>
            <a:pPr>
              <a:tabLst>
                <a:tab pos="463550" algn="l"/>
              </a:tabLst>
            </a:pPr>
            <a:endParaRPr lang="en-US" dirty="0"/>
          </a:p>
        </p:txBody>
      </p:sp>
      <p:graphicFrame>
        <p:nvGraphicFramePr>
          <p:cNvPr id="307203" name="Object 3"/>
          <p:cNvGraphicFramePr>
            <a:graphicFrameLocks noChangeAspect="1"/>
          </p:cNvGraphicFramePr>
          <p:nvPr/>
        </p:nvGraphicFramePr>
        <p:xfrm>
          <a:off x="984250" y="1859844"/>
          <a:ext cx="3492500" cy="571500"/>
        </p:xfrm>
        <a:graphic>
          <a:graphicData uri="http://schemas.openxmlformats.org/presentationml/2006/ole">
            <mc:AlternateContent xmlns:mc="http://schemas.openxmlformats.org/markup-compatibility/2006">
              <mc:Choice xmlns:v="urn:schemas-microsoft-com:vml" Requires="v">
                <p:oleObj spid="_x0000_s8206" name="Equation" r:id="rId3" imgW="3492500" imgH="571500" progId="Equation.DSMT4">
                  <p:embed/>
                </p:oleObj>
              </mc:Choice>
              <mc:Fallback>
                <p:oleObj name="Equation" r:id="rId3" imgW="3492500" imgH="5715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250" y="1859844"/>
                        <a:ext cx="3492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04" name="Object 4"/>
          <p:cNvGraphicFramePr>
            <a:graphicFrameLocks noChangeAspect="1"/>
          </p:cNvGraphicFramePr>
          <p:nvPr/>
        </p:nvGraphicFramePr>
        <p:xfrm>
          <a:off x="1676400" y="2664353"/>
          <a:ext cx="5740400" cy="838200"/>
        </p:xfrm>
        <a:graphic>
          <a:graphicData uri="http://schemas.openxmlformats.org/presentationml/2006/ole">
            <mc:AlternateContent xmlns:mc="http://schemas.openxmlformats.org/markup-compatibility/2006">
              <mc:Choice xmlns:v="urn:schemas-microsoft-com:vml" Requires="v">
                <p:oleObj spid="_x0000_s8207" name="Equation" r:id="rId5" imgW="5740400" imgH="838200" progId="Equation.DSMT4">
                  <p:embed/>
                </p:oleObj>
              </mc:Choice>
              <mc:Fallback>
                <p:oleObj name="Equation" r:id="rId5" imgW="5740400" imgH="838200" progId="Equation.DSMT4">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664353"/>
                        <a:ext cx="574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Locating Oblique Asymptotes</a:t>
            </a:r>
            <a:endParaRPr lang="en-US" dirty="0"/>
          </a:p>
        </p:txBody>
      </p:sp>
      <p:sp>
        <p:nvSpPr>
          <p:cNvPr id="3" name="Content Placeholder 2"/>
          <p:cNvSpPr>
            <a:spLocks noGrp="1"/>
          </p:cNvSpPr>
          <p:nvPr>
            <p:ph idx="1"/>
          </p:nvPr>
        </p:nvSpPr>
        <p:spPr/>
        <p:txBody>
          <a:bodyPr/>
          <a:lstStyle/>
          <a:p>
            <a:r>
              <a:rPr lang="en-US" dirty="0" smtClean="0"/>
              <a:t>Find the oblique asymptote for the function</a:t>
            </a:r>
          </a:p>
          <a:p>
            <a:endParaRPr lang="en-US" dirty="0" smtClean="0"/>
          </a:p>
          <a:p>
            <a:endParaRPr lang="en-US" dirty="0" smtClean="0"/>
          </a:p>
          <a:p>
            <a:r>
              <a:rPr lang="en-US" b="1" dirty="0" smtClean="0"/>
              <a:t>Solution: </a:t>
            </a:r>
          </a:p>
          <a:p>
            <a:r>
              <a:rPr lang="en-US" dirty="0" smtClean="0"/>
              <a:t>Since the numerator is one degree larger than the denominator, we can write </a:t>
            </a:r>
            <a:r>
              <a:rPr lang="en-US" i="1" dirty="0" smtClean="0"/>
              <a:t>f </a:t>
            </a:r>
            <a:r>
              <a:rPr lang="en-US" dirty="0" smtClean="0"/>
              <a:t>(</a:t>
            </a:r>
            <a:r>
              <a:rPr lang="en-US" i="1" dirty="0" smtClean="0"/>
              <a:t>x</a:t>
            </a:r>
            <a:r>
              <a:rPr lang="en-US" dirty="0" smtClean="0"/>
              <a:t>) in the following form:  </a:t>
            </a:r>
            <a:endParaRPr lang="en-US" dirty="0"/>
          </a:p>
        </p:txBody>
      </p:sp>
      <p:graphicFrame>
        <p:nvGraphicFramePr>
          <p:cNvPr id="308226" name="Object 2"/>
          <p:cNvGraphicFramePr>
            <a:graphicFrameLocks noChangeAspect="1"/>
          </p:cNvGraphicFramePr>
          <p:nvPr/>
        </p:nvGraphicFramePr>
        <p:xfrm>
          <a:off x="3492500" y="1905000"/>
          <a:ext cx="2159000" cy="876300"/>
        </p:xfrm>
        <a:graphic>
          <a:graphicData uri="http://schemas.openxmlformats.org/presentationml/2006/ole">
            <mc:AlternateContent xmlns:mc="http://schemas.openxmlformats.org/markup-compatibility/2006">
              <mc:Choice xmlns:v="urn:schemas-microsoft-com:vml" Requires="v">
                <p:oleObj spid="_x0000_s9249" name="Equation" r:id="rId3" imgW="2159000" imgH="876300" progId="Equation.DSMT4">
                  <p:embed/>
                </p:oleObj>
              </mc:Choice>
              <mc:Fallback>
                <p:oleObj name="Equation" r:id="rId3" imgW="2159000" imgH="8763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1905000"/>
                        <a:ext cx="2159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1828800" y="4833056"/>
          <a:ext cx="685800" cy="469900"/>
        </p:xfrm>
        <a:graphic>
          <a:graphicData uri="http://schemas.openxmlformats.org/presentationml/2006/ole">
            <mc:AlternateContent xmlns:mc="http://schemas.openxmlformats.org/markup-compatibility/2006">
              <mc:Choice xmlns:v="urn:schemas-microsoft-com:vml" Requires="v">
                <p:oleObj spid="_x0000_s9250" name="Equation" r:id="rId5" imgW="685800" imgH="469800" progId="Equation.DSMT4">
                  <p:embed/>
                </p:oleObj>
              </mc:Choice>
              <mc:Fallback>
                <p:oleObj name="Equation" r:id="rId5" imgW="6858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4833056"/>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565399" y="4598811"/>
          <a:ext cx="1333500" cy="876300"/>
        </p:xfrm>
        <a:graphic>
          <a:graphicData uri="http://schemas.openxmlformats.org/presentationml/2006/ole">
            <mc:AlternateContent xmlns:mc="http://schemas.openxmlformats.org/markup-compatibility/2006">
              <mc:Choice xmlns:v="urn:schemas-microsoft-com:vml" Requires="v">
                <p:oleObj spid="_x0000_s9251" name="Equation" r:id="rId7" imgW="1333440" imgH="876240" progId="Equation.DSMT4">
                  <p:embed/>
                </p:oleObj>
              </mc:Choice>
              <mc:Fallback>
                <p:oleObj name="Equation" r:id="rId7" imgW="133344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399" y="4598811"/>
                        <a:ext cx="1333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922889" y="4610100"/>
          <a:ext cx="1574800" cy="876300"/>
        </p:xfrm>
        <a:graphic>
          <a:graphicData uri="http://schemas.openxmlformats.org/presentationml/2006/ole">
            <mc:AlternateContent xmlns:mc="http://schemas.openxmlformats.org/markup-compatibility/2006">
              <mc:Choice xmlns:v="urn:schemas-microsoft-com:vml" Requires="v">
                <p:oleObj spid="_x0000_s9252" name="Equation" r:id="rId9" imgW="1574640" imgH="876240" progId="Equation.DSMT4">
                  <p:embed/>
                </p:oleObj>
              </mc:Choice>
              <mc:Fallback>
                <p:oleObj name="Equation" r:id="rId9" imgW="157464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2889" y="4610100"/>
                        <a:ext cx="1574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517445" y="4648200"/>
          <a:ext cx="1549400" cy="838200"/>
        </p:xfrm>
        <a:graphic>
          <a:graphicData uri="http://schemas.openxmlformats.org/presentationml/2006/ole">
            <mc:AlternateContent xmlns:mc="http://schemas.openxmlformats.org/markup-compatibility/2006">
              <mc:Choice xmlns:v="urn:schemas-microsoft-com:vml" Requires="v">
                <p:oleObj spid="_x0000_s9253" name="Equation" r:id="rId11" imgW="1549080" imgH="838080" progId="Equation.DSMT4">
                  <p:embed/>
                </p:oleObj>
              </mc:Choice>
              <mc:Fallback>
                <p:oleObj name="Equation" r:id="rId11" imgW="15490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17445" y="46482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Locating Oblique Asymptotes (cont.)</a:t>
            </a:r>
            <a:endParaRPr lang="en-US" dirty="0"/>
          </a:p>
        </p:txBody>
      </p:sp>
      <p:sp>
        <p:nvSpPr>
          <p:cNvPr id="3" name="Content Placeholder 2"/>
          <p:cNvSpPr>
            <a:spLocks noGrp="1"/>
          </p:cNvSpPr>
          <p:nvPr>
            <p:ph idx="1"/>
          </p:nvPr>
        </p:nvSpPr>
        <p:spPr/>
        <p:txBody>
          <a:bodyPr/>
          <a:lstStyle/>
          <a:p>
            <a:r>
              <a:rPr lang="en-US" dirty="0" smtClean="0"/>
              <a:t>Now we find that </a:t>
            </a:r>
          </a:p>
          <a:p>
            <a:pPr>
              <a:spcBef>
                <a:spcPts val="2400"/>
              </a:spcBef>
            </a:pPr>
            <a:r>
              <a:rPr lang="en-US" dirty="0" smtClean="0"/>
              <a:t>So the remaining term gives </a:t>
            </a:r>
          </a:p>
          <a:p>
            <a:pPr>
              <a:spcBef>
                <a:spcPts val="600"/>
              </a:spcBef>
            </a:pPr>
            <a:r>
              <a:rPr lang="en-US" dirty="0" smtClean="0"/>
              <a:t>the oblique asymptote: </a:t>
            </a:r>
            <a:endParaRPr lang="en-US" dirty="0"/>
          </a:p>
        </p:txBody>
      </p:sp>
      <p:graphicFrame>
        <p:nvGraphicFramePr>
          <p:cNvPr id="309252" name="Object 4"/>
          <p:cNvGraphicFramePr>
            <a:graphicFrameLocks noChangeAspect="1"/>
          </p:cNvGraphicFramePr>
          <p:nvPr>
            <p:extLst>
              <p:ext uri="{D42A27DB-BD31-4B8C-83A1-F6EECF244321}">
                <p14:modId xmlns:p14="http://schemas.microsoft.com/office/powerpoint/2010/main" val="2934671565"/>
              </p:ext>
            </p:extLst>
          </p:nvPr>
        </p:nvGraphicFramePr>
        <p:xfrm>
          <a:off x="3137253" y="1143000"/>
          <a:ext cx="1651000" cy="838200"/>
        </p:xfrm>
        <a:graphic>
          <a:graphicData uri="http://schemas.openxmlformats.org/presentationml/2006/ole">
            <mc:AlternateContent xmlns:mc="http://schemas.openxmlformats.org/markup-compatibility/2006">
              <mc:Choice xmlns:v="urn:schemas-microsoft-com:vml" Requires="v">
                <p:oleObj spid="_x0000_s10254" name="Equation" r:id="rId3" imgW="1650960" imgH="838080" progId="Equation.DSMT4">
                  <p:embed/>
                </p:oleObj>
              </mc:Choice>
              <mc:Fallback>
                <p:oleObj name="Equation" r:id="rId3" imgW="1650960" imgH="83808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7253" y="11430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09253" name="Picture 5"/>
          <p:cNvPicPr>
            <a:picLocks noChangeAspect="1" noChangeArrowheads="1"/>
          </p:cNvPicPr>
          <p:nvPr/>
        </p:nvPicPr>
        <p:blipFill>
          <a:blip r:embed="rId5"/>
          <a:srcRect/>
          <a:stretch>
            <a:fillRect/>
          </a:stretch>
        </p:blipFill>
        <p:spPr bwMode="auto">
          <a:xfrm>
            <a:off x="4962545" y="1219200"/>
            <a:ext cx="3724255" cy="3657600"/>
          </a:xfrm>
          <a:prstGeom prst="rect">
            <a:avLst/>
          </a:prstGeom>
          <a:noFill/>
          <a:ln w="9525">
            <a:noFill/>
            <a:miter lim="800000"/>
            <a:headEnd/>
            <a:tailEnd/>
          </a:ln>
          <a:effectLst/>
        </p:spPr>
      </p:pic>
      <p:graphicFrame>
        <p:nvGraphicFramePr>
          <p:cNvPr id="309254" name="Object 6"/>
          <p:cNvGraphicFramePr>
            <a:graphicFrameLocks noChangeAspect="1"/>
          </p:cNvGraphicFramePr>
          <p:nvPr>
            <p:extLst>
              <p:ext uri="{D42A27DB-BD31-4B8C-83A1-F6EECF244321}">
                <p14:modId xmlns:p14="http://schemas.microsoft.com/office/powerpoint/2010/main" val="2113445044"/>
              </p:ext>
            </p:extLst>
          </p:nvPr>
        </p:nvGraphicFramePr>
        <p:xfrm>
          <a:off x="1835150" y="3276600"/>
          <a:ext cx="1041400" cy="838200"/>
        </p:xfrm>
        <a:graphic>
          <a:graphicData uri="http://schemas.openxmlformats.org/presentationml/2006/ole">
            <mc:AlternateContent xmlns:mc="http://schemas.openxmlformats.org/markup-compatibility/2006">
              <mc:Choice xmlns:v="urn:schemas-microsoft-com:vml" Requires="v">
                <p:oleObj spid="_x0000_s10255" name="Equation" r:id="rId6" imgW="1041120" imgH="838080" progId="Equation.DSMT4">
                  <p:embed/>
                </p:oleObj>
              </mc:Choice>
              <mc:Fallback>
                <p:oleObj name="Equation" r:id="rId6" imgW="1041120" imgH="83808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0" y="3276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92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9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a:t>
            </a:r>
            <a:endParaRPr lang="en-US" dirty="0"/>
          </a:p>
        </p:txBody>
      </p:sp>
      <p:sp>
        <p:nvSpPr>
          <p:cNvPr id="3" name="Content Placeholder 2"/>
          <p:cNvSpPr>
            <a:spLocks noGrp="1"/>
          </p:cNvSpPr>
          <p:nvPr>
            <p:ph idx="1"/>
          </p:nvPr>
        </p:nvSpPr>
        <p:spPr/>
        <p:txBody>
          <a:bodyPr/>
          <a:lstStyle/>
          <a:p>
            <a:pPr>
              <a:spcBef>
                <a:spcPts val="672"/>
              </a:spcBef>
            </a:pPr>
            <a:r>
              <a:rPr lang="en-US" dirty="0" smtClean="0"/>
              <a:t>Sketch the graph of the rational function </a:t>
            </a:r>
          </a:p>
          <a:p>
            <a:pPr>
              <a:spcBef>
                <a:spcPts val="672"/>
              </a:spcBef>
            </a:pPr>
            <a:r>
              <a:rPr lang="en-US" dirty="0" smtClean="0"/>
              <a:t>Include any related asymptotes.</a:t>
            </a:r>
          </a:p>
          <a:p>
            <a:pPr>
              <a:spcBef>
                <a:spcPts val="672"/>
              </a:spcBef>
            </a:pPr>
            <a:r>
              <a:rPr lang="en-US" b="1" dirty="0" smtClean="0"/>
              <a:t>Solution: Step 1:</a:t>
            </a:r>
            <a:r>
              <a:rPr lang="en-US" dirty="0" smtClean="0"/>
              <a:t> Find </a:t>
            </a:r>
            <a:r>
              <a:rPr lang="en-US" i="1" dirty="0" smtClean="0">
                <a:solidFill>
                  <a:srgbClr val="0000FF"/>
                </a:solidFill>
              </a:rPr>
              <a:t>f </a:t>
            </a:r>
            <a:r>
              <a:rPr lang="en-US" dirty="0" smtClean="0">
                <a:solidFill>
                  <a:srgbClr val="0000FF"/>
                </a:solidFill>
              </a:rPr>
              <a:t>′(</a:t>
            </a:r>
            <a:r>
              <a:rPr lang="en-US" i="1" dirty="0" smtClean="0">
                <a:solidFill>
                  <a:srgbClr val="0000FF"/>
                </a:solidFill>
              </a:rPr>
              <a:t>x</a:t>
            </a:r>
            <a:r>
              <a:rPr lang="en-US" dirty="0" smtClean="0">
                <a:solidFill>
                  <a:srgbClr val="0000FF"/>
                </a:solidFill>
              </a:rPr>
              <a:t>)</a:t>
            </a:r>
            <a:r>
              <a:rPr lang="en-US" dirty="0" smtClean="0"/>
              <a:t> and </a:t>
            </a:r>
            <a:r>
              <a:rPr lang="en-US" i="1" dirty="0" smtClean="0">
                <a:solidFill>
                  <a:srgbClr val="0000FF"/>
                </a:solidFill>
              </a:rPr>
              <a:t>f</a:t>
            </a:r>
            <a:r>
              <a:rPr lang="en-US" dirty="0" smtClean="0">
                <a:solidFill>
                  <a:srgbClr val="0000FF"/>
                </a:solidFill>
              </a:rPr>
              <a:t> ′′(</a:t>
            </a:r>
            <a:r>
              <a:rPr lang="en-US" i="1" dirty="0" smtClean="0">
                <a:solidFill>
                  <a:srgbClr val="0000FF"/>
                </a:solidFill>
              </a:rPr>
              <a:t>x</a:t>
            </a:r>
            <a:r>
              <a:rPr lang="en-US" dirty="0" smtClean="0">
                <a:solidFill>
                  <a:srgbClr val="0000FF"/>
                </a:solidFill>
              </a:rPr>
              <a:t>)</a:t>
            </a:r>
            <a:r>
              <a:rPr lang="en-US" dirty="0" smtClean="0"/>
              <a:t>.</a:t>
            </a:r>
            <a:endParaRPr lang="en-US" dirty="0"/>
          </a:p>
        </p:txBody>
      </p:sp>
      <p:graphicFrame>
        <p:nvGraphicFramePr>
          <p:cNvPr id="310274" name="Object 2"/>
          <p:cNvGraphicFramePr>
            <a:graphicFrameLocks noChangeAspect="1"/>
          </p:cNvGraphicFramePr>
          <p:nvPr/>
        </p:nvGraphicFramePr>
        <p:xfrm>
          <a:off x="6455834" y="1131711"/>
          <a:ext cx="1841500" cy="838200"/>
        </p:xfrm>
        <a:graphic>
          <a:graphicData uri="http://schemas.openxmlformats.org/presentationml/2006/ole">
            <mc:AlternateContent xmlns:mc="http://schemas.openxmlformats.org/markup-compatibility/2006">
              <mc:Choice xmlns:v="urn:schemas-microsoft-com:vml" Requires="v">
                <p:oleObj spid="_x0000_s11315" name="Equation" r:id="rId3" imgW="1841500" imgH="838200" progId="Equation.DSMT4">
                  <p:embed/>
                </p:oleObj>
              </mc:Choice>
              <mc:Fallback>
                <p:oleObj name="Equation" r:id="rId3" imgW="1841500" imgH="8382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5834" y="1131711"/>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600200" y="3413478"/>
          <a:ext cx="787400" cy="469900"/>
        </p:xfrm>
        <a:graphic>
          <a:graphicData uri="http://schemas.openxmlformats.org/presentationml/2006/ole">
            <mc:AlternateContent xmlns:mc="http://schemas.openxmlformats.org/markup-compatibility/2006">
              <mc:Choice xmlns:v="urn:schemas-microsoft-com:vml" Requires="v">
                <p:oleObj spid="_x0000_s11316" name="Equation" r:id="rId5" imgW="787320" imgH="469800" progId="Equation.DSMT4">
                  <p:embed/>
                </p:oleObj>
              </mc:Choice>
              <mc:Fallback>
                <p:oleObj name="Equation" r:id="rId5" imgW="7873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3413478"/>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425700" y="2805289"/>
          <a:ext cx="5118100" cy="1397000"/>
        </p:xfrm>
        <a:graphic>
          <a:graphicData uri="http://schemas.openxmlformats.org/presentationml/2006/ole">
            <mc:AlternateContent xmlns:mc="http://schemas.openxmlformats.org/markup-compatibility/2006">
              <mc:Choice xmlns:v="urn:schemas-microsoft-com:vml" Requires="v">
                <p:oleObj spid="_x0000_s11317" name="Equation" r:id="rId7" imgW="5117760" imgH="1396800" progId="Equation.DSMT4">
                  <p:embed/>
                </p:oleObj>
              </mc:Choice>
              <mc:Fallback>
                <p:oleObj name="Equation" r:id="rId7" imgW="5117760" imgH="1396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5700" y="2805289"/>
                        <a:ext cx="51181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427111" y="4069645"/>
          <a:ext cx="1638300" cy="990600"/>
        </p:xfrm>
        <a:graphic>
          <a:graphicData uri="http://schemas.openxmlformats.org/presentationml/2006/ole">
            <mc:AlternateContent xmlns:mc="http://schemas.openxmlformats.org/markup-compatibility/2006">
              <mc:Choice xmlns:v="urn:schemas-microsoft-com:vml" Requires="v">
                <p:oleObj spid="_x0000_s11318" name="Equation" r:id="rId9" imgW="1638000" imgH="990360" progId="Equation.DSMT4">
                  <p:embed/>
                </p:oleObj>
              </mc:Choice>
              <mc:Fallback>
                <p:oleObj name="Equation" r:id="rId9" imgW="16380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27111" y="4069645"/>
                        <a:ext cx="1638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093634" y="4207933"/>
          <a:ext cx="1841500" cy="533400"/>
        </p:xfrm>
        <a:graphic>
          <a:graphicData uri="http://schemas.openxmlformats.org/presentationml/2006/ole">
            <mc:AlternateContent xmlns:mc="http://schemas.openxmlformats.org/markup-compatibility/2006">
              <mc:Choice xmlns:v="urn:schemas-microsoft-com:vml" Requires="v">
                <p:oleObj spid="_x0000_s11319" name="Equation" r:id="rId11" imgW="1841400" imgH="533160" progId="Equation.DSMT4">
                  <p:embed/>
                </p:oleObj>
              </mc:Choice>
              <mc:Fallback>
                <p:oleObj name="Equation" r:id="rId11" imgW="1841400" imgH="533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93634" y="4207933"/>
                        <a:ext cx="1841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495778" y="5242278"/>
          <a:ext cx="889000" cy="469900"/>
        </p:xfrm>
        <a:graphic>
          <a:graphicData uri="http://schemas.openxmlformats.org/presentationml/2006/ole">
            <mc:AlternateContent xmlns:mc="http://schemas.openxmlformats.org/markup-compatibility/2006">
              <mc:Choice xmlns:v="urn:schemas-microsoft-com:vml" Requires="v">
                <p:oleObj spid="_x0000_s11320" name="Equation" r:id="rId13" imgW="888840" imgH="469800" progId="Equation.DSMT4">
                  <p:embed/>
                </p:oleObj>
              </mc:Choice>
              <mc:Fallback>
                <p:oleObj name="Equation" r:id="rId13" imgW="88884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95778" y="5242278"/>
                        <a:ext cx="88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2422878" y="5057422"/>
          <a:ext cx="3848100" cy="838200"/>
        </p:xfrm>
        <a:graphic>
          <a:graphicData uri="http://schemas.openxmlformats.org/presentationml/2006/ole">
            <mc:AlternateContent xmlns:mc="http://schemas.openxmlformats.org/markup-compatibility/2006">
              <mc:Choice xmlns:v="urn:schemas-microsoft-com:vml" Requires="v">
                <p:oleObj spid="_x0000_s11321" name="Equation" r:id="rId15" imgW="3848040" imgH="838080" progId="Equation.DSMT4">
                  <p:embed/>
                </p:oleObj>
              </mc:Choice>
              <mc:Fallback>
                <p:oleObj name="Equation" r:id="rId15" imgW="38480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22878" y="5057422"/>
                        <a:ext cx="384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6293556" y="5057422"/>
          <a:ext cx="1397000" cy="990600"/>
        </p:xfrm>
        <a:graphic>
          <a:graphicData uri="http://schemas.openxmlformats.org/presentationml/2006/ole">
            <mc:AlternateContent xmlns:mc="http://schemas.openxmlformats.org/markup-compatibility/2006">
              <mc:Choice xmlns:v="urn:schemas-microsoft-com:vml" Requires="v">
                <p:oleObj spid="_x0000_s11322" name="Equation" r:id="rId17" imgW="1396800" imgH="990360" progId="Equation.DSMT4">
                  <p:embed/>
                </p:oleObj>
              </mc:Choice>
              <mc:Fallback>
                <p:oleObj name="Equation" r:id="rId17" imgW="1396800" imgH="990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93556" y="5057422"/>
                        <a:ext cx="139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a:xfrm>
            <a:off x="457200" y="1280160"/>
            <a:ext cx="8229600" cy="3872855"/>
          </a:xfrm>
        </p:spPr>
        <p:txBody>
          <a:bodyPr>
            <a:spAutoFit/>
          </a:bodyPr>
          <a:lstStyle/>
          <a:p>
            <a:pPr>
              <a:spcBef>
                <a:spcPts val="672"/>
              </a:spcBef>
            </a:pPr>
            <a:r>
              <a:rPr lang="en-US" b="1" dirty="0" smtClean="0"/>
              <a:t>Steps 2, 3, and 4: </a:t>
            </a:r>
            <a:r>
              <a:rPr lang="en-US" dirty="0" smtClean="0"/>
              <a:t>Find the critical values, the intervals where </a:t>
            </a:r>
            <a:r>
              <a:rPr lang="en-US" i="1" dirty="0" smtClean="0">
                <a:solidFill>
                  <a:srgbClr val="000099"/>
                </a:solidFill>
              </a:rPr>
              <a:t>f ′</a:t>
            </a:r>
            <a:r>
              <a:rPr lang="en-US" dirty="0" smtClean="0">
                <a:solidFill>
                  <a:srgbClr val="000099"/>
                </a:solidFill>
              </a:rPr>
              <a:t>(</a:t>
            </a:r>
            <a:r>
              <a:rPr lang="en-US" i="1" dirty="0" smtClean="0">
                <a:solidFill>
                  <a:srgbClr val="000099"/>
                </a:solidFill>
              </a:rPr>
              <a:t>x</a:t>
            </a:r>
            <a:r>
              <a:rPr lang="en-US" dirty="0" smtClean="0">
                <a:solidFill>
                  <a:srgbClr val="000099"/>
                </a:solidFill>
              </a:rPr>
              <a:t>) &gt; 0 </a:t>
            </a:r>
            <a:r>
              <a:rPr lang="en-US" dirty="0" smtClean="0"/>
              <a:t>and where </a:t>
            </a: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&lt; 0</a:t>
            </a:r>
            <a:r>
              <a:rPr lang="en-US" dirty="0" smtClean="0"/>
              <a:t>, and the local extrema.</a:t>
            </a:r>
          </a:p>
          <a:p>
            <a:pPr>
              <a:spcBef>
                <a:spcPts val="672"/>
              </a:spcBef>
              <a:spcAft>
                <a:spcPts val="1200"/>
              </a:spcAft>
            </a:pPr>
            <a:r>
              <a:rPr lang="en-US" dirty="0" smtClean="0"/>
              <a:t>The first derivative,                                is never 0. Note </a:t>
            </a:r>
          </a:p>
          <a:p>
            <a:pPr>
              <a:spcBef>
                <a:spcPts val="672"/>
              </a:spcBef>
            </a:pPr>
            <a:r>
              <a:rPr lang="en-US" dirty="0" smtClean="0"/>
              <a:t>that </a:t>
            </a:r>
            <a:r>
              <a:rPr lang="en-US" i="1" dirty="0" smtClean="0"/>
              <a:t>f </a:t>
            </a:r>
            <a:r>
              <a:rPr lang="en-US" dirty="0" smtClean="0">
                <a:sym typeface="Symbol" panose="05050102010706020507" pitchFamily="18" charset="2"/>
              </a:rPr>
              <a:t></a:t>
            </a:r>
            <a:r>
              <a:rPr lang="en-US" dirty="0" smtClean="0"/>
              <a:t> is undefined at </a:t>
            </a:r>
            <a:r>
              <a:rPr lang="en-US" i="1" dirty="0" smtClean="0"/>
              <a:t>x</a:t>
            </a:r>
            <a:r>
              <a:rPr lang="en-US" dirty="0" smtClean="0"/>
              <a:t> = 2, but </a:t>
            </a:r>
            <a:r>
              <a:rPr lang="en-US" i="1" dirty="0" smtClean="0"/>
              <a:t>x</a:t>
            </a:r>
            <a:r>
              <a:rPr lang="en-US" dirty="0" smtClean="0"/>
              <a:t> = 2 is not a critical value since 2 is not in the domain of </a:t>
            </a:r>
            <a:r>
              <a:rPr lang="en-US" i="1" dirty="0" smtClean="0"/>
              <a:t>f</a:t>
            </a:r>
            <a:r>
              <a:rPr lang="en-US" dirty="0" smtClean="0"/>
              <a:t>. Thus there are no critical values of </a:t>
            </a:r>
            <a:r>
              <a:rPr lang="en-US" i="1" dirty="0" smtClean="0"/>
              <a:t>f</a:t>
            </a:r>
            <a:r>
              <a:rPr lang="en-US" dirty="0" smtClean="0"/>
              <a:t>, and </a:t>
            </a:r>
            <a:r>
              <a:rPr lang="en-US" i="1" dirty="0" smtClean="0"/>
              <a:t>f</a:t>
            </a:r>
            <a:r>
              <a:rPr lang="en-US" dirty="0" smtClean="0"/>
              <a:t> has no local maxima or local minima.</a:t>
            </a:r>
          </a:p>
        </p:txBody>
      </p:sp>
      <p:graphicFrame>
        <p:nvGraphicFramePr>
          <p:cNvPr id="311298" name="Object 2"/>
          <p:cNvGraphicFramePr>
            <a:graphicFrameLocks noChangeAspect="1"/>
          </p:cNvGraphicFramePr>
          <p:nvPr/>
        </p:nvGraphicFramePr>
        <p:xfrm>
          <a:off x="3361267" y="2479322"/>
          <a:ext cx="2463800" cy="990600"/>
        </p:xfrm>
        <a:graphic>
          <a:graphicData uri="http://schemas.openxmlformats.org/presentationml/2006/ole">
            <mc:AlternateContent xmlns:mc="http://schemas.openxmlformats.org/markup-compatibility/2006">
              <mc:Choice xmlns:v="urn:schemas-microsoft-com:vml" Requires="v">
                <p:oleObj spid="_x0000_s12296" name="Equation" r:id="rId3" imgW="2463800" imgH="990600" progId="Equation.DSMT4">
                  <p:embed/>
                </p:oleObj>
              </mc:Choice>
              <mc:Fallback>
                <p:oleObj name="Equation" r:id="rId3" imgW="2463800" imgH="9906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1267" y="2479322"/>
                        <a:ext cx="2463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1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noAutofit/>
          </a:bodyPr>
          <a:lstStyle/>
          <a:p>
            <a:pPr>
              <a:spcBef>
                <a:spcPts val="672"/>
              </a:spcBef>
              <a:spcAft>
                <a:spcPts val="1200"/>
              </a:spcAft>
            </a:pPr>
            <a:r>
              <a:rPr lang="en-US" dirty="0" smtClean="0"/>
              <a:t>Also,                                       for all </a:t>
            </a:r>
            <a:r>
              <a:rPr lang="en-US" i="1" dirty="0" smtClean="0"/>
              <a:t>x</a:t>
            </a:r>
            <a:r>
              <a:rPr lang="en-US" dirty="0" smtClean="0"/>
              <a:t> ≠ 2 and </a:t>
            </a:r>
            <a:r>
              <a:rPr lang="en-US" i="1" dirty="0" smtClean="0"/>
              <a:t>f</a:t>
            </a:r>
            <a:r>
              <a:rPr lang="en-US" dirty="0" smtClean="0"/>
              <a:t> is </a:t>
            </a:r>
          </a:p>
          <a:p>
            <a:pPr>
              <a:spcBef>
                <a:spcPts val="672"/>
              </a:spcBef>
            </a:pPr>
            <a:r>
              <a:rPr lang="en-US" dirty="0" smtClean="0"/>
              <a:t>decreasing for all </a:t>
            </a:r>
            <a:r>
              <a:rPr lang="en-US" i="1" dirty="0" smtClean="0"/>
              <a:t>x</a:t>
            </a:r>
            <a:r>
              <a:rPr lang="en-US" dirty="0" smtClean="0"/>
              <a:t> in its domain.</a:t>
            </a:r>
          </a:p>
          <a:p>
            <a:pPr>
              <a:spcBef>
                <a:spcPts val="1800"/>
              </a:spcBef>
            </a:pPr>
            <a:r>
              <a:rPr lang="en-US" b="1" dirty="0" smtClean="0"/>
              <a:t>Steps 5, 6, and 7: </a:t>
            </a:r>
            <a:r>
              <a:rPr lang="en-US" dirty="0" smtClean="0"/>
              <a:t>Find all hypercritical values, intervals where </a:t>
            </a:r>
            <a:r>
              <a:rPr lang="en-US" i="1" dirty="0" smtClean="0"/>
              <a:t>f ′′</a:t>
            </a:r>
            <a:r>
              <a:rPr lang="en-US" dirty="0" smtClean="0"/>
              <a:t>(</a:t>
            </a:r>
            <a:r>
              <a:rPr lang="en-US" i="1" dirty="0" smtClean="0"/>
              <a:t>x</a:t>
            </a:r>
            <a:r>
              <a:rPr lang="en-US" dirty="0" smtClean="0"/>
              <a:t>) &gt; 0 and where </a:t>
            </a:r>
            <a:r>
              <a:rPr lang="en-US" i="1" dirty="0" smtClean="0"/>
              <a:t>f</a:t>
            </a:r>
            <a:r>
              <a:rPr lang="en-US" dirty="0" smtClean="0"/>
              <a:t> ′′(</a:t>
            </a:r>
            <a:r>
              <a:rPr lang="en-US" i="1" dirty="0" smtClean="0"/>
              <a:t>x</a:t>
            </a:r>
            <a:r>
              <a:rPr lang="en-US" dirty="0" smtClean="0"/>
              <a:t>) &lt; 0, and points of inflection.</a:t>
            </a:r>
          </a:p>
          <a:p>
            <a:pPr>
              <a:spcBef>
                <a:spcPts val="672"/>
              </a:spcBef>
            </a:pPr>
            <a:endParaRPr lang="en-US" dirty="0"/>
          </a:p>
        </p:txBody>
      </p:sp>
      <p:graphicFrame>
        <p:nvGraphicFramePr>
          <p:cNvPr id="311299" name="Object 3"/>
          <p:cNvGraphicFramePr>
            <a:graphicFrameLocks noChangeAspect="1"/>
          </p:cNvGraphicFramePr>
          <p:nvPr/>
        </p:nvGraphicFramePr>
        <p:xfrm>
          <a:off x="1295400" y="1120422"/>
          <a:ext cx="2971800" cy="990600"/>
        </p:xfrm>
        <a:graphic>
          <a:graphicData uri="http://schemas.openxmlformats.org/presentationml/2006/ole">
            <mc:AlternateContent xmlns:mc="http://schemas.openxmlformats.org/markup-compatibility/2006">
              <mc:Choice xmlns:v="urn:schemas-microsoft-com:vml" Requires="v">
                <p:oleObj spid="_x0000_s32777" name="Equation" r:id="rId3" imgW="2971800" imgH="990600" progId="Equation.DSMT4">
                  <p:embed/>
                </p:oleObj>
              </mc:Choice>
              <mc:Fallback>
                <p:oleObj name="Equation" r:id="rId3" imgW="2971800" imgH="9906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20422"/>
                        <a:ext cx="2971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normAutofit/>
          </a:bodyPr>
          <a:lstStyle/>
          <a:p>
            <a:pPr>
              <a:spcBef>
                <a:spcPts val="672"/>
              </a:spcBef>
              <a:spcAft>
                <a:spcPts val="1200"/>
              </a:spcAft>
            </a:pPr>
            <a:r>
              <a:rPr lang="en-US" dirty="0" smtClean="0"/>
              <a:t>Since                                     and is undefined only for </a:t>
            </a:r>
          </a:p>
          <a:p>
            <a:pPr>
              <a:spcBef>
                <a:spcPts val="672"/>
              </a:spcBef>
            </a:pPr>
            <a:endParaRPr lang="en-US" sz="100" i="1" dirty="0" smtClean="0"/>
          </a:p>
          <a:p>
            <a:pPr>
              <a:spcBef>
                <a:spcPts val="672"/>
              </a:spcBef>
            </a:pPr>
            <a:r>
              <a:rPr lang="en-US" i="1" dirty="0" smtClean="0"/>
              <a:t>x</a:t>
            </a:r>
            <a:r>
              <a:rPr lang="en-US" dirty="0" smtClean="0"/>
              <a:t> = 2, there are no hypercritical values and no points of inflection.</a:t>
            </a:r>
          </a:p>
          <a:p>
            <a:pPr>
              <a:spcBef>
                <a:spcPts val="672"/>
              </a:spcBef>
              <a:spcAft>
                <a:spcPts val="1200"/>
              </a:spcAft>
            </a:pPr>
            <a:r>
              <a:rPr lang="en-US" dirty="0" smtClean="0"/>
              <a:t>However, if                                                            and </a:t>
            </a:r>
            <a:r>
              <a:rPr lang="en-US" i="1" dirty="0" smtClean="0"/>
              <a:t>f</a:t>
            </a:r>
            <a:r>
              <a:rPr lang="en-US" dirty="0" smtClean="0"/>
              <a:t> is </a:t>
            </a:r>
          </a:p>
          <a:p>
            <a:pPr>
              <a:lnSpc>
                <a:spcPct val="200000"/>
              </a:lnSpc>
              <a:spcBef>
                <a:spcPts val="672"/>
              </a:spcBef>
            </a:pPr>
            <a:r>
              <a:rPr lang="en-US" dirty="0" smtClean="0"/>
              <a:t>concave down, and if </a:t>
            </a:r>
          </a:p>
          <a:p>
            <a:pPr>
              <a:spcBef>
                <a:spcPts val="672"/>
              </a:spcBef>
            </a:pPr>
            <a:r>
              <a:rPr lang="en-US" dirty="0" smtClean="0"/>
              <a:t>then and </a:t>
            </a:r>
            <a:r>
              <a:rPr lang="en-US" i="1" dirty="0" smtClean="0"/>
              <a:t>f</a:t>
            </a:r>
            <a:r>
              <a:rPr lang="en-US" dirty="0" smtClean="0"/>
              <a:t> is concave up. </a:t>
            </a:r>
            <a:endParaRPr lang="en-US" dirty="0"/>
          </a:p>
        </p:txBody>
      </p:sp>
      <p:graphicFrame>
        <p:nvGraphicFramePr>
          <p:cNvPr id="312324" name="Object 4"/>
          <p:cNvGraphicFramePr>
            <a:graphicFrameLocks noChangeAspect="1"/>
          </p:cNvGraphicFramePr>
          <p:nvPr/>
        </p:nvGraphicFramePr>
        <p:xfrm>
          <a:off x="1368778" y="1154289"/>
          <a:ext cx="2844800" cy="990600"/>
        </p:xfrm>
        <a:graphic>
          <a:graphicData uri="http://schemas.openxmlformats.org/presentationml/2006/ole">
            <mc:AlternateContent xmlns:mc="http://schemas.openxmlformats.org/markup-compatibility/2006">
              <mc:Choice xmlns:v="urn:schemas-microsoft-com:vml" Requires="v">
                <p:oleObj spid="_x0000_s13332" name="Equation" r:id="rId3" imgW="2844800" imgH="990600" progId="Equation.DSMT4">
                  <p:embed/>
                </p:oleObj>
              </mc:Choice>
              <mc:Fallback>
                <p:oleObj name="Equation" r:id="rId3" imgW="2844800" imgH="9906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778" y="1154289"/>
                        <a:ext cx="2844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2325" name="Object 5"/>
          <p:cNvGraphicFramePr>
            <a:graphicFrameLocks noChangeAspect="1"/>
          </p:cNvGraphicFramePr>
          <p:nvPr/>
        </p:nvGraphicFramePr>
        <p:xfrm>
          <a:off x="2233550" y="2819400"/>
          <a:ext cx="4660900" cy="990600"/>
        </p:xfrm>
        <a:graphic>
          <a:graphicData uri="http://schemas.openxmlformats.org/presentationml/2006/ole">
            <mc:AlternateContent xmlns:mc="http://schemas.openxmlformats.org/markup-compatibility/2006">
              <mc:Choice xmlns:v="urn:schemas-microsoft-com:vml" Requires="v">
                <p:oleObj spid="_x0000_s13333" name="Equation" r:id="rId5" imgW="4660900" imgH="990600" progId="Equation.DSMT4">
                  <p:embed/>
                </p:oleObj>
              </mc:Choice>
              <mc:Fallback>
                <p:oleObj name="Equation" r:id="rId5" imgW="4660900" imgH="99060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3550" y="2819400"/>
                        <a:ext cx="466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2326" name="Object 6"/>
          <p:cNvGraphicFramePr>
            <a:graphicFrameLocks noChangeAspect="1"/>
          </p:cNvGraphicFramePr>
          <p:nvPr/>
        </p:nvGraphicFramePr>
        <p:xfrm>
          <a:off x="3681350" y="3794478"/>
          <a:ext cx="4660900" cy="990600"/>
        </p:xfrm>
        <a:graphic>
          <a:graphicData uri="http://schemas.openxmlformats.org/presentationml/2006/ole">
            <mc:AlternateContent xmlns:mc="http://schemas.openxmlformats.org/markup-compatibility/2006">
              <mc:Choice xmlns:v="urn:schemas-microsoft-com:vml" Requires="v">
                <p:oleObj spid="_x0000_s13334" name="Equation" r:id="rId7" imgW="4660900" imgH="990600" progId="Equation.DSMT4">
                  <p:embed/>
                </p:oleObj>
              </mc:Choice>
              <mc:Fallback>
                <p:oleObj name="Equation" r:id="rId7" imgW="4660900" imgH="990600" progId="Equation.DSMT4">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1350" y="3794478"/>
                        <a:ext cx="466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23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23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b="1" dirty="0" smtClean="0"/>
              <a:t>Asymptotes: </a:t>
            </a:r>
          </a:p>
          <a:p>
            <a:r>
              <a:rPr lang="en-US" dirty="0" smtClean="0"/>
              <a:t>The line </a:t>
            </a:r>
            <a:r>
              <a:rPr lang="en-US" i="1" dirty="0" smtClean="0">
                <a:solidFill>
                  <a:srgbClr val="000099"/>
                </a:solidFill>
              </a:rPr>
              <a:t>x </a:t>
            </a:r>
            <a:r>
              <a:rPr lang="en-US" dirty="0" smtClean="0">
                <a:solidFill>
                  <a:srgbClr val="000099"/>
                </a:solidFill>
              </a:rPr>
              <a:t>= 2</a:t>
            </a:r>
            <a:r>
              <a:rPr lang="en-US" dirty="0" smtClean="0"/>
              <a:t> is a vertical asymptote because </a:t>
            </a:r>
            <a:r>
              <a:rPr lang="en-US" i="1" dirty="0" smtClean="0"/>
              <a:t>x</a:t>
            </a:r>
            <a:r>
              <a:rPr lang="en-US" dirty="0" smtClean="0"/>
              <a:t> − 2 is not a factor of the numerator and the value of 2 for </a:t>
            </a:r>
            <a:r>
              <a:rPr lang="en-US" i="1" dirty="0" smtClean="0"/>
              <a:t>x</a:t>
            </a:r>
            <a:r>
              <a:rPr lang="en-US" dirty="0" smtClean="0"/>
              <a:t> will make the denominator 0.</a:t>
            </a:r>
          </a:p>
          <a:p>
            <a:r>
              <a:rPr lang="en-US" dirty="0" smtClean="0"/>
              <a:t>We now find the horizontal asymptotes by finding </a:t>
            </a:r>
            <a:endParaRPr lang="en-US" dirty="0"/>
          </a:p>
        </p:txBody>
      </p:sp>
      <p:graphicFrame>
        <p:nvGraphicFramePr>
          <p:cNvPr id="313349" name="Object 5"/>
          <p:cNvGraphicFramePr>
            <a:graphicFrameLocks noChangeAspect="1"/>
          </p:cNvGraphicFramePr>
          <p:nvPr>
            <p:extLst>
              <p:ext uri="{D42A27DB-BD31-4B8C-83A1-F6EECF244321}">
                <p14:modId xmlns:p14="http://schemas.microsoft.com/office/powerpoint/2010/main" val="4074930197"/>
              </p:ext>
            </p:extLst>
          </p:nvPr>
        </p:nvGraphicFramePr>
        <p:xfrm>
          <a:off x="548640" y="3733800"/>
          <a:ext cx="3492500" cy="571500"/>
        </p:xfrm>
        <a:graphic>
          <a:graphicData uri="http://schemas.openxmlformats.org/presentationml/2006/ole">
            <mc:AlternateContent xmlns:mc="http://schemas.openxmlformats.org/markup-compatibility/2006">
              <mc:Choice xmlns:v="urn:schemas-microsoft-com:vml" Requires="v">
                <p:oleObj spid="_x0000_s14344" name="Equation" r:id="rId3" imgW="3492500" imgH="571500" progId="Equation.DSMT4">
                  <p:embed/>
                </p:oleObj>
              </mc:Choice>
              <mc:Fallback>
                <p:oleObj name="Equation" r:id="rId3" imgW="3492500" imgH="5715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3733800"/>
                        <a:ext cx="3492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33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graphicFrame>
        <p:nvGraphicFramePr>
          <p:cNvPr id="314372" name="Object 4"/>
          <p:cNvGraphicFramePr>
            <a:graphicFrameLocks noChangeAspect="1"/>
          </p:cNvGraphicFramePr>
          <p:nvPr/>
        </p:nvGraphicFramePr>
        <p:xfrm>
          <a:off x="5549900" y="4495800"/>
          <a:ext cx="2616200" cy="622300"/>
        </p:xfrm>
        <a:graphic>
          <a:graphicData uri="http://schemas.openxmlformats.org/presentationml/2006/ole">
            <mc:AlternateContent xmlns:mc="http://schemas.openxmlformats.org/markup-compatibility/2006">
              <mc:Choice xmlns:v="urn:schemas-microsoft-com:vml" Requires="v">
                <p:oleObj spid="_x0000_s15405" name="Equation" r:id="rId3" imgW="2616200" imgH="622300" progId="Equation.DSMT4">
                  <p:embed/>
                </p:oleObj>
              </mc:Choice>
              <mc:Fallback>
                <p:oleObj name="Equation" r:id="rId3" imgW="2616200" imgH="6223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9900" y="4495800"/>
                        <a:ext cx="2616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486400" y="2514600"/>
            <a:ext cx="3429000" cy="1323439"/>
          </a:xfrm>
          <a:prstGeom prst="rect">
            <a:avLst/>
          </a:prstGeom>
        </p:spPr>
        <p:txBody>
          <a:bodyPr wrap="square">
            <a:spAutoFit/>
          </a:bodyPr>
          <a:lstStyle/>
          <a:p>
            <a:r>
              <a:rPr lang="en-US" sz="2000" dirty="0" smtClean="0">
                <a:solidFill>
                  <a:srgbClr val="008080"/>
                </a:solidFill>
              </a:rPr>
              <a:t>Divide both the numerator and the denominator by the highest power of </a:t>
            </a:r>
            <a:r>
              <a:rPr lang="en-US" sz="2000" i="1" dirty="0" smtClean="0">
                <a:solidFill>
                  <a:srgbClr val="008080"/>
                </a:solidFill>
              </a:rPr>
              <a:t>x</a:t>
            </a:r>
            <a:r>
              <a:rPr lang="en-US" sz="2000" dirty="0" smtClean="0">
                <a:solidFill>
                  <a:srgbClr val="008080"/>
                </a:solidFill>
              </a:rPr>
              <a:t> present in the function.</a:t>
            </a:r>
            <a:r>
              <a:rPr lang="en-US" sz="2000" i="1" dirty="0" smtClean="0">
                <a:solidFill>
                  <a:srgbClr val="008080"/>
                </a:solidFill>
              </a:rPr>
              <a:t> </a:t>
            </a:r>
            <a:endParaRPr lang="en-US" sz="2000" dirty="0">
              <a:solidFill>
                <a:srgbClr val="008080"/>
              </a:solidFill>
            </a:endParaRPr>
          </a:p>
        </p:txBody>
      </p:sp>
      <p:graphicFrame>
        <p:nvGraphicFramePr>
          <p:cNvPr id="15364" name="Object 4"/>
          <p:cNvGraphicFramePr>
            <a:graphicFrameLocks noChangeAspect="1"/>
          </p:cNvGraphicFramePr>
          <p:nvPr/>
        </p:nvGraphicFramePr>
        <p:xfrm>
          <a:off x="773289" y="1490133"/>
          <a:ext cx="1308100" cy="571500"/>
        </p:xfrm>
        <a:graphic>
          <a:graphicData uri="http://schemas.openxmlformats.org/presentationml/2006/ole">
            <mc:AlternateContent xmlns:mc="http://schemas.openxmlformats.org/markup-compatibility/2006">
              <mc:Choice xmlns:v="urn:schemas-microsoft-com:vml" Requires="v">
                <p:oleObj spid="_x0000_s15406" name="Equation" r:id="rId5" imgW="1307880" imgH="571320" progId="Equation.DSMT4">
                  <p:embed/>
                </p:oleObj>
              </mc:Choice>
              <mc:Fallback>
                <p:oleObj name="Equation" r:id="rId5" imgW="130788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3289" y="1490133"/>
                        <a:ext cx="1308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111022" y="1284111"/>
          <a:ext cx="1638300" cy="838200"/>
        </p:xfrm>
        <a:graphic>
          <a:graphicData uri="http://schemas.openxmlformats.org/presentationml/2006/ole">
            <mc:AlternateContent xmlns:mc="http://schemas.openxmlformats.org/markup-compatibility/2006">
              <mc:Choice xmlns:v="urn:schemas-microsoft-com:vml" Requires="v">
                <p:oleObj spid="_x0000_s15407" name="Equation" r:id="rId7" imgW="1638000" imgH="838080" progId="Equation.DSMT4">
                  <p:embed/>
                </p:oleObj>
              </mc:Choice>
              <mc:Fallback>
                <p:oleObj name="Equation" r:id="rId7" imgW="1638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11022" y="1284111"/>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099733" y="2229555"/>
          <a:ext cx="1778000" cy="1676400"/>
        </p:xfrm>
        <a:graphic>
          <a:graphicData uri="http://schemas.openxmlformats.org/presentationml/2006/ole">
            <mc:AlternateContent xmlns:mc="http://schemas.openxmlformats.org/markup-compatibility/2006">
              <mc:Choice xmlns:v="urn:schemas-microsoft-com:vml" Requires="v">
                <p:oleObj spid="_x0000_s15408" name="Equation" r:id="rId9" imgW="1777680" imgH="1676160" progId="Equation.DSMT4">
                  <p:embed/>
                </p:oleObj>
              </mc:Choice>
              <mc:Fallback>
                <p:oleObj name="Equation" r:id="rId9" imgW="1777680" imgH="1676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99733" y="2229555"/>
                        <a:ext cx="1778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111022" y="4013199"/>
          <a:ext cx="1689100" cy="1676400"/>
        </p:xfrm>
        <a:graphic>
          <a:graphicData uri="http://schemas.openxmlformats.org/presentationml/2006/ole">
            <mc:AlternateContent xmlns:mc="http://schemas.openxmlformats.org/markup-compatibility/2006">
              <mc:Choice xmlns:v="urn:schemas-microsoft-com:vml" Requires="v">
                <p:oleObj spid="_x0000_s15409" name="Equation" r:id="rId11" imgW="1688760" imgH="1676160" progId="Equation.DSMT4">
                  <p:embed/>
                </p:oleObj>
              </mc:Choice>
              <mc:Fallback>
                <p:oleObj name="Equation" r:id="rId11" imgW="1688760" imgH="1676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11022" y="4013199"/>
                        <a:ext cx="16891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3810000" y="4408311"/>
          <a:ext cx="1003300" cy="838200"/>
        </p:xfrm>
        <a:graphic>
          <a:graphicData uri="http://schemas.openxmlformats.org/presentationml/2006/ole">
            <mc:AlternateContent xmlns:mc="http://schemas.openxmlformats.org/markup-compatibility/2006">
              <mc:Choice xmlns:v="urn:schemas-microsoft-com:vml" Requires="v">
                <p:oleObj spid="_x0000_s15410" name="Equation" r:id="rId13" imgW="1002960" imgH="838080" progId="Equation.DSMT4">
                  <p:embed/>
                </p:oleObj>
              </mc:Choice>
              <mc:Fallback>
                <p:oleObj name="Equation" r:id="rId13" imgW="10029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4408311"/>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4854222" y="4684889"/>
          <a:ext cx="457200" cy="279400"/>
        </p:xfrm>
        <a:graphic>
          <a:graphicData uri="http://schemas.openxmlformats.org/presentationml/2006/ole">
            <mc:AlternateContent xmlns:mc="http://schemas.openxmlformats.org/markup-compatibility/2006">
              <mc:Choice xmlns:v="urn:schemas-microsoft-com:vml" Requires="v">
                <p:oleObj spid="_x0000_s15411" name="Equation" r:id="rId15" imgW="457200" imgH="279360" progId="Equation.DSMT4">
                  <p:embed/>
                </p:oleObj>
              </mc:Choice>
              <mc:Fallback>
                <p:oleObj name="Equation" r:id="rId15" imgW="457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54222" y="4684889"/>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43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344488" indent="-344488">
              <a:buFont typeface="Courier New" pitchFamily="49" charset="0"/>
              <a:buChar char="o"/>
            </a:pPr>
            <a:r>
              <a:rPr lang="en-US" dirty="0" smtClean="0"/>
              <a:t>Find vertical, horizontal, and oblique asymptotes of a rational function. </a:t>
            </a:r>
          </a:p>
          <a:p>
            <a:pPr marL="344488" indent="-344488">
              <a:buFont typeface="Courier New" pitchFamily="49" charset="0"/>
              <a:buChar char="o"/>
            </a:pPr>
            <a:r>
              <a:rPr lang="en-US" dirty="0" smtClean="0"/>
              <a:t>Sketch the graph of a given rational function.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6" name="Content Placeholder 5"/>
          <p:cNvSpPr>
            <a:spLocks noGrp="1"/>
          </p:cNvSpPr>
          <p:nvPr>
            <p:ph idx="1"/>
          </p:nvPr>
        </p:nvSpPr>
        <p:spPr/>
        <p:txBody>
          <a:bodyPr/>
          <a:lstStyle/>
          <a:p>
            <a:r>
              <a:rPr lang="en-US" dirty="0" smtClean="0"/>
              <a:t>Proceeding as before, we can also find that </a:t>
            </a:r>
            <a:endParaRPr lang="en-US" i="1" dirty="0" smtClean="0"/>
          </a:p>
          <a:p>
            <a:r>
              <a:rPr lang="en-US" dirty="0" smtClean="0"/>
              <a:t>Therefore, the line </a:t>
            </a:r>
            <a:r>
              <a:rPr lang="en-US" i="1" dirty="0" smtClean="0">
                <a:solidFill>
                  <a:srgbClr val="FF0000"/>
                </a:solidFill>
              </a:rPr>
              <a:t>y </a:t>
            </a:r>
            <a:r>
              <a:rPr lang="en-US" dirty="0" smtClean="0">
                <a:solidFill>
                  <a:srgbClr val="FF0000"/>
                </a:solidFill>
              </a:rPr>
              <a:t>= 1 is a horizontal asymptote</a:t>
            </a:r>
            <a:r>
              <a:rPr lang="en-US" dirty="0" smtClean="0"/>
              <a:t>. </a:t>
            </a:r>
          </a:p>
          <a:p>
            <a:r>
              <a:rPr lang="en-US" dirty="0" smtClean="0"/>
              <a:t>We also know that this function does not have an oblique asymptote because the degree of the numerator is not one degree higher than the denominator. </a:t>
            </a:r>
            <a:endParaRPr lang="en-US" dirty="0"/>
          </a:p>
        </p:txBody>
      </p:sp>
      <p:graphicFrame>
        <p:nvGraphicFramePr>
          <p:cNvPr id="315396" name="Object 4"/>
          <p:cNvGraphicFramePr>
            <a:graphicFrameLocks noChangeAspect="1"/>
          </p:cNvGraphicFramePr>
          <p:nvPr>
            <p:extLst>
              <p:ext uri="{D42A27DB-BD31-4B8C-83A1-F6EECF244321}">
                <p14:modId xmlns:p14="http://schemas.microsoft.com/office/powerpoint/2010/main" val="3879809706"/>
              </p:ext>
            </p:extLst>
          </p:nvPr>
        </p:nvGraphicFramePr>
        <p:xfrm>
          <a:off x="6752167" y="1326444"/>
          <a:ext cx="1892300" cy="571500"/>
        </p:xfrm>
        <a:graphic>
          <a:graphicData uri="http://schemas.openxmlformats.org/presentationml/2006/ole">
            <mc:AlternateContent xmlns:mc="http://schemas.openxmlformats.org/markup-compatibility/2006">
              <mc:Choice xmlns:v="urn:schemas-microsoft-com:vml" Requires="v">
                <p:oleObj spid="_x0000_s16392" name="Equation" r:id="rId3" imgW="1892300" imgH="571500" progId="Equation.DSMT4">
                  <p:embed/>
                </p:oleObj>
              </mc:Choice>
              <mc:Fallback>
                <p:oleObj name="Equation" r:id="rId3" imgW="1892300" imgH="5715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52167" y="1326444"/>
                        <a:ext cx="1892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6" name="Content Placeholder 5"/>
          <p:cNvSpPr>
            <a:spLocks noGrp="1"/>
          </p:cNvSpPr>
          <p:nvPr>
            <p:ph idx="1"/>
          </p:nvPr>
        </p:nvSpPr>
        <p:spPr/>
        <p:txBody>
          <a:bodyPr/>
          <a:lstStyle/>
          <a:p>
            <a:r>
              <a:rPr lang="en-US" b="1" dirty="0" smtClean="0"/>
              <a:t>Step 8: </a:t>
            </a:r>
            <a:r>
              <a:rPr lang="en-US" dirty="0" smtClean="0"/>
              <a:t>Sketch the graph. </a:t>
            </a:r>
            <a:endParaRPr lang="en-US" dirty="0"/>
          </a:p>
        </p:txBody>
      </p:sp>
      <p:graphicFrame>
        <p:nvGraphicFramePr>
          <p:cNvPr id="7" name="Table 6"/>
          <p:cNvGraphicFramePr>
            <a:graphicFrameLocks noGrp="1"/>
          </p:cNvGraphicFramePr>
          <p:nvPr/>
        </p:nvGraphicFramePr>
        <p:xfrm>
          <a:off x="1409700" y="1905000"/>
          <a:ext cx="6324600" cy="3291840"/>
        </p:xfrm>
        <a:graphic>
          <a:graphicData uri="http://schemas.openxmlformats.org/drawingml/2006/table">
            <a:tbl>
              <a:tblPr firstRow="1" bandRow="1">
                <a:tableStyleId>{5C22544A-7EE6-4342-B048-85BDC9FD1C3A}</a:tableStyleId>
              </a:tblPr>
              <a:tblGrid>
                <a:gridCol w="2286000"/>
                <a:gridCol w="1778000"/>
                <a:gridCol w="2260600"/>
              </a:tblGrid>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Interval or Value</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Derivative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Nature of Graph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2) or (2, +</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f ′</a:t>
                      </a:r>
                      <a:r>
                        <a:rPr lang="en-US" sz="2000" i="0" kern="1200" baseline="0" dirty="0" smtClean="0">
                          <a:solidFill>
                            <a:srgbClr val="000000"/>
                          </a:solidFill>
                          <a:latin typeface="+mn-lt"/>
                          <a:ea typeface="+mn-ea"/>
                          <a:cs typeface="+mn-cs"/>
                        </a:rPr>
                        <a:t>(</a:t>
                      </a:r>
                      <a:r>
                        <a:rPr lang="en-US" sz="2000" i="1" kern="1200" baseline="0" dirty="0" smtClean="0">
                          <a:solidFill>
                            <a:srgbClr val="000000"/>
                          </a:solidFill>
                          <a:latin typeface="+mn-lt"/>
                          <a:ea typeface="+mn-ea"/>
                          <a:cs typeface="+mn-cs"/>
                        </a:rPr>
                        <a:t>x</a:t>
                      </a:r>
                      <a:r>
                        <a:rPr lang="en-US" sz="2000" i="0" kern="1200" baseline="0" dirty="0" smtClean="0">
                          <a:solidFill>
                            <a:srgbClr val="000000"/>
                          </a:solidFill>
                          <a:latin typeface="+mn-lt"/>
                          <a:ea typeface="+mn-ea"/>
                          <a:cs typeface="+mn-cs"/>
                        </a:rPr>
                        <a:t>) &lt; 0</a:t>
                      </a:r>
                      <a:r>
                        <a:rPr lang="en-US" sz="2000" i="1"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Decreasing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2)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f ′′</a:t>
                      </a:r>
                      <a:r>
                        <a:rPr lang="en-US" sz="2000" i="0" kern="1200" baseline="0" dirty="0" smtClean="0">
                          <a:solidFill>
                            <a:srgbClr val="000000"/>
                          </a:solidFill>
                          <a:latin typeface="+mn-lt"/>
                          <a:ea typeface="+mn-ea"/>
                          <a:cs typeface="+mn-cs"/>
                        </a:rPr>
                        <a:t>(</a:t>
                      </a:r>
                      <a:r>
                        <a:rPr lang="en-US" sz="2000" i="1" kern="1200" baseline="0" dirty="0" smtClean="0">
                          <a:solidFill>
                            <a:srgbClr val="000000"/>
                          </a:solidFill>
                          <a:latin typeface="+mn-lt"/>
                          <a:ea typeface="+mn-ea"/>
                          <a:cs typeface="+mn-cs"/>
                        </a:rPr>
                        <a:t>x</a:t>
                      </a:r>
                      <a:r>
                        <a:rPr lang="en-US" sz="2000" i="0" kern="1200" baseline="0" dirty="0" smtClean="0">
                          <a:solidFill>
                            <a:srgbClr val="000000"/>
                          </a:solidFill>
                          <a:latin typeface="+mn-lt"/>
                          <a:ea typeface="+mn-ea"/>
                          <a:cs typeface="+mn-cs"/>
                        </a:rPr>
                        <a:t>) &lt; 0</a:t>
                      </a:r>
                      <a:r>
                        <a:rPr lang="en-US" sz="2000" i="1"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Concave down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(2, +</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f ′′</a:t>
                      </a:r>
                      <a:r>
                        <a:rPr lang="en-US" sz="2000" i="0" kern="1200" baseline="0" dirty="0" smtClean="0">
                          <a:solidFill>
                            <a:srgbClr val="000000"/>
                          </a:solidFill>
                          <a:latin typeface="+mn-lt"/>
                          <a:ea typeface="+mn-ea"/>
                          <a:cs typeface="+mn-cs"/>
                        </a:rPr>
                        <a:t>(</a:t>
                      </a:r>
                      <a:r>
                        <a:rPr lang="en-US" sz="2000" i="1" kern="1200" baseline="0" dirty="0" smtClean="0">
                          <a:solidFill>
                            <a:srgbClr val="000000"/>
                          </a:solidFill>
                          <a:latin typeface="+mn-lt"/>
                          <a:ea typeface="+mn-ea"/>
                          <a:cs typeface="+mn-cs"/>
                        </a:rPr>
                        <a:t>x</a:t>
                      </a:r>
                      <a:r>
                        <a:rPr lang="en-US" sz="2000" i="0" kern="1200" baseline="0" dirty="0" smtClean="0">
                          <a:solidFill>
                            <a:srgbClr val="000000"/>
                          </a:solidFill>
                          <a:latin typeface="+mn-lt"/>
                          <a:ea typeface="+mn-ea"/>
                          <a:cs typeface="+mn-cs"/>
                        </a:rPr>
                        <a:t>) &gt; 0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Concave up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x </a:t>
                      </a:r>
                      <a:r>
                        <a:rPr lang="en-US" sz="2000" i="0" kern="1200" baseline="0" dirty="0" smtClean="0">
                          <a:solidFill>
                            <a:srgbClr val="000000"/>
                          </a:solidFill>
                          <a:latin typeface="+mn-lt"/>
                          <a:ea typeface="+mn-ea"/>
                          <a:cs typeface="+mn-cs"/>
                        </a:rPr>
                        <a:t>= 2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NA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Vertical asymp.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y </a:t>
                      </a:r>
                      <a:r>
                        <a:rPr lang="en-US" sz="2000" i="0" kern="1200" baseline="0" dirty="0" smtClean="0">
                          <a:solidFill>
                            <a:srgbClr val="000000"/>
                          </a:solidFill>
                          <a:latin typeface="+mn-lt"/>
                          <a:ea typeface="+mn-ea"/>
                          <a:cs typeface="+mn-cs"/>
                        </a:rPr>
                        <a:t>= 1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NA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Horizontal asymp. </a:t>
                      </a: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pic>
        <p:nvPicPr>
          <p:cNvPr id="317442" name="Picture 2"/>
          <p:cNvPicPr>
            <a:picLocks noChangeAspect="1" noChangeArrowheads="1"/>
          </p:cNvPicPr>
          <p:nvPr/>
        </p:nvPicPr>
        <p:blipFill>
          <a:blip r:embed="rId2"/>
          <a:srcRect/>
          <a:stretch>
            <a:fillRect/>
          </a:stretch>
        </p:blipFill>
        <p:spPr bwMode="auto">
          <a:xfrm>
            <a:off x="2476500" y="1381125"/>
            <a:ext cx="4305300" cy="41814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a:t>
            </a:r>
            <a:endParaRPr lang="en-US" dirty="0"/>
          </a:p>
        </p:txBody>
      </p:sp>
      <p:sp>
        <p:nvSpPr>
          <p:cNvPr id="3" name="Content Placeholder 2"/>
          <p:cNvSpPr>
            <a:spLocks noGrp="1"/>
          </p:cNvSpPr>
          <p:nvPr>
            <p:ph idx="1"/>
          </p:nvPr>
        </p:nvSpPr>
        <p:spPr/>
        <p:txBody>
          <a:bodyPr/>
          <a:lstStyle/>
          <a:p>
            <a:r>
              <a:rPr lang="en-US" dirty="0" smtClean="0"/>
              <a:t>Sketch the graph of the rational function </a:t>
            </a:r>
          </a:p>
          <a:p>
            <a:r>
              <a:rPr lang="en-US" b="1" dirty="0" smtClean="0"/>
              <a:t>Solution: </a:t>
            </a:r>
          </a:p>
          <a:p>
            <a:r>
              <a:rPr lang="en-US" dirty="0" smtClean="0"/>
              <a:t>Here we will first identify the function’s asymptotes. First, it is easy in this case to see by inspection of the formula that </a:t>
            </a:r>
            <a:r>
              <a:rPr lang="en-US" i="1" dirty="0" smtClean="0"/>
              <a:t>x </a:t>
            </a:r>
            <a:r>
              <a:rPr lang="en-US" dirty="0" smtClean="0"/>
              <a:t>= 0 makes the denominator 0 but not the numerator. Thus </a:t>
            </a:r>
            <a:r>
              <a:rPr lang="en-US" i="1" dirty="0" smtClean="0"/>
              <a:t>x</a:t>
            </a:r>
            <a:r>
              <a:rPr lang="en-US" dirty="0" smtClean="0"/>
              <a:t> = 0 is a vertical asymptote. </a:t>
            </a:r>
          </a:p>
        </p:txBody>
      </p:sp>
      <p:graphicFrame>
        <p:nvGraphicFramePr>
          <p:cNvPr id="318466" name="Object 2"/>
          <p:cNvGraphicFramePr>
            <a:graphicFrameLocks noChangeAspect="1"/>
          </p:cNvGraphicFramePr>
          <p:nvPr/>
        </p:nvGraphicFramePr>
        <p:xfrm>
          <a:off x="6438075" y="1109133"/>
          <a:ext cx="2336800" cy="876300"/>
        </p:xfrm>
        <a:graphic>
          <a:graphicData uri="http://schemas.openxmlformats.org/presentationml/2006/ole">
            <mc:AlternateContent xmlns:mc="http://schemas.openxmlformats.org/markup-compatibility/2006">
              <mc:Choice xmlns:v="urn:schemas-microsoft-com:vml" Requires="v">
                <p:oleObj spid="_x0000_s17441" name="Equation" r:id="rId3" imgW="2336800" imgH="876300" progId="Equation.DSMT4">
                  <p:embed/>
                </p:oleObj>
              </mc:Choice>
              <mc:Fallback>
                <p:oleObj name="Equation" r:id="rId3" imgW="2336800" imgH="8763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38075" y="1109133"/>
                        <a:ext cx="2336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905000" y="4590344"/>
          <a:ext cx="685800" cy="469900"/>
        </p:xfrm>
        <a:graphic>
          <a:graphicData uri="http://schemas.openxmlformats.org/presentationml/2006/ole">
            <mc:AlternateContent xmlns:mc="http://schemas.openxmlformats.org/markup-compatibility/2006">
              <mc:Choice xmlns:v="urn:schemas-microsoft-com:vml" Requires="v">
                <p:oleObj spid="_x0000_s17442" name="Equation" r:id="rId5" imgW="685800" imgH="469800" progId="Equation.DSMT4">
                  <p:embed/>
                </p:oleObj>
              </mc:Choice>
              <mc:Fallback>
                <p:oleObj name="Equation" r:id="rId5" imgW="6858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4590344"/>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624667" y="4347633"/>
          <a:ext cx="1511300" cy="876300"/>
        </p:xfrm>
        <a:graphic>
          <a:graphicData uri="http://schemas.openxmlformats.org/presentationml/2006/ole">
            <mc:AlternateContent xmlns:mc="http://schemas.openxmlformats.org/markup-compatibility/2006">
              <mc:Choice xmlns:v="urn:schemas-microsoft-com:vml" Requires="v">
                <p:oleObj spid="_x0000_s17443" name="Equation" r:id="rId7" imgW="1511280" imgH="876240" progId="Equation.DSMT4">
                  <p:embed/>
                </p:oleObj>
              </mc:Choice>
              <mc:Fallback>
                <p:oleObj name="Equation" r:id="rId7" imgW="15112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4667" y="4347633"/>
                        <a:ext cx="151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4191000" y="4350456"/>
          <a:ext cx="1600200" cy="876300"/>
        </p:xfrm>
        <a:graphic>
          <a:graphicData uri="http://schemas.openxmlformats.org/presentationml/2006/ole">
            <mc:AlternateContent xmlns:mc="http://schemas.openxmlformats.org/markup-compatibility/2006">
              <mc:Choice xmlns:v="urn:schemas-microsoft-com:vml" Requires="v">
                <p:oleObj spid="_x0000_s17444" name="Equation" r:id="rId9" imgW="1600200" imgH="876240" progId="Equation.DSMT4">
                  <p:embed/>
                </p:oleObj>
              </mc:Choice>
              <mc:Fallback>
                <p:oleObj name="Equation" r:id="rId9" imgW="160020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4350456"/>
                        <a:ext cx="1600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5827889" y="4385733"/>
          <a:ext cx="1270000" cy="838200"/>
        </p:xfrm>
        <a:graphic>
          <a:graphicData uri="http://schemas.openxmlformats.org/presentationml/2006/ole">
            <mc:AlternateContent xmlns:mc="http://schemas.openxmlformats.org/markup-compatibility/2006">
              <mc:Choice xmlns:v="urn:schemas-microsoft-com:vml" Requires="v">
                <p:oleObj spid="_x0000_s17445" name="Equation" r:id="rId11" imgW="1269720" imgH="838080" progId="Equation.DSMT4">
                  <p:embed/>
                </p:oleObj>
              </mc:Choice>
              <mc:Fallback>
                <p:oleObj name="Equation" r:id="rId11" imgW="12697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7889" y="4385733"/>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Since                      we observe           is an oblique </a:t>
            </a:r>
          </a:p>
          <a:p>
            <a:pPr>
              <a:spcBef>
                <a:spcPts val="1200"/>
              </a:spcBef>
            </a:pPr>
            <a:r>
              <a:rPr lang="en-US" dirty="0" smtClean="0"/>
              <a:t>asymptote. </a:t>
            </a:r>
          </a:p>
          <a:p>
            <a:r>
              <a:rPr lang="en-US" dirty="0" smtClean="0"/>
              <a:t>Unlike the function in Example 4, this function’s numerator is one degree larger than the denominator, so we know immediately that this function will have an oblique asymptote. Using the above work (equivalent </a:t>
            </a:r>
          </a:p>
          <a:p>
            <a:r>
              <a:rPr lang="en-US" dirty="0" smtClean="0"/>
              <a:t>to division of polynomials), the line           is seen to be an oblique asymptote. </a:t>
            </a:r>
          </a:p>
        </p:txBody>
      </p:sp>
      <p:graphicFrame>
        <p:nvGraphicFramePr>
          <p:cNvPr id="319492" name="Object 4"/>
          <p:cNvGraphicFramePr>
            <a:graphicFrameLocks noChangeAspect="1"/>
          </p:cNvGraphicFramePr>
          <p:nvPr/>
        </p:nvGraphicFramePr>
        <p:xfrm>
          <a:off x="1383475" y="1131711"/>
          <a:ext cx="1587500" cy="838200"/>
        </p:xfrm>
        <a:graphic>
          <a:graphicData uri="http://schemas.openxmlformats.org/presentationml/2006/ole">
            <mc:AlternateContent xmlns:mc="http://schemas.openxmlformats.org/markup-compatibility/2006">
              <mc:Choice xmlns:v="urn:schemas-microsoft-com:vml" Requires="v">
                <p:oleObj spid="_x0000_s18452" name="Equation" r:id="rId3" imgW="1587500" imgH="838200" progId="Equation.DSMT4">
                  <p:embed/>
                </p:oleObj>
              </mc:Choice>
              <mc:Fallback>
                <p:oleObj name="Equation" r:id="rId3" imgW="1587500" imgH="8382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3475" y="1131711"/>
                        <a:ext cx="158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9493" name="Object 5"/>
          <p:cNvGraphicFramePr>
            <a:graphicFrameLocks noChangeAspect="1"/>
          </p:cNvGraphicFramePr>
          <p:nvPr/>
        </p:nvGraphicFramePr>
        <p:xfrm>
          <a:off x="4798950" y="1134534"/>
          <a:ext cx="787400" cy="838200"/>
        </p:xfrm>
        <a:graphic>
          <a:graphicData uri="http://schemas.openxmlformats.org/presentationml/2006/ole">
            <mc:AlternateContent xmlns:mc="http://schemas.openxmlformats.org/markup-compatibility/2006">
              <mc:Choice xmlns:v="urn:schemas-microsoft-com:vml" Requires="v">
                <p:oleObj spid="_x0000_s18453" name="Equation" r:id="rId5" imgW="787400" imgH="838200" progId="Equation.DSMT4">
                  <p:embed/>
                </p:oleObj>
              </mc:Choice>
              <mc:Fallback>
                <p:oleObj name="Equation" r:id="rId5" imgW="787400" imgH="83820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8950" y="1134534"/>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9494" name="Object 6"/>
          <p:cNvGraphicFramePr>
            <a:graphicFrameLocks noChangeAspect="1"/>
          </p:cNvGraphicFramePr>
          <p:nvPr/>
        </p:nvGraphicFramePr>
        <p:xfrm>
          <a:off x="5662550" y="4027311"/>
          <a:ext cx="787400" cy="838200"/>
        </p:xfrm>
        <a:graphic>
          <a:graphicData uri="http://schemas.openxmlformats.org/presentationml/2006/ole">
            <mc:AlternateContent xmlns:mc="http://schemas.openxmlformats.org/markup-compatibility/2006">
              <mc:Choice xmlns:v="urn:schemas-microsoft-com:vml" Requires="v">
                <p:oleObj spid="_x0000_s18454" name="Equation" r:id="rId7" imgW="787400" imgH="838200" progId="Equation.DSMT4">
                  <p:embed/>
                </p:oleObj>
              </mc:Choice>
              <mc:Fallback>
                <p:oleObj name="Equation" r:id="rId7" imgW="787400" imgH="838200" progId="Equation.DSMT4">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62550" y="4027311"/>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94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Now we will analyze the derivative for </a:t>
            </a:r>
            <a:r>
              <a:rPr lang="en-US" i="1" dirty="0" smtClean="0"/>
              <a:t>x </a:t>
            </a:r>
            <a:r>
              <a:rPr lang="en-US" dirty="0" smtClean="0"/>
              <a:t>&gt; 0.</a:t>
            </a:r>
          </a:p>
          <a:p>
            <a:endParaRPr lang="en-US" dirty="0" smtClean="0"/>
          </a:p>
          <a:p>
            <a:endParaRPr lang="en-US" dirty="0" smtClean="0"/>
          </a:p>
          <a:p>
            <a:endParaRPr lang="en-US" dirty="0" smtClean="0"/>
          </a:p>
          <a:p>
            <a:endParaRPr lang="en-US" dirty="0" smtClean="0"/>
          </a:p>
          <a:p>
            <a:pPr>
              <a:spcBef>
                <a:spcPts val="0"/>
              </a:spcBef>
            </a:pPr>
            <a:endParaRPr lang="en-US" dirty="0" smtClean="0"/>
          </a:p>
          <a:p>
            <a:r>
              <a:rPr lang="en-US" dirty="0" smtClean="0"/>
              <a:t>We can factor </a:t>
            </a:r>
            <a:r>
              <a:rPr lang="en-US" i="1" dirty="0" smtClean="0"/>
              <a:t>f′</a:t>
            </a:r>
            <a:r>
              <a:rPr lang="en-US" dirty="0" smtClean="0"/>
              <a:t>(</a:t>
            </a:r>
            <a:r>
              <a:rPr lang="en-US" i="1" dirty="0" smtClean="0"/>
              <a:t>x</a:t>
            </a:r>
            <a:r>
              <a:rPr lang="en-US" dirty="0" smtClean="0"/>
              <a:t>) even further:</a:t>
            </a:r>
          </a:p>
        </p:txBody>
      </p:sp>
      <p:graphicFrame>
        <p:nvGraphicFramePr>
          <p:cNvPr id="19460" name="Object 4"/>
          <p:cNvGraphicFramePr>
            <a:graphicFrameLocks noChangeAspect="1"/>
          </p:cNvGraphicFramePr>
          <p:nvPr/>
        </p:nvGraphicFramePr>
        <p:xfrm>
          <a:off x="1687689" y="2317044"/>
          <a:ext cx="787400" cy="469900"/>
        </p:xfrm>
        <a:graphic>
          <a:graphicData uri="http://schemas.openxmlformats.org/presentationml/2006/ole">
            <mc:AlternateContent xmlns:mc="http://schemas.openxmlformats.org/markup-compatibility/2006">
              <mc:Choice xmlns:v="urn:schemas-microsoft-com:vml" Requires="v">
                <p:oleObj spid="_x0000_s19514" name="Equation" r:id="rId3" imgW="787320" imgH="469800" progId="Equation.DSMT4">
                  <p:embed/>
                </p:oleObj>
              </mc:Choice>
              <mc:Fallback>
                <p:oleObj name="Equation" r:id="rId3" imgW="78732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7689" y="2317044"/>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2503311" y="1978377"/>
          <a:ext cx="3454400" cy="977900"/>
        </p:xfrm>
        <a:graphic>
          <a:graphicData uri="http://schemas.openxmlformats.org/presentationml/2006/ole">
            <mc:AlternateContent xmlns:mc="http://schemas.openxmlformats.org/markup-compatibility/2006">
              <mc:Choice xmlns:v="urn:schemas-microsoft-com:vml" Requires="v">
                <p:oleObj spid="_x0000_s19515" name="Equation" r:id="rId5" imgW="3454200" imgH="977760" progId="Equation.DSMT4">
                  <p:embed/>
                </p:oleObj>
              </mc:Choice>
              <mc:Fallback>
                <p:oleObj name="Equation" r:id="rId5" imgW="3454200" imgH="9777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3311" y="1978377"/>
                        <a:ext cx="3454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6032500" y="2091267"/>
          <a:ext cx="1511300" cy="876300"/>
        </p:xfrm>
        <a:graphic>
          <a:graphicData uri="http://schemas.openxmlformats.org/presentationml/2006/ole">
            <mc:AlternateContent xmlns:mc="http://schemas.openxmlformats.org/markup-compatibility/2006">
              <mc:Choice xmlns:v="urn:schemas-microsoft-com:vml" Requires="v">
                <p:oleObj spid="_x0000_s19516" name="Equation" r:id="rId7" imgW="1511280" imgH="876240" progId="Equation.DSMT4">
                  <p:embed/>
                </p:oleObj>
              </mc:Choice>
              <mc:Fallback>
                <p:oleObj name="Equation" r:id="rId7" imgW="151128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32500" y="2091267"/>
                        <a:ext cx="151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1600200" y="3406422"/>
          <a:ext cx="889000" cy="469900"/>
        </p:xfrm>
        <a:graphic>
          <a:graphicData uri="http://schemas.openxmlformats.org/presentationml/2006/ole">
            <mc:AlternateContent xmlns:mc="http://schemas.openxmlformats.org/markup-compatibility/2006">
              <mc:Choice xmlns:v="urn:schemas-microsoft-com:vml" Requires="v">
                <p:oleObj spid="_x0000_s19517" name="Equation" r:id="rId9" imgW="888840" imgH="469800" progId="Equation.DSMT4">
                  <p:embed/>
                </p:oleObj>
              </mc:Choice>
              <mc:Fallback>
                <p:oleObj name="Equation" r:id="rId9" imgW="8888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3406422"/>
                        <a:ext cx="88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514600" y="3063523"/>
          <a:ext cx="3568700" cy="977900"/>
        </p:xfrm>
        <a:graphic>
          <a:graphicData uri="http://schemas.openxmlformats.org/presentationml/2006/ole">
            <mc:AlternateContent xmlns:mc="http://schemas.openxmlformats.org/markup-compatibility/2006">
              <mc:Choice xmlns:v="urn:schemas-microsoft-com:vml" Requires="v">
                <p:oleObj spid="_x0000_s19518" name="Equation" r:id="rId11" imgW="3568680" imgH="977760" progId="Equation.DSMT4">
                  <p:embed/>
                </p:oleObj>
              </mc:Choice>
              <mc:Fallback>
                <p:oleObj name="Equation" r:id="rId11" imgW="3568680" imgH="9777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3063523"/>
                        <a:ext cx="3568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6143978" y="3200400"/>
          <a:ext cx="889000" cy="838200"/>
        </p:xfrm>
        <a:graphic>
          <a:graphicData uri="http://schemas.openxmlformats.org/presentationml/2006/ole">
            <mc:AlternateContent xmlns:mc="http://schemas.openxmlformats.org/markup-compatibility/2006">
              <mc:Choice xmlns:v="urn:schemas-microsoft-com:vml" Requires="v">
                <p:oleObj spid="_x0000_s19519" name="Equation" r:id="rId13" imgW="888840" imgH="838080" progId="Equation.DSMT4">
                  <p:embed/>
                </p:oleObj>
              </mc:Choice>
              <mc:Fallback>
                <p:oleObj name="Equation" r:id="rId13" imgW="8888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43978" y="3200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2057400" y="5123744"/>
          <a:ext cx="787400" cy="469900"/>
        </p:xfrm>
        <a:graphic>
          <a:graphicData uri="http://schemas.openxmlformats.org/presentationml/2006/ole">
            <mc:AlternateContent xmlns:mc="http://schemas.openxmlformats.org/markup-compatibility/2006">
              <mc:Choice xmlns:v="urn:schemas-microsoft-com:vml" Requires="v">
                <p:oleObj spid="_x0000_s19520" name="Equation" r:id="rId15" imgW="787320" imgH="469800" progId="Equation.DSMT4">
                  <p:embed/>
                </p:oleObj>
              </mc:Choice>
              <mc:Fallback>
                <p:oleObj name="Equation" r:id="rId15" imgW="787320" imgH="4698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57400" y="5123744"/>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2865967" y="4895145"/>
          <a:ext cx="1511300" cy="876300"/>
        </p:xfrm>
        <a:graphic>
          <a:graphicData uri="http://schemas.openxmlformats.org/presentationml/2006/ole">
            <mc:AlternateContent xmlns:mc="http://schemas.openxmlformats.org/markup-compatibility/2006">
              <mc:Choice xmlns:v="urn:schemas-microsoft-com:vml" Requires="v">
                <p:oleObj spid="_x0000_s19521" name="Equation" r:id="rId17" imgW="1511280" imgH="876240" progId="Equation.DSMT4">
                  <p:embed/>
                </p:oleObj>
              </mc:Choice>
              <mc:Fallback>
                <p:oleObj name="Equation" r:id="rId17" imgW="1511280" imgH="8762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65967" y="4895145"/>
                        <a:ext cx="151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4402666" y="4879622"/>
          <a:ext cx="2616200" cy="889000"/>
        </p:xfrm>
        <a:graphic>
          <a:graphicData uri="http://schemas.openxmlformats.org/presentationml/2006/ole">
            <mc:AlternateContent xmlns:mc="http://schemas.openxmlformats.org/markup-compatibility/2006">
              <mc:Choice xmlns:v="urn:schemas-microsoft-com:vml" Requires="v">
                <p:oleObj spid="_x0000_s19522" name="Equation" r:id="rId19" imgW="2616120" imgH="888840" progId="Equation.DSMT4">
                  <p:embed/>
                </p:oleObj>
              </mc:Choice>
              <mc:Fallback>
                <p:oleObj name="Equation" r:id="rId19" imgW="2616120" imgH="88884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02666" y="4879622"/>
                        <a:ext cx="261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This shows </a:t>
            </a:r>
            <a:r>
              <a:rPr lang="en-US" i="1" dirty="0" smtClean="0">
                <a:solidFill>
                  <a:srgbClr val="000099"/>
                </a:solidFill>
              </a:rPr>
              <a:t>x</a:t>
            </a:r>
            <a:r>
              <a:rPr lang="en-US" dirty="0" smtClean="0">
                <a:solidFill>
                  <a:srgbClr val="000099"/>
                </a:solidFill>
              </a:rPr>
              <a:t> = 10 </a:t>
            </a:r>
            <a:r>
              <a:rPr lang="en-US" dirty="0" smtClean="0"/>
              <a:t>and </a:t>
            </a:r>
            <a:r>
              <a:rPr lang="en-US" i="1" dirty="0" smtClean="0">
                <a:solidFill>
                  <a:srgbClr val="000099"/>
                </a:solidFill>
              </a:rPr>
              <a:t>x</a:t>
            </a:r>
            <a:r>
              <a:rPr lang="en-US" dirty="0" smtClean="0">
                <a:solidFill>
                  <a:srgbClr val="000099"/>
                </a:solidFill>
              </a:rPr>
              <a:t> = −10 </a:t>
            </a:r>
            <a:r>
              <a:rPr lang="en-US" dirty="0" smtClean="0"/>
              <a:t>are critical values, and we must treat </a:t>
            </a:r>
            <a:r>
              <a:rPr lang="en-US" i="1" dirty="0" smtClean="0">
                <a:solidFill>
                  <a:srgbClr val="000099"/>
                </a:solidFill>
              </a:rPr>
              <a:t>x</a:t>
            </a:r>
            <a:r>
              <a:rPr lang="en-US" dirty="0" smtClean="0">
                <a:solidFill>
                  <a:srgbClr val="000099"/>
                </a:solidFill>
              </a:rPr>
              <a:t> = 0 </a:t>
            </a:r>
            <a:r>
              <a:rPr lang="en-US" dirty="0" smtClean="0"/>
              <a:t>as a critical value. The intervals to consider are                                                    and        </a:t>
            </a:r>
          </a:p>
          <a:p>
            <a:r>
              <a:rPr lang="en-US" dirty="0" smtClean="0"/>
              <a:t>We select a convenient point in each interval and find the slope. We test four points: </a:t>
            </a:r>
            <a:r>
              <a:rPr lang="en-US" i="1" dirty="0" smtClean="0">
                <a:solidFill>
                  <a:srgbClr val="008000"/>
                </a:solidFill>
              </a:rPr>
              <a:t>f</a:t>
            </a:r>
            <a:r>
              <a:rPr lang="en-US" dirty="0" smtClean="0">
                <a:solidFill>
                  <a:srgbClr val="008000"/>
                </a:solidFill>
              </a:rPr>
              <a:t> ′(−11) = .087</a:t>
            </a:r>
            <a:r>
              <a:rPr lang="en-US" dirty="0" smtClean="0"/>
              <a:t>, </a:t>
            </a:r>
          </a:p>
          <a:p>
            <a:r>
              <a:rPr lang="en-US" i="1" dirty="0" smtClean="0">
                <a:solidFill>
                  <a:srgbClr val="008000"/>
                </a:solidFill>
              </a:rPr>
              <a:t>f</a:t>
            </a:r>
            <a:r>
              <a:rPr lang="en-US" dirty="0" smtClean="0">
                <a:solidFill>
                  <a:srgbClr val="008000"/>
                </a:solidFill>
              </a:rPr>
              <a:t> ′(−1) = −49.5</a:t>
            </a:r>
            <a:r>
              <a:rPr lang="en-US" dirty="0" smtClean="0"/>
              <a:t>, </a:t>
            </a:r>
            <a:r>
              <a:rPr lang="en-US" i="1" dirty="0" smtClean="0">
                <a:solidFill>
                  <a:srgbClr val="008000"/>
                </a:solidFill>
              </a:rPr>
              <a:t>f</a:t>
            </a:r>
            <a:r>
              <a:rPr lang="en-US" dirty="0" smtClean="0">
                <a:solidFill>
                  <a:srgbClr val="008000"/>
                </a:solidFill>
              </a:rPr>
              <a:t> ′(1) = −49.5</a:t>
            </a:r>
            <a:r>
              <a:rPr lang="en-US" dirty="0" smtClean="0"/>
              <a:t>, and </a:t>
            </a:r>
            <a:r>
              <a:rPr lang="en-US" i="1" dirty="0" smtClean="0">
                <a:solidFill>
                  <a:srgbClr val="008000"/>
                </a:solidFill>
              </a:rPr>
              <a:t>f</a:t>
            </a:r>
            <a:r>
              <a:rPr lang="en-US" dirty="0" smtClean="0">
                <a:solidFill>
                  <a:srgbClr val="008000"/>
                </a:solidFill>
              </a:rPr>
              <a:t> ′(11) = .087</a:t>
            </a:r>
            <a:r>
              <a:rPr lang="en-US" dirty="0" smtClean="0"/>
              <a:t>.</a:t>
            </a:r>
          </a:p>
        </p:txBody>
      </p:sp>
      <p:graphicFrame>
        <p:nvGraphicFramePr>
          <p:cNvPr id="321540" name="Object 4"/>
          <p:cNvGraphicFramePr>
            <a:graphicFrameLocks noChangeAspect="1"/>
          </p:cNvGraphicFramePr>
          <p:nvPr>
            <p:extLst>
              <p:ext uri="{D42A27DB-BD31-4B8C-83A1-F6EECF244321}">
                <p14:modId xmlns:p14="http://schemas.microsoft.com/office/powerpoint/2010/main" val="2397339391"/>
              </p:ext>
            </p:extLst>
          </p:nvPr>
        </p:nvGraphicFramePr>
        <p:xfrm>
          <a:off x="2400300" y="2198511"/>
          <a:ext cx="4089400" cy="482600"/>
        </p:xfrm>
        <a:graphic>
          <a:graphicData uri="http://schemas.openxmlformats.org/presentationml/2006/ole">
            <mc:AlternateContent xmlns:mc="http://schemas.openxmlformats.org/markup-compatibility/2006">
              <mc:Choice xmlns:v="urn:schemas-microsoft-com:vml" Requires="v">
                <p:oleObj spid="_x0000_s20494" name="Equation" r:id="rId3" imgW="4089240" imgH="482400" progId="Equation.DSMT4">
                  <p:embed/>
                </p:oleObj>
              </mc:Choice>
              <mc:Fallback>
                <p:oleObj name="Equation" r:id="rId3" imgW="4089240" imgH="4824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0300" y="2198511"/>
                        <a:ext cx="4089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1541" name="Object 5"/>
          <p:cNvGraphicFramePr>
            <a:graphicFrameLocks noChangeAspect="1"/>
          </p:cNvGraphicFramePr>
          <p:nvPr>
            <p:extLst>
              <p:ext uri="{D42A27DB-BD31-4B8C-83A1-F6EECF244321}">
                <p14:modId xmlns:p14="http://schemas.microsoft.com/office/powerpoint/2010/main" val="926636506"/>
              </p:ext>
            </p:extLst>
          </p:nvPr>
        </p:nvGraphicFramePr>
        <p:xfrm>
          <a:off x="7121878" y="2198511"/>
          <a:ext cx="1143000" cy="482600"/>
        </p:xfrm>
        <a:graphic>
          <a:graphicData uri="http://schemas.openxmlformats.org/presentationml/2006/ole">
            <mc:AlternateContent xmlns:mc="http://schemas.openxmlformats.org/markup-compatibility/2006">
              <mc:Choice xmlns:v="urn:schemas-microsoft-com:vml" Requires="v">
                <p:oleObj spid="_x0000_s20495" name="Equation" r:id="rId5" imgW="1143000" imgH="482400" progId="Equation.DSMT4">
                  <p:embed/>
                </p:oleObj>
              </mc:Choice>
              <mc:Fallback>
                <p:oleObj name="Equation" r:id="rId5" imgW="1143000" imgH="4824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21878" y="2198511"/>
                        <a:ext cx="1143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pPr>
              <a:spcBef>
                <a:spcPts val="672"/>
              </a:spcBef>
            </a:pPr>
            <a:r>
              <a:rPr lang="en-US" dirty="0" smtClean="0"/>
              <a:t>For                                             so </a:t>
            </a:r>
            <a:r>
              <a:rPr lang="en-US" i="1" dirty="0" smtClean="0"/>
              <a:t>y</a:t>
            </a:r>
            <a:r>
              <a:rPr lang="en-US" dirty="0" smtClean="0"/>
              <a:t> is increasing. </a:t>
            </a:r>
          </a:p>
          <a:p>
            <a:pPr>
              <a:spcBef>
                <a:spcPts val="672"/>
              </a:spcBef>
            </a:pPr>
            <a:r>
              <a:rPr lang="en-US" dirty="0" smtClean="0"/>
              <a:t>For </a:t>
            </a:r>
            <a:r>
              <a:rPr lang="en-US" dirty="0" smtClean="0">
                <a:solidFill>
                  <a:srgbClr val="000099"/>
                </a:solidFill>
              </a:rPr>
              <a:t>−10 &lt; </a:t>
            </a:r>
            <a:r>
              <a:rPr lang="en-US" i="1" dirty="0" smtClean="0">
                <a:solidFill>
                  <a:srgbClr val="000099"/>
                </a:solidFill>
              </a:rPr>
              <a:t>x</a:t>
            </a:r>
            <a:r>
              <a:rPr lang="en-US" dirty="0" smtClean="0">
                <a:solidFill>
                  <a:srgbClr val="000099"/>
                </a:solidFill>
              </a:rPr>
              <a:t> &lt; 0, </a:t>
            </a: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&lt; 0 </a:t>
            </a:r>
            <a:r>
              <a:rPr lang="en-US" dirty="0" smtClean="0"/>
              <a:t>so </a:t>
            </a:r>
            <a:r>
              <a:rPr lang="en-US" i="1" dirty="0" smtClean="0"/>
              <a:t>y</a:t>
            </a:r>
            <a:r>
              <a:rPr lang="en-US" dirty="0" smtClean="0"/>
              <a:t> is decreasing. For </a:t>
            </a:r>
          </a:p>
          <a:p>
            <a:pPr>
              <a:spcBef>
                <a:spcPts val="672"/>
              </a:spcBef>
            </a:pPr>
            <a:r>
              <a:rPr lang="en-US" dirty="0" smtClean="0">
                <a:solidFill>
                  <a:srgbClr val="000099"/>
                </a:solidFill>
              </a:rPr>
              <a:t>0 &lt; </a:t>
            </a:r>
            <a:r>
              <a:rPr lang="en-US" i="1" dirty="0" smtClean="0">
                <a:solidFill>
                  <a:srgbClr val="000099"/>
                </a:solidFill>
              </a:rPr>
              <a:t>x</a:t>
            </a:r>
            <a:r>
              <a:rPr lang="en-US" dirty="0" smtClean="0">
                <a:solidFill>
                  <a:srgbClr val="000099"/>
                </a:solidFill>
              </a:rPr>
              <a:t> &lt; 10, </a:t>
            </a: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&lt; 0 </a:t>
            </a:r>
            <a:r>
              <a:rPr lang="en-US" dirty="0" smtClean="0"/>
              <a:t>so </a:t>
            </a:r>
            <a:r>
              <a:rPr lang="en-US" i="1" dirty="0" smtClean="0"/>
              <a:t>y</a:t>
            </a:r>
            <a:r>
              <a:rPr lang="en-US" dirty="0" smtClean="0"/>
              <a:t> is decreasing. For </a:t>
            </a:r>
            <a:r>
              <a:rPr lang="en-US" i="1" dirty="0" smtClean="0">
                <a:solidFill>
                  <a:srgbClr val="000099"/>
                </a:solidFill>
              </a:rPr>
              <a:t>x</a:t>
            </a:r>
            <a:r>
              <a:rPr lang="en-US" dirty="0" smtClean="0">
                <a:solidFill>
                  <a:srgbClr val="000099"/>
                </a:solidFill>
              </a:rPr>
              <a:t> &gt; 10, </a:t>
            </a:r>
            <a:br>
              <a:rPr lang="en-US" dirty="0" smtClean="0">
                <a:solidFill>
                  <a:srgbClr val="000099"/>
                </a:solidFill>
              </a:rPr>
            </a:b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&gt; 0 </a:t>
            </a:r>
            <a:r>
              <a:rPr lang="en-US" dirty="0" smtClean="0"/>
              <a:t>so </a:t>
            </a:r>
            <a:r>
              <a:rPr lang="en-US" i="1" dirty="0" smtClean="0"/>
              <a:t>y</a:t>
            </a:r>
            <a:r>
              <a:rPr lang="en-US" dirty="0" smtClean="0"/>
              <a:t> is increasing. Note: </a:t>
            </a:r>
            <a:r>
              <a:rPr lang="en-US" i="1" dirty="0" smtClean="0"/>
              <a:t>f</a:t>
            </a:r>
            <a:r>
              <a:rPr lang="en-US" dirty="0" smtClean="0"/>
              <a:t> (10) = 10, and </a:t>
            </a:r>
            <a:r>
              <a:rPr lang="en-US" i="1" dirty="0" smtClean="0"/>
              <a:t>f</a:t>
            </a:r>
            <a:r>
              <a:rPr lang="en-US" dirty="0" smtClean="0"/>
              <a:t> (−10) = </a:t>
            </a:r>
            <a:r>
              <a:rPr lang="en-US" dirty="0"/>
              <a:t>− 10</a:t>
            </a:r>
            <a:r>
              <a:rPr lang="en-US" dirty="0" smtClean="0"/>
              <a:t>. The analysis shows (−10, −10) is a local maximum and (10, 10) is a local minimum.</a:t>
            </a:r>
          </a:p>
          <a:p>
            <a:pPr>
              <a:spcBef>
                <a:spcPts val="672"/>
              </a:spcBef>
            </a:pPr>
            <a:r>
              <a:rPr lang="en-US" dirty="0" smtClean="0"/>
              <a:t>                              for all </a:t>
            </a:r>
            <a:r>
              <a:rPr lang="en-US" i="1" dirty="0" smtClean="0"/>
              <a:t>x </a:t>
            </a:r>
            <a:r>
              <a:rPr lang="en-US" dirty="0" smtClean="0"/>
              <a:t>&gt; 0, so </a:t>
            </a:r>
            <a:r>
              <a:rPr lang="en-US" i="1" dirty="0" smtClean="0"/>
              <a:t>f</a:t>
            </a:r>
            <a:r>
              <a:rPr lang="en-US" dirty="0" smtClean="0"/>
              <a:t> is concave up.</a:t>
            </a:r>
          </a:p>
        </p:txBody>
      </p:sp>
      <p:graphicFrame>
        <p:nvGraphicFramePr>
          <p:cNvPr id="322564" name="Object 4"/>
          <p:cNvGraphicFramePr>
            <a:graphicFrameLocks noChangeAspect="1"/>
          </p:cNvGraphicFramePr>
          <p:nvPr>
            <p:extLst>
              <p:ext uri="{D42A27DB-BD31-4B8C-83A1-F6EECF244321}">
                <p14:modId xmlns:p14="http://schemas.microsoft.com/office/powerpoint/2010/main" val="3884376508"/>
              </p:ext>
            </p:extLst>
          </p:nvPr>
        </p:nvGraphicFramePr>
        <p:xfrm>
          <a:off x="1155700" y="1349022"/>
          <a:ext cx="3403600" cy="482600"/>
        </p:xfrm>
        <a:graphic>
          <a:graphicData uri="http://schemas.openxmlformats.org/presentationml/2006/ole">
            <mc:AlternateContent xmlns:mc="http://schemas.openxmlformats.org/markup-compatibility/2006">
              <mc:Choice xmlns:v="urn:schemas-microsoft-com:vml" Requires="v">
                <p:oleObj spid="_x0000_s21518" name="Equation" r:id="rId3" imgW="3403440" imgH="482400" progId="Equation.DSMT4">
                  <p:embed/>
                </p:oleObj>
              </mc:Choice>
              <mc:Fallback>
                <p:oleObj name="Equation" r:id="rId3" imgW="3403440" imgH="4824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5700" y="1349022"/>
                        <a:ext cx="3403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2565" name="Object 5"/>
          <p:cNvGraphicFramePr>
            <a:graphicFrameLocks noChangeAspect="1"/>
          </p:cNvGraphicFramePr>
          <p:nvPr>
            <p:extLst>
              <p:ext uri="{D42A27DB-BD31-4B8C-83A1-F6EECF244321}">
                <p14:modId xmlns:p14="http://schemas.microsoft.com/office/powerpoint/2010/main" val="894903615"/>
              </p:ext>
            </p:extLst>
          </p:nvPr>
        </p:nvGraphicFramePr>
        <p:xfrm>
          <a:off x="546100" y="3962400"/>
          <a:ext cx="2311400" cy="838200"/>
        </p:xfrm>
        <a:graphic>
          <a:graphicData uri="http://schemas.openxmlformats.org/presentationml/2006/ole">
            <mc:AlternateContent xmlns:mc="http://schemas.openxmlformats.org/markup-compatibility/2006">
              <mc:Choice xmlns:v="urn:schemas-microsoft-com:vml" Requires="v">
                <p:oleObj spid="_x0000_s21519" name="Equation" r:id="rId5" imgW="2311400" imgH="838200" progId="Equation.DSMT4">
                  <p:embed/>
                </p:oleObj>
              </mc:Choice>
              <mc:Fallback>
                <p:oleObj name="Equation" r:id="rId5" imgW="2311400" imgH="8382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100" y="39624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Since </a:t>
            </a:r>
            <a:r>
              <a:rPr lang="en-US" i="1" dirty="0" smtClean="0">
                <a:solidFill>
                  <a:srgbClr val="000099"/>
                </a:solidFill>
              </a:rPr>
              <a:t>f</a:t>
            </a:r>
            <a:r>
              <a:rPr lang="en-US" dirty="0" smtClean="0">
                <a:solidFill>
                  <a:srgbClr val="000099"/>
                </a:solidFill>
              </a:rPr>
              <a:t> ′(10) = 0</a:t>
            </a:r>
            <a:r>
              <a:rPr lang="en-US" dirty="0" smtClean="0"/>
              <a:t> and </a:t>
            </a:r>
            <a:r>
              <a:rPr lang="en-US" i="1" dirty="0" smtClean="0">
                <a:solidFill>
                  <a:srgbClr val="000099"/>
                </a:solidFill>
              </a:rPr>
              <a:t>f</a:t>
            </a:r>
            <a:r>
              <a:rPr lang="en-US" dirty="0" smtClean="0">
                <a:solidFill>
                  <a:srgbClr val="000099"/>
                </a:solidFill>
              </a:rPr>
              <a:t> ′′(10) &gt; 0</a:t>
            </a:r>
            <a:r>
              <a:rPr lang="en-US" dirty="0" smtClean="0"/>
              <a:t>, by the Second Derivative Test, we confirm that the point </a:t>
            </a:r>
            <a:br>
              <a:rPr lang="en-US" dirty="0" smtClean="0"/>
            </a:br>
            <a:r>
              <a:rPr lang="en-US" dirty="0" smtClean="0"/>
              <a:t>(10, </a:t>
            </a:r>
            <a:r>
              <a:rPr lang="en-US" i="1" dirty="0" smtClean="0"/>
              <a:t>f</a:t>
            </a:r>
            <a:r>
              <a:rPr lang="en-US" dirty="0" smtClean="0"/>
              <a:t> (10)) = </a:t>
            </a:r>
            <a:r>
              <a:rPr lang="en-US" dirty="0" smtClean="0">
                <a:solidFill>
                  <a:srgbClr val="9900CC"/>
                </a:solidFill>
              </a:rPr>
              <a:t>(10, 10) is a local minimum</a:t>
            </a:r>
            <a:r>
              <a:rPr lang="en-US" dirty="0" smtClean="0"/>
              <a:t>. Similarly </a:t>
            </a:r>
            <a:br>
              <a:rPr lang="en-US" dirty="0" smtClean="0"/>
            </a:br>
            <a:r>
              <a:rPr lang="en-US" i="1" dirty="0" smtClean="0">
                <a:solidFill>
                  <a:srgbClr val="000099"/>
                </a:solidFill>
              </a:rPr>
              <a:t>f</a:t>
            </a:r>
            <a:r>
              <a:rPr lang="en-US" dirty="0" smtClean="0">
                <a:solidFill>
                  <a:srgbClr val="000099"/>
                </a:solidFill>
              </a:rPr>
              <a:t> ′′(−10) &lt; 0</a:t>
            </a:r>
            <a:r>
              <a:rPr lang="en-US" dirty="0" smtClean="0"/>
              <a:t> and </a:t>
            </a:r>
            <a:r>
              <a:rPr lang="en-US" dirty="0" smtClean="0">
                <a:solidFill>
                  <a:srgbClr val="9900CC"/>
                </a:solidFill>
              </a:rPr>
              <a:t>(−10, 10) is a local maximum</a:t>
            </a:r>
            <a:r>
              <a:rPr lang="en-US" dirty="0" smtClean="0"/>
              <a:t>. </a:t>
            </a:r>
          </a:p>
          <a:p>
            <a:r>
              <a:rPr lang="en-US" dirty="0" smtClean="0"/>
              <a:t>Also, because </a:t>
            </a:r>
            <a:r>
              <a:rPr lang="en-US" i="1" dirty="0" smtClean="0"/>
              <a:t>f</a:t>
            </a:r>
            <a:r>
              <a:rPr lang="en-US" dirty="0" smtClean="0"/>
              <a:t>′′(</a:t>
            </a:r>
            <a:r>
              <a:rPr lang="en-US" i="1" dirty="0" smtClean="0"/>
              <a:t>x</a:t>
            </a:r>
            <a:r>
              <a:rPr lang="en-US" dirty="0" smtClean="0"/>
              <a:t>) ≠ 0 and there are no points in the domain of </a:t>
            </a:r>
            <a:r>
              <a:rPr lang="en-US" i="1" dirty="0" smtClean="0"/>
              <a:t>f</a:t>
            </a:r>
            <a:r>
              <a:rPr lang="en-US" dirty="0" smtClean="0"/>
              <a:t> where </a:t>
            </a:r>
            <a:r>
              <a:rPr lang="en-US" i="1" dirty="0" smtClean="0"/>
              <a:t>f</a:t>
            </a:r>
            <a:r>
              <a:rPr lang="en-US" dirty="0" smtClean="0"/>
              <a:t> ′′(</a:t>
            </a:r>
            <a:r>
              <a:rPr lang="en-US" i="1" dirty="0" smtClean="0"/>
              <a:t>x</a:t>
            </a:r>
            <a:r>
              <a:rPr lang="en-US" dirty="0" smtClean="0"/>
              <a:t>) is undefined, there are no hypercritical values and no points of inflection.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pic>
        <p:nvPicPr>
          <p:cNvPr id="324613" name="Picture 5"/>
          <p:cNvPicPr>
            <a:picLocks noChangeAspect="1" noChangeArrowheads="1"/>
          </p:cNvPicPr>
          <p:nvPr/>
        </p:nvPicPr>
        <p:blipFill>
          <a:blip r:embed="rId2"/>
          <a:srcRect/>
          <a:stretch>
            <a:fillRect/>
          </a:stretch>
        </p:blipFill>
        <p:spPr bwMode="auto">
          <a:xfrm>
            <a:off x="2362200" y="1351845"/>
            <a:ext cx="4773169" cy="441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xfrm>
            <a:off x="457200" y="1280160"/>
            <a:ext cx="8229600" cy="2606040"/>
          </a:xfrm>
          <a:solidFill>
            <a:srgbClr val="FFFFCC"/>
          </a:solidFill>
          <a:ln w="28575">
            <a:solidFill>
              <a:srgbClr val="000000"/>
            </a:solidFill>
          </a:ln>
        </p:spPr>
        <p:txBody>
          <a:bodyPr wrap="square">
            <a:spAutoFit/>
          </a:bodyPr>
          <a:lstStyle/>
          <a:p>
            <a:pPr algn="ctr"/>
            <a:r>
              <a:rPr lang="pt-BR" b="1" dirty="0" smtClean="0">
                <a:solidFill>
                  <a:srgbClr val="000000"/>
                </a:solidFill>
              </a:rPr>
              <a:t>Rational Function</a:t>
            </a:r>
          </a:p>
          <a:p>
            <a:r>
              <a:rPr lang="en-US" dirty="0" smtClean="0">
                <a:solidFill>
                  <a:srgbClr val="000000"/>
                </a:solidFill>
              </a:rPr>
              <a:t>A </a:t>
            </a:r>
            <a:r>
              <a:rPr lang="en-US" b="1" dirty="0" smtClean="0">
                <a:solidFill>
                  <a:srgbClr val="C00000"/>
                </a:solidFill>
              </a:rPr>
              <a:t>rational function</a:t>
            </a:r>
            <a:r>
              <a:rPr lang="en-US" b="1" dirty="0" smtClean="0">
                <a:solidFill>
                  <a:srgbClr val="000000"/>
                </a:solidFill>
              </a:rPr>
              <a:t> </a:t>
            </a:r>
            <a:r>
              <a:rPr lang="en-US" dirty="0" smtClean="0">
                <a:solidFill>
                  <a:srgbClr val="000000"/>
                </a:solidFill>
              </a:rPr>
              <a:t>is a function of the form </a:t>
            </a:r>
          </a:p>
          <a:p>
            <a:endParaRPr lang="en-US" b="1" dirty="0" smtClean="0">
              <a:solidFill>
                <a:srgbClr val="000000"/>
              </a:solidFill>
            </a:endParaRPr>
          </a:p>
          <a:p>
            <a:endParaRPr lang="en-US" dirty="0" smtClean="0">
              <a:solidFill>
                <a:srgbClr val="000000"/>
              </a:solidFill>
            </a:endParaRPr>
          </a:p>
          <a:p>
            <a:r>
              <a:rPr lang="en-US" dirty="0" smtClean="0">
                <a:solidFill>
                  <a:srgbClr val="000000"/>
                </a:solidFill>
              </a:rPr>
              <a:t>where </a:t>
            </a:r>
            <a:r>
              <a:rPr lang="en-US" i="1" dirty="0" smtClean="0">
                <a:solidFill>
                  <a:srgbClr val="000000"/>
                </a:solidFill>
              </a:rPr>
              <a:t>P</a:t>
            </a:r>
            <a:r>
              <a:rPr lang="en-US" dirty="0" smtClean="0">
                <a:solidFill>
                  <a:srgbClr val="000000"/>
                </a:solidFill>
              </a:rPr>
              <a:t>(</a:t>
            </a:r>
            <a:r>
              <a:rPr lang="en-US" i="1" dirty="0" smtClean="0">
                <a:solidFill>
                  <a:srgbClr val="000000"/>
                </a:solidFill>
              </a:rPr>
              <a:t>x</a:t>
            </a:r>
            <a:r>
              <a:rPr lang="en-US" dirty="0" smtClean="0">
                <a:solidFill>
                  <a:srgbClr val="000000"/>
                </a:solidFill>
              </a:rPr>
              <a:t>) and </a:t>
            </a:r>
            <a:r>
              <a:rPr lang="en-US" i="1" dirty="0" smtClean="0">
                <a:solidFill>
                  <a:srgbClr val="000000"/>
                </a:solidFill>
              </a:rPr>
              <a:t>Q</a:t>
            </a:r>
            <a:r>
              <a:rPr lang="en-US" dirty="0" smtClean="0">
                <a:solidFill>
                  <a:srgbClr val="000000"/>
                </a:solidFill>
              </a:rPr>
              <a:t>(</a:t>
            </a:r>
            <a:r>
              <a:rPr lang="en-US" i="1" dirty="0" smtClean="0">
                <a:solidFill>
                  <a:srgbClr val="000000"/>
                </a:solidFill>
              </a:rPr>
              <a:t>x</a:t>
            </a:r>
            <a:r>
              <a:rPr lang="en-US" dirty="0" smtClean="0">
                <a:solidFill>
                  <a:srgbClr val="000000"/>
                </a:solidFill>
              </a:rPr>
              <a:t>) are polynomials and </a:t>
            </a:r>
            <a:r>
              <a:rPr lang="en-US" i="1" dirty="0" smtClean="0">
                <a:solidFill>
                  <a:srgbClr val="000000"/>
                </a:solidFill>
              </a:rPr>
              <a:t>Q</a:t>
            </a:r>
            <a:r>
              <a:rPr lang="en-US" dirty="0" smtClean="0">
                <a:solidFill>
                  <a:srgbClr val="000000"/>
                </a:solidFill>
              </a:rPr>
              <a:t>(</a:t>
            </a:r>
            <a:r>
              <a:rPr lang="en-US" i="1" dirty="0" smtClean="0">
                <a:solidFill>
                  <a:srgbClr val="000000"/>
                </a:solidFill>
              </a:rPr>
              <a:t>x</a:t>
            </a:r>
            <a:r>
              <a:rPr lang="en-US" dirty="0" smtClean="0">
                <a:solidFill>
                  <a:srgbClr val="000000"/>
                </a:solidFill>
              </a:rPr>
              <a:t>) ≠ 0. </a:t>
            </a:r>
            <a:r>
              <a:rPr lang="pt-BR" b="1" dirty="0" smtClean="0">
                <a:solidFill>
                  <a:srgbClr val="000000"/>
                </a:solidFill>
              </a:rPr>
              <a:t> </a:t>
            </a:r>
            <a:endParaRPr lang="en-US" dirty="0">
              <a:solidFill>
                <a:srgbClr val="000000"/>
              </a:solidFill>
            </a:endParaRPr>
          </a:p>
        </p:txBody>
      </p:sp>
      <p:graphicFrame>
        <p:nvGraphicFramePr>
          <p:cNvPr id="271361" name="Object 1"/>
          <p:cNvGraphicFramePr>
            <a:graphicFrameLocks noChangeAspect="1"/>
          </p:cNvGraphicFramePr>
          <p:nvPr/>
        </p:nvGraphicFramePr>
        <p:xfrm>
          <a:off x="3613150" y="2362200"/>
          <a:ext cx="1917700" cy="990600"/>
        </p:xfrm>
        <a:graphic>
          <a:graphicData uri="http://schemas.openxmlformats.org/presentationml/2006/ole">
            <mc:AlternateContent xmlns:mc="http://schemas.openxmlformats.org/markup-compatibility/2006">
              <mc:Choice xmlns:v="urn:schemas-microsoft-com:vml" Requires="v">
                <p:oleObj spid="_x0000_s1032" name="Equation" r:id="rId3" imgW="1917700" imgH="990600" progId="Equation.DSMT4">
                  <p:embed/>
                </p:oleObj>
              </mc:Choice>
              <mc:Fallback>
                <p:oleObj name="Equation" r:id="rId3" imgW="1917700" imgH="9906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3150" y="2362200"/>
                        <a:ext cx="1917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noAutofit/>
          </a:bodyPr>
          <a:lstStyle/>
          <a:p>
            <a:pPr marL="463550" indent="-463550"/>
            <a:endParaRPr lang="en-US" sz="1000" b="1" dirty="0" smtClean="0">
              <a:solidFill>
                <a:srgbClr val="000000"/>
              </a:solidFill>
            </a:endParaRPr>
          </a:p>
          <a:p>
            <a:pPr marL="463550" indent="-463550"/>
            <a:r>
              <a:rPr lang="en-US" b="1" dirty="0" smtClean="0">
                <a:solidFill>
                  <a:srgbClr val="000000"/>
                </a:solidFill>
              </a:rPr>
              <a:t>	Asymptotes for Rational Functions</a:t>
            </a:r>
          </a:p>
          <a:p>
            <a:pPr marL="463550" indent="-463550"/>
            <a:endParaRPr lang="en-US" b="1" dirty="0" smtClean="0">
              <a:solidFill>
                <a:srgbClr val="000000"/>
              </a:solidFill>
            </a:endParaRPr>
          </a:p>
          <a:p>
            <a:pPr marL="463550" indent="-463550"/>
            <a:r>
              <a:rPr lang="en-US" b="1" dirty="0" smtClean="0">
                <a:solidFill>
                  <a:srgbClr val="000000"/>
                </a:solidFill>
              </a:rPr>
              <a:t>1.</a:t>
            </a:r>
            <a:r>
              <a:rPr lang="en-US" dirty="0" smtClean="0">
                <a:solidFill>
                  <a:srgbClr val="000000"/>
                </a:solidFill>
              </a:rPr>
              <a:t>	</a:t>
            </a:r>
            <a:r>
              <a:rPr lang="en-US" b="1" dirty="0" smtClean="0">
                <a:solidFill>
                  <a:srgbClr val="C00000"/>
                </a:solidFill>
              </a:rPr>
              <a:t>Vertical asymptotes</a:t>
            </a:r>
            <a:r>
              <a:rPr lang="en-US" dirty="0" smtClean="0">
                <a:solidFill>
                  <a:srgbClr val="000000"/>
                </a:solidFill>
              </a:rPr>
              <a:t> are of the form </a:t>
            </a:r>
            <a:r>
              <a:rPr lang="en-US" i="1" dirty="0" smtClean="0">
                <a:solidFill>
                  <a:srgbClr val="0000FF"/>
                </a:solidFill>
              </a:rPr>
              <a:t>x</a:t>
            </a:r>
            <a:r>
              <a:rPr lang="en-US" dirty="0" smtClean="0">
                <a:solidFill>
                  <a:srgbClr val="0000FF"/>
                </a:solidFill>
              </a:rPr>
              <a:t> = </a:t>
            </a:r>
            <a:r>
              <a:rPr lang="en-US" i="1" dirty="0" smtClean="0">
                <a:solidFill>
                  <a:srgbClr val="0000FF"/>
                </a:solidFill>
              </a:rPr>
              <a:t>a</a:t>
            </a:r>
            <a:r>
              <a:rPr lang="en-US" dirty="0" smtClean="0">
                <a:solidFill>
                  <a:srgbClr val="0000FF"/>
                </a:solidFill>
              </a:rPr>
              <a:t> </a:t>
            </a:r>
            <a:r>
              <a:rPr lang="en-US" dirty="0" smtClean="0">
                <a:solidFill>
                  <a:srgbClr val="000000"/>
                </a:solidFill>
              </a:rPr>
              <a:t>and occur where the denominator is 0 and the numerator is not 0, (that is, </a:t>
            </a:r>
            <a:r>
              <a:rPr lang="en-US" i="1" dirty="0" smtClean="0">
                <a:solidFill>
                  <a:srgbClr val="C00000"/>
                </a:solidFill>
              </a:rPr>
              <a:t>Q</a:t>
            </a:r>
            <a:r>
              <a:rPr lang="en-US" dirty="0" smtClean="0">
                <a:solidFill>
                  <a:srgbClr val="C00000"/>
                </a:solidFill>
              </a:rPr>
              <a:t>(</a:t>
            </a:r>
            <a:r>
              <a:rPr lang="en-US" i="1" dirty="0" smtClean="0">
                <a:solidFill>
                  <a:srgbClr val="C00000"/>
                </a:solidFill>
              </a:rPr>
              <a:t>a</a:t>
            </a:r>
            <a:r>
              <a:rPr lang="en-US" dirty="0" smtClean="0">
                <a:solidFill>
                  <a:srgbClr val="C00000"/>
                </a:solidFill>
              </a:rPr>
              <a:t>) = 0 </a:t>
            </a:r>
            <a:r>
              <a:rPr lang="en-US" dirty="0" smtClean="0">
                <a:solidFill>
                  <a:srgbClr val="000000"/>
                </a:solidFill>
              </a:rPr>
              <a:t>and </a:t>
            </a:r>
            <a:r>
              <a:rPr lang="en-US" i="1" dirty="0" smtClean="0">
                <a:solidFill>
                  <a:srgbClr val="C00000"/>
                </a:solidFill>
              </a:rPr>
              <a:t>P</a:t>
            </a:r>
            <a:r>
              <a:rPr lang="en-US" dirty="0" smtClean="0">
                <a:solidFill>
                  <a:srgbClr val="C00000"/>
                </a:solidFill>
              </a:rPr>
              <a:t>(</a:t>
            </a:r>
            <a:r>
              <a:rPr lang="en-US" i="1" dirty="0" smtClean="0">
                <a:solidFill>
                  <a:srgbClr val="C00000"/>
                </a:solidFill>
              </a:rPr>
              <a:t>a</a:t>
            </a:r>
            <a:r>
              <a:rPr lang="en-US" dirty="0" smtClean="0">
                <a:solidFill>
                  <a:srgbClr val="C00000"/>
                </a:solidFill>
              </a:rPr>
              <a:t>) ≠ 0</a:t>
            </a:r>
            <a:r>
              <a:rPr lang="en-US" dirty="0" smtClean="0">
                <a:solidFill>
                  <a:srgbClr val="000000"/>
                </a:solidFill>
              </a:rPr>
              <a:t>).</a:t>
            </a:r>
          </a:p>
          <a:p>
            <a:pPr marL="463550" indent="-463550">
              <a:spcBef>
                <a:spcPts val="1800"/>
              </a:spcBef>
            </a:pPr>
            <a:r>
              <a:rPr lang="en-US" b="1" dirty="0" smtClean="0">
                <a:solidFill>
                  <a:srgbClr val="000000"/>
                </a:solidFill>
              </a:rPr>
              <a:t>2.</a:t>
            </a:r>
            <a:r>
              <a:rPr lang="en-US" dirty="0" smtClean="0">
                <a:solidFill>
                  <a:srgbClr val="000000"/>
                </a:solidFill>
              </a:rPr>
              <a:t>	</a:t>
            </a:r>
            <a:r>
              <a:rPr lang="en-US" b="1" dirty="0" smtClean="0">
                <a:solidFill>
                  <a:srgbClr val="C00000"/>
                </a:solidFill>
              </a:rPr>
              <a:t>Horizontal asymptotes</a:t>
            </a:r>
            <a:r>
              <a:rPr lang="en-US" dirty="0" smtClean="0">
                <a:solidFill>
                  <a:srgbClr val="000000"/>
                </a:solidFill>
              </a:rPr>
              <a:t> are of the form </a:t>
            </a:r>
            <a:r>
              <a:rPr lang="en-US" i="1" dirty="0" smtClean="0">
                <a:solidFill>
                  <a:srgbClr val="0000FF"/>
                </a:solidFill>
              </a:rPr>
              <a:t>y</a:t>
            </a:r>
            <a:r>
              <a:rPr lang="en-US" dirty="0" smtClean="0">
                <a:solidFill>
                  <a:srgbClr val="0000FF"/>
                </a:solidFill>
              </a:rPr>
              <a:t> = </a:t>
            </a:r>
            <a:r>
              <a:rPr lang="en-US" i="1" dirty="0" smtClean="0">
                <a:solidFill>
                  <a:srgbClr val="0000FF"/>
                </a:solidFill>
              </a:rPr>
              <a:t>b</a:t>
            </a:r>
            <a:r>
              <a:rPr lang="en-US" dirty="0" smtClean="0">
                <a:solidFill>
                  <a:srgbClr val="0000FF"/>
                </a:solidFill>
              </a:rPr>
              <a:t> </a:t>
            </a:r>
            <a:r>
              <a:rPr lang="en-US" dirty="0" smtClean="0">
                <a:solidFill>
                  <a:srgbClr val="000000"/>
                </a:solidFill>
              </a:rPr>
              <a:t>and occur where</a:t>
            </a:r>
            <a:endParaRPr lang="en-US" dirty="0">
              <a:solidFill>
                <a:srgbClr val="000000"/>
              </a:solidFill>
            </a:endParaRPr>
          </a:p>
        </p:txBody>
      </p:sp>
      <p:graphicFrame>
        <p:nvGraphicFramePr>
          <p:cNvPr id="5" name="Object 3"/>
          <p:cNvGraphicFramePr>
            <a:graphicFrameLocks noChangeAspect="1"/>
          </p:cNvGraphicFramePr>
          <p:nvPr/>
        </p:nvGraphicFramePr>
        <p:xfrm>
          <a:off x="6143978" y="1329267"/>
          <a:ext cx="1803400" cy="990600"/>
        </p:xfrm>
        <a:graphic>
          <a:graphicData uri="http://schemas.openxmlformats.org/presentationml/2006/ole">
            <mc:AlternateContent xmlns:mc="http://schemas.openxmlformats.org/markup-compatibility/2006">
              <mc:Choice xmlns:v="urn:schemas-microsoft-com:vml" Requires="v">
                <p:oleObj spid="_x0000_s2062" name="Equation" r:id="rId3" imgW="1803400" imgH="990600" progId="Equation.DSMT4">
                  <p:embed/>
                </p:oleObj>
              </mc:Choice>
              <mc:Fallback>
                <p:oleObj name="Equation" r:id="rId3" imgW="1803400" imgH="9906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3978" y="1329267"/>
                        <a:ext cx="180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1060" name="Object 4"/>
          <p:cNvGraphicFramePr>
            <a:graphicFrameLocks noChangeAspect="1"/>
          </p:cNvGraphicFramePr>
          <p:nvPr>
            <p:extLst>
              <p:ext uri="{D42A27DB-BD31-4B8C-83A1-F6EECF244321}">
                <p14:modId xmlns:p14="http://schemas.microsoft.com/office/powerpoint/2010/main" val="2517046831"/>
              </p:ext>
            </p:extLst>
          </p:nvPr>
        </p:nvGraphicFramePr>
        <p:xfrm>
          <a:off x="2254250" y="5105400"/>
          <a:ext cx="4635500" cy="571500"/>
        </p:xfrm>
        <a:graphic>
          <a:graphicData uri="http://schemas.openxmlformats.org/presentationml/2006/ole">
            <mc:AlternateContent xmlns:mc="http://schemas.openxmlformats.org/markup-compatibility/2006">
              <mc:Choice xmlns:v="urn:schemas-microsoft-com:vml" Requires="v">
                <p:oleObj spid="_x0000_s2063" name="Equation" r:id="rId5" imgW="4635360" imgH="571320" progId="Equation.DSMT4">
                  <p:embed/>
                </p:oleObj>
              </mc:Choice>
              <mc:Fallback>
                <p:oleObj name="Equation" r:id="rId5" imgW="4635360" imgH="571320" progId="Equation.DSMT4">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4250" y="5105400"/>
                        <a:ext cx="4635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xfrm>
            <a:off x="457200" y="1280160"/>
            <a:ext cx="8229600" cy="3215640"/>
          </a:xfrm>
          <a:solidFill>
            <a:srgbClr val="FFFFCC"/>
          </a:solidFill>
          <a:ln w="28575">
            <a:solidFill>
              <a:srgbClr val="000000"/>
            </a:solidFill>
          </a:ln>
        </p:spPr>
        <p:txBody>
          <a:bodyPr>
            <a:noAutofit/>
          </a:bodyPr>
          <a:lstStyle/>
          <a:p>
            <a:pPr marL="463550" indent="-463550"/>
            <a:endParaRPr lang="en-US" sz="1500" b="1" dirty="0" smtClean="0">
              <a:solidFill>
                <a:srgbClr val="000000"/>
              </a:solidFill>
            </a:endParaRPr>
          </a:p>
          <a:p>
            <a:pPr marL="463550" indent="-463550"/>
            <a:r>
              <a:rPr lang="en-US" b="1" dirty="0" smtClean="0">
                <a:solidFill>
                  <a:srgbClr val="000000"/>
                </a:solidFill>
              </a:rPr>
              <a:t>Asymptotes for Rational Functions                        (cont.)</a:t>
            </a:r>
            <a:endParaRPr lang="en-US" dirty="0" smtClean="0">
              <a:solidFill>
                <a:srgbClr val="000000"/>
              </a:solidFill>
            </a:endParaRPr>
          </a:p>
          <a:p>
            <a:pPr marL="463550" indent="-463550"/>
            <a:endParaRPr lang="en-US" b="1" dirty="0" smtClean="0">
              <a:solidFill>
                <a:srgbClr val="000000"/>
              </a:solidFill>
            </a:endParaRPr>
          </a:p>
          <a:p>
            <a:pPr marL="463550" indent="-463550"/>
            <a:r>
              <a:rPr lang="en-US" b="1" dirty="0" smtClean="0">
                <a:solidFill>
                  <a:srgbClr val="000000"/>
                </a:solidFill>
              </a:rPr>
              <a:t>3.</a:t>
            </a:r>
            <a:r>
              <a:rPr lang="en-US" b="1" i="1" dirty="0" smtClean="0">
                <a:solidFill>
                  <a:srgbClr val="000000"/>
                </a:solidFill>
              </a:rPr>
              <a:t>	</a:t>
            </a:r>
            <a:r>
              <a:rPr lang="en-US" b="1" dirty="0" smtClean="0">
                <a:solidFill>
                  <a:srgbClr val="C00000"/>
                </a:solidFill>
              </a:rPr>
              <a:t>Oblique asymptotes</a:t>
            </a:r>
            <a:r>
              <a:rPr lang="en-US" dirty="0" smtClean="0">
                <a:solidFill>
                  <a:srgbClr val="000000"/>
                </a:solidFill>
              </a:rPr>
              <a:t> are of the linear form </a:t>
            </a:r>
          </a:p>
          <a:p>
            <a:pPr marL="463550" indent="-463550">
              <a:spcBef>
                <a:spcPts val="0"/>
              </a:spcBef>
            </a:pPr>
            <a:r>
              <a:rPr lang="en-US" dirty="0" smtClean="0">
                <a:solidFill>
                  <a:srgbClr val="000000"/>
                </a:solidFill>
              </a:rPr>
              <a:t>	</a:t>
            </a:r>
            <a:r>
              <a:rPr lang="en-US" i="1" dirty="0" smtClean="0">
                <a:solidFill>
                  <a:srgbClr val="0000FF"/>
                </a:solidFill>
              </a:rPr>
              <a:t>y</a:t>
            </a:r>
            <a:r>
              <a:rPr lang="en-US" dirty="0" smtClean="0">
                <a:solidFill>
                  <a:srgbClr val="0000FF"/>
                </a:solidFill>
              </a:rPr>
              <a:t> = </a:t>
            </a:r>
            <a:r>
              <a:rPr lang="en-US" i="1" dirty="0" smtClean="0">
                <a:solidFill>
                  <a:srgbClr val="0000FF"/>
                </a:solidFill>
              </a:rPr>
              <a:t>mx</a:t>
            </a:r>
            <a:r>
              <a:rPr lang="en-US" dirty="0" smtClean="0">
                <a:solidFill>
                  <a:srgbClr val="0000FF"/>
                </a:solidFill>
              </a:rPr>
              <a:t> + </a:t>
            </a:r>
            <a:r>
              <a:rPr lang="en-US" i="1" dirty="0" smtClean="0">
                <a:solidFill>
                  <a:srgbClr val="0000FF"/>
                </a:solidFill>
              </a:rPr>
              <a:t>b</a:t>
            </a:r>
            <a:r>
              <a:rPr lang="en-US" dirty="0" smtClean="0">
                <a:solidFill>
                  <a:srgbClr val="0000FF"/>
                </a:solidFill>
              </a:rPr>
              <a:t> </a:t>
            </a:r>
            <a:r>
              <a:rPr lang="en-US" dirty="0" smtClean="0">
                <a:solidFill>
                  <a:srgbClr val="000000"/>
                </a:solidFill>
              </a:rPr>
              <a:t>and occur when the numerator is one degree larger than the denominator and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can be written as</a:t>
            </a:r>
          </a:p>
        </p:txBody>
      </p:sp>
      <p:graphicFrame>
        <p:nvGraphicFramePr>
          <p:cNvPr id="5" name="Object 3"/>
          <p:cNvGraphicFramePr>
            <a:graphicFrameLocks noChangeAspect="1"/>
          </p:cNvGraphicFramePr>
          <p:nvPr/>
        </p:nvGraphicFramePr>
        <p:xfrm>
          <a:off x="5675489" y="1405467"/>
          <a:ext cx="1803400" cy="990600"/>
        </p:xfrm>
        <a:graphic>
          <a:graphicData uri="http://schemas.openxmlformats.org/presentationml/2006/ole">
            <mc:AlternateContent xmlns:mc="http://schemas.openxmlformats.org/markup-compatibility/2006">
              <mc:Choice xmlns:v="urn:schemas-microsoft-com:vml" Requires="v">
                <p:oleObj spid="_x0000_s3080" name="Equation" r:id="rId3" imgW="1803400" imgH="990600" progId="Equation.DSMT4">
                  <p:embed/>
                </p:oleObj>
              </mc:Choice>
              <mc:Fallback>
                <p:oleObj name="Equation" r:id="rId3" imgW="1803400" imgH="99060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489" y="1405467"/>
                        <a:ext cx="180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pPr marL="463550" indent="-463550"/>
            <a:endParaRPr lang="en-US" sz="1500" b="1" dirty="0" smtClean="0">
              <a:solidFill>
                <a:srgbClr val="000000"/>
              </a:solidFill>
            </a:endParaRPr>
          </a:p>
          <a:p>
            <a:pPr marL="463550" indent="-463550"/>
            <a:r>
              <a:rPr lang="en-US" b="1" dirty="0" smtClean="0">
                <a:solidFill>
                  <a:srgbClr val="000000"/>
                </a:solidFill>
              </a:rPr>
              <a:t>Asymptotes for Rational Functions                        (cont.)</a:t>
            </a:r>
            <a:endParaRPr lang="en-US" dirty="0" smtClean="0">
              <a:solidFill>
                <a:srgbClr val="000000"/>
              </a:solidFill>
            </a:endParaRPr>
          </a:p>
          <a:p>
            <a:pPr marL="463550" indent="-463550"/>
            <a:endParaRPr lang="en-US" b="1" dirty="0" smtClean="0">
              <a:solidFill>
                <a:srgbClr val="000000"/>
              </a:solidFill>
            </a:endParaRPr>
          </a:p>
          <a:p>
            <a:pPr marL="463550" indent="-463550">
              <a:spcBef>
                <a:spcPts val="0"/>
              </a:spcBef>
            </a:pPr>
            <a:endParaRPr lang="en-US" dirty="0" smtClean="0">
              <a:solidFill>
                <a:srgbClr val="000000"/>
              </a:solidFill>
            </a:endParaRPr>
          </a:p>
          <a:p>
            <a:pPr marL="463550" indent="-463550">
              <a:spcBef>
                <a:spcPts val="1800"/>
              </a:spcBef>
            </a:pPr>
            <a:endParaRPr lang="en-US" sz="1000" dirty="0" smtClean="0">
              <a:solidFill>
                <a:srgbClr val="000000"/>
              </a:solidFill>
            </a:endParaRPr>
          </a:p>
          <a:p>
            <a:pPr marL="463550" indent="-463550">
              <a:spcBef>
                <a:spcPts val="1800"/>
              </a:spcBef>
            </a:pPr>
            <a:r>
              <a:rPr lang="en-US" dirty="0" smtClean="0">
                <a:solidFill>
                  <a:srgbClr val="000000"/>
                </a:solidFill>
              </a:rPr>
              <a:t>	where</a:t>
            </a:r>
            <a:endParaRPr lang="en-US" dirty="0">
              <a:solidFill>
                <a:srgbClr val="000000"/>
              </a:solidFill>
            </a:endParaRPr>
          </a:p>
        </p:txBody>
      </p:sp>
      <p:graphicFrame>
        <p:nvGraphicFramePr>
          <p:cNvPr id="5" name="Object 3"/>
          <p:cNvGraphicFramePr>
            <a:graphicFrameLocks noChangeAspect="1"/>
          </p:cNvGraphicFramePr>
          <p:nvPr/>
        </p:nvGraphicFramePr>
        <p:xfrm>
          <a:off x="5675489" y="1405467"/>
          <a:ext cx="1803400" cy="990600"/>
        </p:xfrm>
        <a:graphic>
          <a:graphicData uri="http://schemas.openxmlformats.org/presentationml/2006/ole">
            <mc:AlternateContent xmlns:mc="http://schemas.openxmlformats.org/markup-compatibility/2006">
              <mc:Choice xmlns:v="urn:schemas-microsoft-com:vml" Requires="v">
                <p:oleObj spid="_x0000_s31764" name="Equation" r:id="rId3" imgW="1803400" imgH="990600" progId="Equation.DSMT4">
                  <p:embed/>
                </p:oleObj>
              </mc:Choice>
              <mc:Fallback>
                <p:oleObj name="Equation" r:id="rId3" imgW="1803400" imgH="99060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489" y="1405467"/>
                        <a:ext cx="180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84" name="Object 4"/>
          <p:cNvGraphicFramePr>
            <a:graphicFrameLocks noChangeAspect="1"/>
          </p:cNvGraphicFramePr>
          <p:nvPr/>
        </p:nvGraphicFramePr>
        <p:xfrm>
          <a:off x="2997200" y="2590800"/>
          <a:ext cx="3149600" cy="990600"/>
        </p:xfrm>
        <a:graphic>
          <a:graphicData uri="http://schemas.openxmlformats.org/presentationml/2006/ole">
            <mc:AlternateContent xmlns:mc="http://schemas.openxmlformats.org/markup-compatibility/2006">
              <mc:Choice xmlns:v="urn:schemas-microsoft-com:vml" Requires="v">
                <p:oleObj spid="_x0000_s31765" name="Equation" r:id="rId5" imgW="3149600" imgH="990600" progId="Equation.DSMT4">
                  <p:embed/>
                </p:oleObj>
              </mc:Choice>
              <mc:Fallback>
                <p:oleObj name="Equation" r:id="rId5" imgW="3149600" imgH="990600" progId="Equation.DSMT4">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7200" y="2590800"/>
                        <a:ext cx="3149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85" name="Object 5"/>
          <p:cNvGraphicFramePr>
            <a:graphicFrameLocks noChangeAspect="1"/>
          </p:cNvGraphicFramePr>
          <p:nvPr>
            <p:extLst>
              <p:ext uri="{D42A27DB-BD31-4B8C-83A1-F6EECF244321}">
                <p14:modId xmlns:p14="http://schemas.microsoft.com/office/powerpoint/2010/main" val="2225513344"/>
              </p:ext>
            </p:extLst>
          </p:nvPr>
        </p:nvGraphicFramePr>
        <p:xfrm>
          <a:off x="2165350" y="4114800"/>
          <a:ext cx="4813300" cy="1016000"/>
        </p:xfrm>
        <a:graphic>
          <a:graphicData uri="http://schemas.openxmlformats.org/presentationml/2006/ole">
            <mc:AlternateContent xmlns:mc="http://schemas.openxmlformats.org/markup-compatibility/2006">
              <mc:Choice xmlns:v="urn:schemas-microsoft-com:vml" Requires="v">
                <p:oleObj spid="_x0000_s31766" name="Equation" r:id="rId7" imgW="4813200" imgH="1015920" progId="Equation.DSMT4">
                  <p:embed/>
                </p:oleObj>
              </mc:Choice>
              <mc:Fallback>
                <p:oleObj name="Equation" r:id="rId7" imgW="4813200" imgH="1015920" progId="Equation.DSMT4">
                  <p:embed/>
                  <p:pic>
                    <p:nvPicPr>
                      <p:cNvPr id="0" name="Object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5350" y="4114800"/>
                        <a:ext cx="48133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Locating Vertical and Horizontal Asymptotes</a:t>
            </a:r>
            <a:endParaRPr lang="en-US" dirty="0"/>
          </a:p>
        </p:txBody>
      </p:sp>
      <p:sp>
        <p:nvSpPr>
          <p:cNvPr id="3" name="Content Placeholder 2"/>
          <p:cNvSpPr>
            <a:spLocks noGrp="1"/>
          </p:cNvSpPr>
          <p:nvPr>
            <p:ph idx="1"/>
          </p:nvPr>
        </p:nvSpPr>
        <p:spPr/>
        <p:txBody>
          <a:bodyPr/>
          <a:lstStyle/>
          <a:p>
            <a:r>
              <a:rPr lang="en-US" dirty="0" smtClean="0"/>
              <a:t>For the function                         find </a:t>
            </a:r>
            <a:r>
              <a:rPr lang="en-US" b="1" dirty="0" smtClean="0"/>
              <a:t>a.</a:t>
            </a:r>
            <a:r>
              <a:rPr lang="en-US" dirty="0" smtClean="0"/>
              <a:t> the vertical </a:t>
            </a:r>
          </a:p>
          <a:p>
            <a:pPr>
              <a:spcBef>
                <a:spcPts val="1200"/>
              </a:spcBef>
            </a:pPr>
            <a:r>
              <a:rPr lang="en-US" dirty="0" smtClean="0"/>
              <a:t>asymptotes and </a:t>
            </a:r>
            <a:r>
              <a:rPr lang="en-US" b="1" dirty="0" smtClean="0"/>
              <a:t>b.</a:t>
            </a:r>
            <a:r>
              <a:rPr lang="en-US" dirty="0" smtClean="0"/>
              <a:t> the horizontal asymptotes.</a:t>
            </a:r>
          </a:p>
          <a:p>
            <a:r>
              <a:rPr lang="en-US" b="1" dirty="0" smtClean="0"/>
              <a:t>Solutions: </a:t>
            </a:r>
          </a:p>
          <a:p>
            <a:pPr marL="463550" indent="-463550"/>
            <a:r>
              <a:rPr lang="en-US" b="1" dirty="0" smtClean="0"/>
              <a:t>a.	</a:t>
            </a:r>
            <a:r>
              <a:rPr lang="en-US" dirty="0" smtClean="0"/>
              <a:t>A vertical asymptote occurs when the denominator is 0 (i.e., where </a:t>
            </a:r>
            <a:r>
              <a:rPr lang="en-US" i="1" dirty="0" smtClean="0">
                <a:solidFill>
                  <a:srgbClr val="000099"/>
                </a:solidFill>
              </a:rPr>
              <a:t>x </a:t>
            </a:r>
            <a:r>
              <a:rPr lang="en-US" dirty="0" smtClean="0">
                <a:solidFill>
                  <a:srgbClr val="000099"/>
                </a:solidFill>
              </a:rPr>
              <a:t>− 5 = 0</a:t>
            </a:r>
            <a:r>
              <a:rPr lang="en-US" dirty="0" smtClean="0"/>
              <a:t>). Thus the line </a:t>
            </a:r>
            <a:r>
              <a:rPr lang="en-US" i="1" dirty="0" smtClean="0">
                <a:solidFill>
                  <a:srgbClr val="FF0000"/>
                </a:solidFill>
              </a:rPr>
              <a:t>x</a:t>
            </a:r>
            <a:r>
              <a:rPr lang="en-US" dirty="0" smtClean="0">
                <a:solidFill>
                  <a:srgbClr val="FF0000"/>
                </a:solidFill>
              </a:rPr>
              <a:t> = 5 is a vertical asymptote</a:t>
            </a:r>
            <a:r>
              <a:rPr lang="en-US" dirty="0" smtClean="0"/>
              <a:t>.</a:t>
            </a:r>
            <a:r>
              <a:rPr lang="en-US" i="1" dirty="0" smtClean="0"/>
              <a:t> </a:t>
            </a:r>
          </a:p>
        </p:txBody>
      </p:sp>
      <p:graphicFrame>
        <p:nvGraphicFramePr>
          <p:cNvPr id="303106" name="Object 2"/>
          <p:cNvGraphicFramePr>
            <a:graphicFrameLocks noChangeAspect="1"/>
          </p:cNvGraphicFramePr>
          <p:nvPr/>
        </p:nvGraphicFramePr>
        <p:xfrm>
          <a:off x="2944989" y="1143000"/>
          <a:ext cx="1866900" cy="838200"/>
        </p:xfrm>
        <a:graphic>
          <a:graphicData uri="http://schemas.openxmlformats.org/presentationml/2006/ole">
            <mc:AlternateContent xmlns:mc="http://schemas.openxmlformats.org/markup-compatibility/2006">
              <mc:Choice xmlns:v="urn:schemas-microsoft-com:vml" Requires="v">
                <p:oleObj spid="_x0000_s4104" name="Equation" r:id="rId3" imgW="1866900" imgH="838200" progId="Equation.DSMT4">
                  <p:embed/>
                </p:oleObj>
              </mc:Choice>
              <mc:Fallback>
                <p:oleObj name="Equation" r:id="rId3" imgW="1866900" imgH="8382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4989" y="1143000"/>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Locating Vertical and Horizontal Asymptotes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We find the horizontal asymptotes by finding</a:t>
            </a:r>
            <a:endParaRPr lang="en-US" dirty="0"/>
          </a:p>
        </p:txBody>
      </p:sp>
      <p:graphicFrame>
        <p:nvGraphicFramePr>
          <p:cNvPr id="304131" name="Object 3"/>
          <p:cNvGraphicFramePr>
            <a:graphicFrameLocks noChangeAspect="1"/>
          </p:cNvGraphicFramePr>
          <p:nvPr>
            <p:extLst>
              <p:ext uri="{D42A27DB-BD31-4B8C-83A1-F6EECF244321}">
                <p14:modId xmlns:p14="http://schemas.microsoft.com/office/powerpoint/2010/main" val="169056407"/>
              </p:ext>
            </p:extLst>
          </p:nvPr>
        </p:nvGraphicFramePr>
        <p:xfrm>
          <a:off x="983675" y="1828800"/>
          <a:ext cx="3492500" cy="571500"/>
        </p:xfrm>
        <a:graphic>
          <a:graphicData uri="http://schemas.openxmlformats.org/presentationml/2006/ole">
            <mc:AlternateContent xmlns:mc="http://schemas.openxmlformats.org/markup-compatibility/2006">
              <mc:Choice xmlns:v="urn:schemas-microsoft-com:vml" Requires="v">
                <p:oleObj spid="_x0000_s5147" name="Equation" r:id="rId3" imgW="3492500" imgH="571500" progId="Equation.DSMT4">
                  <p:embed/>
                </p:oleObj>
              </mc:Choice>
              <mc:Fallback>
                <p:oleObj name="Equation" r:id="rId3" imgW="3492500" imgH="5715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675" y="1828800"/>
                        <a:ext cx="3492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5029200" y="4191000"/>
            <a:ext cx="2819400" cy="707886"/>
          </a:xfrm>
          <a:prstGeom prst="rect">
            <a:avLst/>
          </a:prstGeom>
        </p:spPr>
        <p:txBody>
          <a:bodyPr wrap="square">
            <a:spAutoFit/>
          </a:bodyPr>
          <a:lstStyle/>
          <a:p>
            <a:r>
              <a:rPr lang="en-US" sz="2000" dirty="0" smtClean="0">
                <a:solidFill>
                  <a:srgbClr val="008080"/>
                </a:solidFill>
              </a:rPr>
              <a:t>Divide both numerator and denominator by </a:t>
            </a:r>
            <a:r>
              <a:rPr lang="en-US" sz="2000" i="1" dirty="0" smtClean="0">
                <a:solidFill>
                  <a:srgbClr val="008080"/>
                </a:solidFill>
              </a:rPr>
              <a:t>x.</a:t>
            </a:r>
            <a:endParaRPr lang="en-US" sz="2000" dirty="0">
              <a:solidFill>
                <a:srgbClr val="008080"/>
              </a:solidFill>
            </a:endParaRPr>
          </a:p>
        </p:txBody>
      </p:sp>
      <p:graphicFrame>
        <p:nvGraphicFramePr>
          <p:cNvPr id="5124" name="Object 4"/>
          <p:cNvGraphicFramePr>
            <a:graphicFrameLocks noChangeAspect="1"/>
          </p:cNvGraphicFramePr>
          <p:nvPr/>
        </p:nvGraphicFramePr>
        <p:xfrm>
          <a:off x="1000478" y="2861733"/>
          <a:ext cx="1308100" cy="571500"/>
        </p:xfrm>
        <a:graphic>
          <a:graphicData uri="http://schemas.openxmlformats.org/presentationml/2006/ole">
            <mc:AlternateContent xmlns:mc="http://schemas.openxmlformats.org/markup-compatibility/2006">
              <mc:Choice xmlns:v="urn:schemas-microsoft-com:vml" Requires="v">
                <p:oleObj spid="_x0000_s5148" name="Equation" r:id="rId5" imgW="1307880" imgH="571320" progId="Equation.DSMT4">
                  <p:embed/>
                </p:oleObj>
              </mc:Choice>
              <mc:Fallback>
                <p:oleObj name="Equation" r:id="rId5" imgW="130788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0478" y="2861733"/>
                        <a:ext cx="1308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335389" y="2655711"/>
          <a:ext cx="1638300" cy="838200"/>
        </p:xfrm>
        <a:graphic>
          <a:graphicData uri="http://schemas.openxmlformats.org/presentationml/2006/ole">
            <mc:AlternateContent xmlns:mc="http://schemas.openxmlformats.org/markup-compatibility/2006">
              <mc:Choice xmlns:v="urn:schemas-microsoft-com:vml" Requires="v">
                <p:oleObj spid="_x0000_s5149" name="Equation" r:id="rId7" imgW="1638000" imgH="838080" progId="Equation.DSMT4">
                  <p:embed/>
                </p:oleObj>
              </mc:Choice>
              <mc:Fallback>
                <p:oleObj name="Equation" r:id="rId7" imgW="1638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5389" y="2655711"/>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339622" y="3592689"/>
          <a:ext cx="1778000" cy="1676400"/>
        </p:xfrm>
        <a:graphic>
          <a:graphicData uri="http://schemas.openxmlformats.org/presentationml/2006/ole">
            <mc:AlternateContent xmlns:mc="http://schemas.openxmlformats.org/markup-compatibility/2006">
              <mc:Choice xmlns:v="urn:schemas-microsoft-com:vml" Requires="v">
                <p:oleObj spid="_x0000_s5150" name="Equation" r:id="rId9" imgW="1777680" imgH="1676160" progId="Equation.DSMT4">
                  <p:embed/>
                </p:oleObj>
              </mc:Choice>
              <mc:Fallback>
                <p:oleObj name="Equation" r:id="rId9" imgW="1777680" imgH="1676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622" y="3592689"/>
                        <a:ext cx="1778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Locating Vertical and Horizontal Asymptotes (cont.)</a:t>
            </a:r>
            <a:endParaRPr lang="en-US" dirty="0"/>
          </a:p>
        </p:txBody>
      </p:sp>
      <p:sp>
        <p:nvSpPr>
          <p:cNvPr id="3" name="Content Placeholder 2"/>
          <p:cNvSpPr>
            <a:spLocks noGrp="1"/>
          </p:cNvSpPr>
          <p:nvPr>
            <p:ph idx="1"/>
          </p:nvPr>
        </p:nvSpPr>
        <p:spPr/>
        <p:txBody>
          <a:bodyPr/>
          <a:lstStyle/>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The line </a:t>
            </a:r>
            <a:r>
              <a:rPr lang="en-US" i="1" dirty="0" smtClean="0">
                <a:solidFill>
                  <a:srgbClr val="FF0000"/>
                </a:solidFill>
              </a:rPr>
              <a:t>y </a:t>
            </a:r>
            <a:r>
              <a:rPr lang="en-US" dirty="0" smtClean="0">
                <a:solidFill>
                  <a:srgbClr val="FF0000"/>
                </a:solidFill>
              </a:rPr>
              <a:t>= 2 is a horizontal asymptote</a:t>
            </a:r>
            <a:r>
              <a:rPr lang="en-US" dirty="0" smtClean="0"/>
              <a:t>. Since</a:t>
            </a:r>
          </a:p>
          <a:p>
            <a:pPr marL="463550" indent="-463550"/>
            <a:r>
              <a:rPr lang="en-US" dirty="0" smtClean="0"/>
              <a:t>we see that                         also.</a:t>
            </a:r>
            <a:endParaRPr lang="en-US" dirty="0"/>
          </a:p>
        </p:txBody>
      </p:sp>
      <p:graphicFrame>
        <p:nvGraphicFramePr>
          <p:cNvPr id="305156" name="Object 4"/>
          <p:cNvGraphicFramePr>
            <a:graphicFrameLocks noChangeAspect="1"/>
          </p:cNvGraphicFramePr>
          <p:nvPr/>
        </p:nvGraphicFramePr>
        <p:xfrm>
          <a:off x="7102123" y="3657600"/>
          <a:ext cx="1892300" cy="927100"/>
        </p:xfrm>
        <a:graphic>
          <a:graphicData uri="http://schemas.openxmlformats.org/presentationml/2006/ole">
            <mc:AlternateContent xmlns:mc="http://schemas.openxmlformats.org/markup-compatibility/2006">
              <mc:Choice xmlns:v="urn:schemas-microsoft-com:vml" Requires="v">
                <p:oleObj spid="_x0000_s6183" name="Equation" r:id="rId3" imgW="1892300" imgH="927100" progId="Equation.DSMT4">
                  <p:embed/>
                </p:oleObj>
              </mc:Choice>
              <mc:Fallback>
                <p:oleObj name="Equation" r:id="rId3" imgW="1892300" imgH="927100" progId="Equation.DSMT4">
                  <p:embed/>
                  <p:pic>
                    <p:nvPicPr>
                      <p:cNvPr id="0" name="Object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2123" y="3657600"/>
                        <a:ext cx="1892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5157" name="Object 5"/>
          <p:cNvGraphicFramePr>
            <a:graphicFrameLocks noChangeAspect="1"/>
          </p:cNvGraphicFramePr>
          <p:nvPr/>
        </p:nvGraphicFramePr>
        <p:xfrm>
          <a:off x="2298700" y="4408311"/>
          <a:ext cx="1816100" cy="571500"/>
        </p:xfrm>
        <a:graphic>
          <a:graphicData uri="http://schemas.openxmlformats.org/presentationml/2006/ole">
            <mc:AlternateContent xmlns:mc="http://schemas.openxmlformats.org/markup-compatibility/2006">
              <mc:Choice xmlns:v="urn:schemas-microsoft-com:vml" Requires="v">
                <p:oleObj spid="_x0000_s6184" name="Equation" r:id="rId5" imgW="1816100" imgH="571500" progId="Equation.DSMT4">
                  <p:embed/>
                </p:oleObj>
              </mc:Choice>
              <mc:Fallback>
                <p:oleObj name="Equation" r:id="rId5" imgW="1816100" imgH="571500" progId="Equation.DSMT4">
                  <p:embed/>
                  <p:pic>
                    <p:nvPicPr>
                      <p:cNvPr id="0" name="Object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98700" y="4408311"/>
                        <a:ext cx="1816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5158" name="Object 6"/>
          <p:cNvGraphicFramePr>
            <a:graphicFrameLocks noChangeAspect="1"/>
          </p:cNvGraphicFramePr>
          <p:nvPr/>
        </p:nvGraphicFramePr>
        <p:xfrm>
          <a:off x="4114800" y="1524000"/>
          <a:ext cx="4381500" cy="622300"/>
        </p:xfrm>
        <a:graphic>
          <a:graphicData uri="http://schemas.openxmlformats.org/presentationml/2006/ole">
            <mc:AlternateContent xmlns:mc="http://schemas.openxmlformats.org/markup-compatibility/2006">
              <mc:Choice xmlns:v="urn:schemas-microsoft-com:vml" Requires="v">
                <p:oleObj spid="_x0000_s6185" name="Equation" r:id="rId7" imgW="4381200" imgH="622080" progId="Equation.DSMT4">
                  <p:embed/>
                </p:oleObj>
              </mc:Choice>
              <mc:Fallback>
                <p:oleObj name="Equation" r:id="rId7" imgW="4381200" imgH="622080" progId="Equation.DSMT4">
                  <p:embed/>
                  <p:pic>
                    <p:nvPicPr>
                      <p:cNvPr id="0" name="Object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4800" y="1524000"/>
                        <a:ext cx="4381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198511" y="1377246"/>
          <a:ext cx="1689100" cy="1282700"/>
        </p:xfrm>
        <a:graphic>
          <a:graphicData uri="http://schemas.openxmlformats.org/presentationml/2006/ole">
            <mc:AlternateContent xmlns:mc="http://schemas.openxmlformats.org/markup-compatibility/2006">
              <mc:Choice xmlns:v="urn:schemas-microsoft-com:vml" Requires="v">
                <p:oleObj spid="_x0000_s6186" name="Equation" r:id="rId9" imgW="1688760" imgH="1282680" progId="Equation.DSMT4">
                  <p:embed/>
                </p:oleObj>
              </mc:Choice>
              <mc:Fallback>
                <p:oleObj name="Equation" r:id="rId9" imgW="1688760" imgH="12826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98511" y="1377246"/>
                        <a:ext cx="16891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221089" y="2695221"/>
          <a:ext cx="1003300" cy="838200"/>
        </p:xfrm>
        <a:graphic>
          <a:graphicData uri="http://schemas.openxmlformats.org/presentationml/2006/ole">
            <mc:AlternateContent xmlns:mc="http://schemas.openxmlformats.org/markup-compatibility/2006">
              <mc:Choice xmlns:v="urn:schemas-microsoft-com:vml" Requires="v">
                <p:oleObj spid="_x0000_s6187" name="Equation" r:id="rId11" imgW="1002960" imgH="838080" progId="Equation.DSMT4">
                  <p:embed/>
                </p:oleObj>
              </mc:Choice>
              <mc:Fallback>
                <p:oleObj name="Equation" r:id="rId11" imgW="10029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21089" y="2695221"/>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254022" y="2991555"/>
          <a:ext cx="469900" cy="279400"/>
        </p:xfrm>
        <a:graphic>
          <a:graphicData uri="http://schemas.openxmlformats.org/presentationml/2006/ole">
            <mc:AlternateContent xmlns:mc="http://schemas.openxmlformats.org/markup-compatibility/2006">
              <mc:Choice xmlns:v="urn:schemas-microsoft-com:vml" Requires="v">
                <p:oleObj spid="_x0000_s6188" name="Equation" r:id="rId13" imgW="469800" imgH="279360" progId="Equation.DSMT4">
                  <p:embed/>
                </p:oleObj>
              </mc:Choice>
              <mc:Fallback>
                <p:oleObj name="Equation" r:id="rId13" imgW="4698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54022" y="2991555"/>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51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5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1074</Words>
  <Application>Microsoft Office PowerPoint</Application>
  <PresentationFormat>On-screen Show (4:3)</PresentationFormat>
  <Paragraphs>148</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Symbol</vt:lpstr>
      <vt:lpstr>Calibri</vt:lpstr>
      <vt:lpstr>Courier New</vt:lpstr>
      <vt:lpstr>Arial</vt:lpstr>
      <vt:lpstr>Office Theme</vt:lpstr>
      <vt:lpstr>Equation</vt:lpstr>
      <vt:lpstr>Section 12.4</vt:lpstr>
      <vt:lpstr>Objectives</vt:lpstr>
      <vt:lpstr>Rational Functions</vt:lpstr>
      <vt:lpstr>Rational Functions</vt:lpstr>
      <vt:lpstr>Rational Functions</vt:lpstr>
      <vt:lpstr>Rational Functions</vt:lpstr>
      <vt:lpstr>Example 1: Locating Vertical and Horizontal Asymptotes</vt:lpstr>
      <vt:lpstr>Example 1: Locating Vertical and Horizontal Asymptotes (cont.)</vt:lpstr>
      <vt:lpstr>Example 1: Locating Vertical and Horizontal Asymptotes (cont.)</vt:lpstr>
      <vt:lpstr>Example 2: Locating Vertical and Horizontal Asymptotes</vt:lpstr>
      <vt:lpstr>Example 2: Locating Vertical and Horizontal Asymptotes (cont.)</vt:lpstr>
      <vt:lpstr>Example 3: Locating Oblique Asymptotes</vt:lpstr>
      <vt:lpstr>Example 3: Locating Oblique Asymptotes (cont.)</vt:lpstr>
      <vt:lpstr>Example 4: Sketching the Graph of a  Rational Function</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5: Sketching the Graph of a  Rational Function</vt:lpstr>
      <vt:lpstr>Example 5: Sketching the Graph of a  Rational Function (cont.)</vt:lpstr>
      <vt:lpstr>Example 5: Sketching the Graph of a  Rational Function (cont.)</vt:lpstr>
      <vt:lpstr>Example 5: Sketching the Graph of a  Rational Function (cont.)</vt:lpstr>
      <vt:lpstr>Example 5: Sketching the Graph of a  Rational Function (cont.)</vt:lpstr>
      <vt:lpstr>Example 5: Sketching the Graph of a  Rational Function (cont.)</vt:lpstr>
      <vt:lpstr>Example 5: Sketching the Graph of a  Rational Function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56</cp:revision>
  <dcterms:created xsi:type="dcterms:W3CDTF">2013-04-26T14:43:13Z</dcterms:created>
  <dcterms:modified xsi:type="dcterms:W3CDTF">2019-08-22T03:46:07Z</dcterms:modified>
</cp:coreProperties>
</file>