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ukkaprasad" initials="c" lastIdx="1" clrIdx="0">
    <p:extLst>
      <p:ext uri="{19B8F6BF-5375-455C-9EA6-DF929625EA0E}">
        <p15:presenceInfo xmlns:p15="http://schemas.microsoft.com/office/powerpoint/2012/main" userId="S-1-5-21-1666015839-3846122634-945917319-22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819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6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5B97F-0710-4411-8204-9108B02C4DAD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816CE-EE76-40F9-86CF-915C2D3D1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3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8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6.bin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67.wmf"/><Relationship Id="rId7" Type="http://schemas.openxmlformats.org/officeDocument/2006/relationships/image" Target="../media/image69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7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4.w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69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2.bin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8.bin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12.5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Business Applications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Minimizing Inventory Costs (cont.)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1752600"/>
            <a:ext cx="30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Since we are dealing with the closed interval [1, 500] and </a:t>
            </a:r>
            <a:r>
              <a:rPr lang="en-US" sz="2000" i="1" dirty="0">
                <a:solidFill>
                  <a:srgbClr val="008080"/>
                </a:solidFill>
              </a:rPr>
              <a:t>C</a:t>
            </a:r>
            <a:r>
              <a:rPr lang="en-US" sz="2000" dirty="0">
                <a:solidFill>
                  <a:srgbClr val="008080"/>
                </a:solidFill>
              </a:rPr>
              <a:t>(1) = $1560 and </a:t>
            </a:r>
            <a:r>
              <a:rPr lang="en-US" sz="2000" i="1" dirty="0">
                <a:solidFill>
                  <a:srgbClr val="008080"/>
                </a:solidFill>
              </a:rPr>
              <a:t>C</a:t>
            </a:r>
            <a:r>
              <a:rPr lang="en-US" sz="2000" dirty="0">
                <a:solidFill>
                  <a:srgbClr val="008080"/>
                </a:solidFill>
              </a:rPr>
              <a:t>(500) = $30,003, </a:t>
            </a:r>
          </a:p>
          <a:p>
            <a:r>
              <a:rPr lang="en-US" sz="2000" i="1" dirty="0">
                <a:solidFill>
                  <a:srgbClr val="008080"/>
                </a:solidFill>
              </a:rPr>
              <a:t>C</a:t>
            </a:r>
            <a:r>
              <a:rPr lang="en-US" sz="2000" dirty="0">
                <a:solidFill>
                  <a:srgbClr val="008080"/>
                </a:solidFill>
              </a:rPr>
              <a:t>(100) = $600 is also the absolute minimum. </a:t>
            </a:r>
          </a:p>
        </p:txBody>
      </p:sp>
      <p:pic>
        <p:nvPicPr>
          <p:cNvPr id="7171" name="Picture 3" descr="C:\Documents and Settings\Nagesh\Desktop\Ch_4_sec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5557" y="1357312"/>
            <a:ext cx="4551243" cy="40528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5000" y="5193268"/>
            <a:ext cx="89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Lot Size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3773830" y="3209890"/>
            <a:ext cx="59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Maximizing Revenue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Susan knows that she can sell </a:t>
            </a:r>
            <a:r>
              <a:rPr lang="en-US" dirty="0">
                <a:solidFill>
                  <a:srgbClr val="0000FF"/>
                </a:solidFill>
              </a:rPr>
              <a:t>440 tacos </a:t>
            </a:r>
            <a:r>
              <a:rPr lang="en-US" dirty="0"/>
              <a:t>a day at </a:t>
            </a:r>
            <a:r>
              <a:rPr lang="en-US" dirty="0">
                <a:solidFill>
                  <a:srgbClr val="0000FF"/>
                </a:solidFill>
              </a:rPr>
              <a:t>50 cents per taco</a:t>
            </a:r>
            <a:r>
              <a:rPr lang="en-US" dirty="0"/>
              <a:t>. What price should she charge to maximize her revenue if, for every increase of </a:t>
            </a:r>
            <a:r>
              <a:rPr lang="en-US" dirty="0">
                <a:solidFill>
                  <a:srgbClr val="0000FF"/>
                </a:solidFill>
              </a:rPr>
              <a:t>10 cents </a:t>
            </a:r>
            <a:r>
              <a:rPr lang="en-US" dirty="0"/>
              <a:t>in price, she sells </a:t>
            </a:r>
            <a:r>
              <a:rPr lang="en-US" dirty="0">
                <a:solidFill>
                  <a:srgbClr val="0000FF"/>
                </a:solidFill>
              </a:rPr>
              <a:t>40 fewer tacos</a:t>
            </a:r>
            <a:r>
              <a:rPr lang="en-US" dirty="0"/>
              <a:t>? What will this revenue be?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Maximizing Revenue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Solution:</a:t>
            </a:r>
          </a:p>
          <a:p>
            <a:r>
              <a:rPr lang="en-US" dirty="0"/>
              <a:t>Let </a:t>
            </a:r>
            <a:r>
              <a:rPr lang="en-US" i="1" dirty="0"/>
              <a:t>x</a:t>
            </a:r>
            <a:r>
              <a:rPr lang="en-US" dirty="0"/>
              <a:t> = number of 10-cent increases in price. (The choice of </a:t>
            </a:r>
            <a:r>
              <a:rPr lang="en-US" i="1" dirty="0"/>
              <a:t>x</a:t>
            </a:r>
            <a:r>
              <a:rPr lang="en-US" dirty="0"/>
              <a:t> here does not represent the unknown price but the number of price increases. This choice for </a:t>
            </a:r>
            <a:r>
              <a:rPr lang="en-US" i="1" dirty="0"/>
              <a:t>x</a:t>
            </a:r>
            <a:r>
              <a:rPr lang="en-US" dirty="0"/>
              <a:t> makes the equation relatively easy to set up.) Then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430639" y="3898900"/>
          <a:ext cx="4305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05240" imgH="368280" progId="Equation.DSMT4">
                  <p:embed/>
                </p:oleObj>
              </mc:Choice>
              <mc:Fallback>
                <p:oleObj name="Equation" r:id="rId2" imgW="4305240" imgH="368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639" y="3898900"/>
                        <a:ext cx="4305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785533" y="4419600"/>
          <a:ext cx="3225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25600" imgH="304560" progId="Equation.DSMT4">
                  <p:embed/>
                </p:oleObj>
              </mc:Choice>
              <mc:Fallback>
                <p:oleObj name="Equation" r:id="rId4" imgW="322560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5533" y="4419600"/>
                        <a:ext cx="3225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Maximizing Revenue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Therefore,</a:t>
            </a:r>
          </a:p>
          <a:p>
            <a:endParaRPr lang="en-US" dirty="0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221089" y="1913466"/>
          <a:ext cx="3048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7760" imgH="469800" progId="Equation.DSMT4">
                  <p:embed/>
                </p:oleObj>
              </mc:Choice>
              <mc:Fallback>
                <p:oleObj name="Equation" r:id="rId2" imgW="304776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089" y="1913466"/>
                        <a:ext cx="3048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949222" y="2492022"/>
          <a:ext cx="3937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6960" imgH="469800" progId="Equation.DSMT4">
                  <p:embed/>
                </p:oleObj>
              </mc:Choice>
              <mc:Fallback>
                <p:oleObj name="Equation" r:id="rId4" imgW="39369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222" y="2492022"/>
                        <a:ext cx="3937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937228" y="3070578"/>
          <a:ext cx="3314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14520" imgH="380880" progId="Equation.DSMT4">
                  <p:embed/>
                </p:oleObj>
              </mc:Choice>
              <mc:Fallback>
                <p:oleObj name="Equation" r:id="rId6" imgW="331452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228" y="3070578"/>
                        <a:ext cx="3314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2937933" y="3646311"/>
          <a:ext cx="2463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63480" imgH="380880" progId="Equation.DSMT4">
                  <p:embed/>
                </p:oleObj>
              </mc:Choice>
              <mc:Fallback>
                <p:oleObj name="Equation" r:id="rId8" imgW="246348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933" y="3646311"/>
                        <a:ext cx="2463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Maximizing Revenue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Differentiating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we get</a:t>
            </a:r>
          </a:p>
          <a:p>
            <a:pPr algn="ctr"/>
            <a:r>
              <a:rPr lang="en-US" i="1" dirty="0">
                <a:solidFill>
                  <a:srgbClr val="000099"/>
                </a:solidFill>
              </a:rPr>
              <a:t>R</a:t>
            </a:r>
            <a:r>
              <a:rPr lang="en-US" dirty="0">
                <a:solidFill>
                  <a:srgbClr val="000099"/>
                </a:solidFill>
              </a:rPr>
              <a:t>′(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) = 24 − 8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.</a:t>
            </a:r>
          </a:p>
          <a:p>
            <a:r>
              <a:rPr lang="nb-NO" dirty="0"/>
              <a:t>Setting </a:t>
            </a:r>
            <a:r>
              <a:rPr lang="nb-NO" i="1" dirty="0"/>
              <a:t>R</a:t>
            </a:r>
            <a:r>
              <a:rPr lang="nb-NO" dirty="0"/>
              <a:t>′(</a:t>
            </a:r>
            <a:r>
              <a:rPr lang="nb-NO" i="1" dirty="0"/>
              <a:t>x</a:t>
            </a:r>
            <a:r>
              <a:rPr lang="nb-NO" dirty="0"/>
              <a:t>) = 0 gives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en-US" dirty="0"/>
              <a:t>We can verify that </a:t>
            </a:r>
            <a:r>
              <a:rPr lang="en-US" i="1" dirty="0"/>
              <a:t>x</a:t>
            </a:r>
            <a:r>
              <a:rPr lang="en-US" dirty="0"/>
              <a:t> = 3 is a maximum by the Second Derivative Test: </a:t>
            </a:r>
            <a:r>
              <a:rPr lang="en-US" i="1" dirty="0"/>
              <a:t>R</a:t>
            </a:r>
            <a:r>
              <a:rPr lang="en-US" dirty="0"/>
              <a:t>′′(</a:t>
            </a:r>
            <a:r>
              <a:rPr lang="en-US" i="1" dirty="0"/>
              <a:t>x</a:t>
            </a:r>
            <a:r>
              <a:rPr lang="en-US" dirty="0"/>
              <a:t>) = −8 &lt; 0 for all </a:t>
            </a:r>
            <a:r>
              <a:rPr lang="en-US" i="1" dirty="0"/>
              <a:t>x</a:t>
            </a:r>
            <a:r>
              <a:rPr lang="en-US" dirty="0"/>
              <a:t>. Therefore,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= 3 </a:t>
            </a:r>
            <a:r>
              <a:rPr lang="en-US" dirty="0"/>
              <a:t>does indeed give a maximum revenue.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592689" y="2895600"/>
          <a:ext cx="157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291960" progId="Equation.DSMT4">
                  <p:embed/>
                </p:oleObj>
              </mc:Choice>
              <mc:Fallback>
                <p:oleObj name="Equation" r:id="rId2" imgW="157464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689" y="2895600"/>
                        <a:ext cx="1574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4049889" y="3430411"/>
          <a:ext cx="152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880" imgH="291960" progId="Equation.DSMT4">
                  <p:embed/>
                </p:oleObj>
              </mc:Choice>
              <mc:Fallback>
                <p:oleObj name="Equation" r:id="rId4" imgW="152388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889" y="3430411"/>
                        <a:ext cx="1524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413956" y="3963811"/>
          <a:ext cx="812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291960" progId="Equation.DSMT4">
                  <p:embed/>
                </p:oleObj>
              </mc:Choice>
              <mc:Fallback>
                <p:oleObj name="Equation" r:id="rId6" imgW="81252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956" y="3963811"/>
                        <a:ext cx="812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Maximizing Revenue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there should be three 10-cent increases in price. The new price should be </a:t>
            </a:r>
          </a:p>
          <a:p>
            <a:pPr algn="ctr"/>
            <a:r>
              <a:rPr lang="it-IT" dirty="0">
                <a:solidFill>
                  <a:srgbClr val="000099"/>
                </a:solidFill>
              </a:rPr>
              <a:t>$0.50 + $0.10(3) = $0.80 per taco</a:t>
            </a:r>
            <a:r>
              <a:rPr lang="it-IT" dirty="0"/>
              <a:t>.</a:t>
            </a:r>
          </a:p>
          <a:p>
            <a:r>
              <a:rPr lang="en-US" dirty="0"/>
              <a:t>The sales will then be </a:t>
            </a:r>
          </a:p>
          <a:p>
            <a:pPr algn="ctr"/>
            <a:r>
              <a:rPr lang="en-US" dirty="0">
                <a:solidFill>
                  <a:srgbClr val="000099"/>
                </a:solidFill>
              </a:rPr>
              <a:t>440 − 40(3) = 320 tacos</a:t>
            </a:r>
            <a:r>
              <a:rPr lang="en-US" dirty="0"/>
              <a:t>,</a:t>
            </a:r>
          </a:p>
          <a:p>
            <a:r>
              <a:rPr lang="en-US" dirty="0"/>
              <a:t>and the maximum revenue will be </a:t>
            </a:r>
          </a:p>
          <a:p>
            <a:pPr algn="ctr"/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99"/>
                </a:solidFill>
              </a:rPr>
              <a:t>= (0.80)(320) = </a:t>
            </a:r>
            <a:r>
              <a:rPr lang="en-US" dirty="0">
                <a:solidFill>
                  <a:srgbClr val="FF0000"/>
                </a:solidFill>
              </a:rPr>
              <a:t>$256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Finding Maximum Revenue With a Linear Demand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"/>
              </a:spcBef>
            </a:pPr>
            <a:r>
              <a:rPr lang="en-US" dirty="0"/>
              <a:t>A company sells </a:t>
            </a:r>
            <a:r>
              <a:rPr lang="en-US" dirty="0">
                <a:solidFill>
                  <a:srgbClr val="0000FF"/>
                </a:solidFill>
              </a:rPr>
              <a:t>3000</a:t>
            </a:r>
            <a:r>
              <a:rPr lang="en-US" dirty="0"/>
              <a:t> calculators per month when the price is </a:t>
            </a:r>
            <a:r>
              <a:rPr lang="en-US" dirty="0">
                <a:solidFill>
                  <a:srgbClr val="0000FF"/>
                </a:solidFill>
              </a:rPr>
              <a:t>$7</a:t>
            </a:r>
            <a:r>
              <a:rPr lang="en-US" dirty="0"/>
              <a:t> per calculator. When the price is lowered to </a:t>
            </a:r>
            <a:r>
              <a:rPr lang="en-US" dirty="0">
                <a:solidFill>
                  <a:srgbClr val="0000FF"/>
                </a:solidFill>
              </a:rPr>
              <a:t>$4 </a:t>
            </a:r>
            <a:r>
              <a:rPr lang="en-US" dirty="0"/>
              <a:t>per calculator, </a:t>
            </a:r>
            <a:r>
              <a:rPr lang="en-US" dirty="0">
                <a:solidFill>
                  <a:srgbClr val="0000FF"/>
                </a:solidFill>
              </a:rPr>
              <a:t>6000</a:t>
            </a:r>
            <a:r>
              <a:rPr lang="en-US" dirty="0"/>
              <a:t> are sold. The maximum number of calculators the company can manufacture is </a:t>
            </a:r>
            <a:r>
              <a:rPr lang="en-US" dirty="0">
                <a:solidFill>
                  <a:srgbClr val="0000FF"/>
                </a:solidFill>
              </a:rPr>
              <a:t>7000 </a:t>
            </a:r>
            <a:r>
              <a:rPr lang="en-US" dirty="0"/>
              <a:t>per month. Assuming that the demand function is linear, determine how many calculators the company should produce and sell per month in order to maximize revenue.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Finding Maximum Revenue With a Linear Demand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Solution:</a:t>
            </a:r>
          </a:p>
          <a:p>
            <a:r>
              <a:rPr lang="en-US" dirty="0"/>
              <a:t>The two points (3000, 7) and (6000, 4) can be used to find the linear demand function.</a:t>
            </a:r>
          </a:p>
          <a:p>
            <a:r>
              <a:rPr lang="en-US" dirty="0"/>
              <a:t>First, we will use these points in the formula for slope, </a:t>
            </a:r>
          </a:p>
          <a:p>
            <a:endParaRPr lang="en-US" sz="1000" dirty="0"/>
          </a:p>
          <a:p>
            <a:r>
              <a:rPr lang="en-US" dirty="0"/>
              <a:t>                       and then we will use the point-slope </a:t>
            </a:r>
          </a:p>
          <a:p>
            <a:endParaRPr lang="en-US" sz="1000" dirty="0"/>
          </a:p>
          <a:p>
            <a:r>
              <a:rPr lang="en-US" dirty="0"/>
              <a:t>form for the equation of a line, </a:t>
            </a:r>
            <a:r>
              <a:rPr lang="en-US" i="1" dirty="0">
                <a:solidFill>
                  <a:srgbClr val="000099"/>
                </a:solidFill>
              </a:rPr>
              <a:t>y</a:t>
            </a:r>
            <a:r>
              <a:rPr lang="en-US" dirty="0">
                <a:solidFill>
                  <a:srgbClr val="000099"/>
                </a:solidFill>
              </a:rPr>
              <a:t> − </a:t>
            </a:r>
            <a:r>
              <a:rPr lang="en-US" i="1" dirty="0">
                <a:solidFill>
                  <a:srgbClr val="000099"/>
                </a:solidFill>
              </a:rPr>
              <a:t>y</a:t>
            </a:r>
            <a:r>
              <a:rPr lang="en-US" baseline="-25000" dirty="0">
                <a:solidFill>
                  <a:srgbClr val="000099"/>
                </a:solidFill>
              </a:rPr>
              <a:t>1</a:t>
            </a:r>
            <a:r>
              <a:rPr lang="en-US" dirty="0">
                <a:solidFill>
                  <a:srgbClr val="000099"/>
                </a:solidFill>
              </a:rPr>
              <a:t> = </a:t>
            </a:r>
            <a:r>
              <a:rPr lang="en-US" i="1" dirty="0">
                <a:solidFill>
                  <a:srgbClr val="000099"/>
                </a:solidFill>
              </a:rPr>
              <a:t>m</a:t>
            </a:r>
            <a:r>
              <a:rPr lang="en-US" dirty="0">
                <a:solidFill>
                  <a:srgbClr val="000099"/>
                </a:solidFill>
              </a:rPr>
              <a:t>(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 − 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baseline="-25000" dirty="0">
                <a:solidFill>
                  <a:srgbClr val="000099"/>
                </a:solidFill>
              </a:rPr>
              <a:t>1</a:t>
            </a:r>
            <a:r>
              <a:rPr lang="en-US" dirty="0">
                <a:solidFill>
                  <a:srgbClr val="000099"/>
                </a:solidFill>
              </a:rPr>
              <a:t>)</a:t>
            </a:r>
            <a:r>
              <a:rPr lang="en-US" dirty="0"/>
              <a:t>.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/>
              <a:t>For this example we use the points in the form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dirty="0"/>
              <a:t>) instead of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). 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546100" y="3299178"/>
          <a:ext cx="1727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927100" progId="Equation.DSMT4">
                  <p:embed/>
                </p:oleObj>
              </mc:Choice>
              <mc:Fallback>
                <p:oleObj name="Equation" r:id="rId2" imgW="1727200" imgH="927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299178"/>
                        <a:ext cx="17272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Finding Maximum Revenue With a Linear Demand Function (cont.)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350911" y="1524000"/>
          <a:ext cx="2425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838080" progId="Equation.DSMT4">
                  <p:embed/>
                </p:oleObj>
              </mc:Choice>
              <mc:Fallback>
                <p:oleObj name="Equation" r:id="rId2" imgW="242568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911" y="1524000"/>
                        <a:ext cx="2425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799189" y="1521177"/>
          <a:ext cx="1079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280" imgH="838080" progId="Equation.DSMT4">
                  <p:embed/>
                </p:oleObj>
              </mc:Choice>
              <mc:Fallback>
                <p:oleObj name="Equation" r:id="rId4" imgW="107928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189" y="1521177"/>
                        <a:ext cx="1079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5888567" y="1524000"/>
          <a:ext cx="1308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7880" imgH="838080" progId="Equation.DSMT4">
                  <p:embed/>
                </p:oleObj>
              </mc:Choice>
              <mc:Fallback>
                <p:oleObj name="Equation" r:id="rId6" imgW="13078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567" y="1524000"/>
                        <a:ext cx="1308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1940278" y="2460978"/>
          <a:ext cx="3492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92360" imgH="838080" progId="Equation.DSMT4">
                  <p:embed/>
                </p:oleObj>
              </mc:Choice>
              <mc:Fallback>
                <p:oleObj name="Equation" r:id="rId8" imgW="34923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278" y="2460978"/>
                        <a:ext cx="3492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1954389" y="3397956"/>
          <a:ext cx="2705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05040" imgH="838080" progId="Equation.DSMT4">
                  <p:embed/>
                </p:oleObj>
              </mc:Choice>
              <mc:Fallback>
                <p:oleObj name="Equation" r:id="rId10" imgW="270504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389" y="3397956"/>
                        <a:ext cx="2705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2427111" y="4354689"/>
          <a:ext cx="342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9000" imgH="838080" progId="Equation.DSMT4">
                  <p:embed/>
                </p:oleObj>
              </mc:Choice>
              <mc:Fallback>
                <p:oleObj name="Equation" r:id="rId12" imgW="342900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111" y="4354689"/>
                        <a:ext cx="3429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Finding Maximum Revenue With a Linear Demand Function (cont.)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676400"/>
            <a:ext cx="243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8080"/>
                </a:solidFill>
              </a:rPr>
              <a:t>D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) is the demand function where</a:t>
            </a:r>
          </a:p>
          <a:p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 = number of calculators sold, and </a:t>
            </a:r>
            <a:r>
              <a:rPr lang="en-US" sz="2000" i="1" dirty="0">
                <a:solidFill>
                  <a:srgbClr val="008080"/>
                </a:solidFill>
              </a:rPr>
              <a:t>p</a:t>
            </a:r>
            <a:r>
              <a:rPr lang="en-US" sz="2000" dirty="0">
                <a:solidFill>
                  <a:srgbClr val="008080"/>
                </a:solidFill>
              </a:rPr>
              <a:t> = price per calculator.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884C7D-E11C-4D5E-A5F5-CF2148355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257112"/>
            <a:ext cx="4587638" cy="43437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itchFamily="49" charset="0"/>
              <a:buChar char="o"/>
            </a:pPr>
            <a:r>
              <a:rPr lang="en-US" dirty="0"/>
              <a:t>Minimize inventory costs of a business.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/>
              <a:t>Determine the price a company should charge for their product in order to maximize revenue.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dirty="0"/>
              <a:t>Find a company’s maximum profit assuming the demand function is linear.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Finding Maximum Revenue With a Linear Demand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revenue function is then,</a:t>
            </a:r>
          </a:p>
          <a:p>
            <a:endParaRPr lang="en-US" dirty="0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678289" y="2044700"/>
          <a:ext cx="2019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9240" imgH="469800" progId="Equation.DSMT4">
                  <p:embed/>
                </p:oleObj>
              </mc:Choice>
              <mc:Fallback>
                <p:oleObj name="Equation" r:id="rId2" imgW="20192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289" y="2044700"/>
                        <a:ext cx="2019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3402189" y="2652888"/>
          <a:ext cx="2857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57320" imgH="927000" progId="Equation.DSMT4">
                  <p:embed/>
                </p:oleObj>
              </mc:Choice>
              <mc:Fallback>
                <p:oleObj name="Equation" r:id="rId4" imgW="2857320" imgH="927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189" y="2652888"/>
                        <a:ext cx="28575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3379611" y="3677355"/>
          <a:ext cx="2552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52400" imgH="838080" progId="Equation.DSMT4">
                  <p:embed/>
                </p:oleObj>
              </mc:Choice>
              <mc:Fallback>
                <p:oleObj name="Equation" r:id="rId6" imgW="25524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611" y="3677355"/>
                        <a:ext cx="2552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Finding Maximum Revenue With a Linear Demand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Differentiating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gives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Setting </a:t>
            </a:r>
            <a:r>
              <a:rPr lang="en-US" i="1" dirty="0"/>
              <a:t>R</a:t>
            </a:r>
            <a:r>
              <a:rPr lang="en-US" dirty="0"/>
              <a:t>′(</a:t>
            </a:r>
            <a:r>
              <a:rPr lang="en-US" i="1" dirty="0"/>
              <a:t>x</a:t>
            </a:r>
            <a:r>
              <a:rPr lang="en-US" dirty="0"/>
              <a:t>) = 0 and solving for </a:t>
            </a:r>
            <a:r>
              <a:rPr lang="en-US" i="1" dirty="0"/>
              <a:t>x</a:t>
            </a:r>
            <a:r>
              <a:rPr lang="en-US" dirty="0"/>
              <a:t> gives</a:t>
            </a: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971800" y="2099733"/>
          <a:ext cx="787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469800" progId="Equation.DSMT4">
                  <p:embed/>
                </p:oleObj>
              </mc:Choice>
              <mc:Fallback>
                <p:oleObj name="Equation" r:id="rId2" imgW="7873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099733"/>
                        <a:ext cx="787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776133" y="1913466"/>
          <a:ext cx="223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34880" imgH="838080" progId="Equation.DSMT4">
                  <p:embed/>
                </p:oleObj>
              </mc:Choice>
              <mc:Fallback>
                <p:oleObj name="Equation" r:id="rId4" imgW="22348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133" y="1913466"/>
                        <a:ext cx="2235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2815167" y="3517900"/>
          <a:ext cx="2400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00120" imgH="838080" progId="Equation.DSMT4">
                  <p:embed/>
                </p:oleObj>
              </mc:Choice>
              <mc:Fallback>
                <p:oleObj name="Equation" r:id="rId6" imgW="240012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5167" y="3517900"/>
                        <a:ext cx="2400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4103511" y="4569178"/>
          <a:ext cx="2159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8920" imgH="330120" progId="Equation.DSMT4">
                  <p:embed/>
                </p:oleObj>
              </mc:Choice>
              <mc:Fallback>
                <p:oleObj name="Equation" r:id="rId8" imgW="2158920" imgH="3301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511" y="4569178"/>
                        <a:ext cx="2159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4484511" y="5087056"/>
          <a:ext cx="1346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46040" imgH="291960" progId="Equation.DSMT4">
                  <p:embed/>
                </p:oleObj>
              </mc:Choice>
              <mc:Fallback>
                <p:oleObj name="Equation" r:id="rId10" imgW="13460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511" y="5087056"/>
                        <a:ext cx="1346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Finding Maximum Revenue With a Linear Demand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company should produce 5000 calculators and sell them at a price of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the maximum revenue of</a:t>
            </a:r>
          </a:p>
          <a:p>
            <a:pPr>
              <a:tabLst>
                <a:tab pos="1206500" algn="l"/>
              </a:tabLst>
            </a:pP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>
                <a:solidFill>
                  <a:srgbClr val="FF00FF"/>
                </a:solidFill>
              </a:rPr>
              <a:t>5000</a:t>
            </a:r>
            <a:r>
              <a:rPr lang="en-US" dirty="0">
                <a:solidFill>
                  <a:srgbClr val="0000FF"/>
                </a:solidFill>
              </a:rPr>
              <a:t>)	</a:t>
            </a:r>
            <a:r>
              <a:rPr lang="en-US" dirty="0">
                <a:solidFill>
                  <a:srgbClr val="000099"/>
                </a:solidFill>
              </a:rPr>
              <a:t>= 5000 ⋅ 5 </a:t>
            </a:r>
          </a:p>
          <a:p>
            <a:pPr>
              <a:tabLst>
                <a:tab pos="1206500" algn="l"/>
              </a:tabLst>
            </a:pPr>
            <a:r>
              <a:rPr lang="en-US" dirty="0">
                <a:solidFill>
                  <a:srgbClr val="000099"/>
                </a:solidFill>
              </a:rPr>
              <a:t>	= </a:t>
            </a:r>
            <a:r>
              <a:rPr lang="en-US" dirty="0">
                <a:solidFill>
                  <a:srgbClr val="FF0000"/>
                </a:solidFill>
              </a:rPr>
              <a:t>$25,000 per month</a:t>
            </a:r>
            <a:r>
              <a:rPr lang="en-US" dirty="0"/>
              <a:t>.</a:t>
            </a:r>
          </a:p>
        </p:txBody>
      </p:sp>
      <p:pic>
        <p:nvPicPr>
          <p:cNvPr id="5" name="Picture 3" descr="C:\Documents and Settings\Nagesh\Desktop\Ch_4_sec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0238" y="1981200"/>
            <a:ext cx="3749040" cy="3487121"/>
          </a:xfrm>
          <a:prstGeom prst="rect">
            <a:avLst/>
          </a:prstGeom>
          <a:noFill/>
        </p:spPr>
      </p:pic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533400" y="2602089"/>
          <a:ext cx="495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5000" imgH="304560" progId="Equation.DSMT4">
                  <p:embed/>
                </p:oleObj>
              </mc:Choice>
              <mc:Fallback>
                <p:oleObj name="Equation" r:id="rId3" imgW="495000" imgH="304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02089"/>
                        <a:ext cx="495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035756" y="2274711"/>
          <a:ext cx="264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41320" imgH="838080" progId="Equation.DSMT4">
                  <p:embed/>
                </p:oleObj>
              </mc:Choice>
              <mc:Fallback>
                <p:oleObj name="Equation" r:id="rId5" imgW="264132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756" y="2274711"/>
                        <a:ext cx="2641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3745089" y="2514600"/>
          <a:ext cx="144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47560" imgH="419040" progId="Equation.DSMT4">
                  <p:embed/>
                </p:oleObj>
              </mc:Choice>
              <mc:Fallback>
                <p:oleObj name="Equation" r:id="rId7" imgW="144756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5089" y="2514600"/>
                        <a:ext cx="144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4: Finding Maximum Profit With a Linear Demand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the company in Example 3 has a cost function </a:t>
            </a:r>
            <a:r>
              <a:rPr lang="en-US" i="1" dirty="0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= 5000 + 3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/>
              <a:t>. How many calculators should the company produce and sell to maximize profit?</a:t>
            </a:r>
          </a:p>
          <a:p>
            <a:r>
              <a:rPr lang="en-US" b="1" dirty="0"/>
              <a:t>Solution:</a:t>
            </a:r>
          </a:p>
          <a:p>
            <a:r>
              <a:rPr lang="en-US" dirty="0"/>
              <a:t>Find the profit function:</a:t>
            </a:r>
          </a:p>
          <a:p>
            <a:endParaRPr lang="en-US" dirty="0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575733" y="3927122"/>
          <a:ext cx="673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469800" progId="Equation.DSMT4">
                  <p:embed/>
                </p:oleObj>
              </mc:Choice>
              <mc:Fallback>
                <p:oleObj name="Equation" r:id="rId2" imgW="6728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33" y="3927122"/>
                        <a:ext cx="673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293989" y="3927122"/>
          <a:ext cx="1917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17360" imgH="469800" progId="Equation.DSMT4">
                  <p:embed/>
                </p:oleObj>
              </mc:Choice>
              <mc:Fallback>
                <p:oleObj name="Equation" r:id="rId4" imgW="19173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989" y="3927122"/>
                        <a:ext cx="1917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3300589" y="3733800"/>
          <a:ext cx="440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06760" imgH="838080" progId="Equation.DSMT4">
                  <p:embed/>
                </p:oleObj>
              </mc:Choice>
              <mc:Fallback>
                <p:oleObj name="Equation" r:id="rId6" imgW="440676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589" y="3733800"/>
                        <a:ext cx="4406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1272822" y="4670778"/>
          <a:ext cx="416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65560" imgH="838080" progId="Equation.DSMT4">
                  <p:embed/>
                </p:oleObj>
              </mc:Choice>
              <mc:Fallback>
                <p:oleObj name="Equation" r:id="rId8" imgW="41655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822" y="4670778"/>
                        <a:ext cx="4165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5479345" y="4670778"/>
          <a:ext cx="341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16040" imgH="838080" progId="Equation.DSMT4">
                  <p:embed/>
                </p:oleObj>
              </mc:Choice>
              <mc:Fallback>
                <p:oleObj name="Equation" r:id="rId10" imgW="341604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9345" y="4670778"/>
                        <a:ext cx="341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4: Finding Maximum Profit With a Linear Demand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Differentiate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):</a:t>
            </a:r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Set </a:t>
            </a:r>
            <a:r>
              <a:rPr lang="en-US" i="1" dirty="0"/>
              <a:t>P</a:t>
            </a:r>
            <a:r>
              <a:rPr lang="en-US" dirty="0"/>
              <a:t>′(</a:t>
            </a:r>
            <a:r>
              <a:rPr lang="en-US" i="1" dirty="0"/>
              <a:t>x</a:t>
            </a:r>
            <a:r>
              <a:rPr lang="en-US" dirty="0"/>
              <a:t>) equal to 0, and solve for </a:t>
            </a:r>
            <a:r>
              <a:rPr lang="en-US" i="1" dirty="0"/>
              <a:t>x</a:t>
            </a:r>
            <a:r>
              <a:rPr lang="en-US" dirty="0"/>
              <a:t>: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177822" y="2187222"/>
          <a:ext cx="77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469800" progId="Equation.DSMT4">
                  <p:embed/>
                </p:oleObj>
              </mc:Choice>
              <mc:Fallback>
                <p:oleObj name="Equation" r:id="rId2" imgW="7743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822" y="2187222"/>
                        <a:ext cx="77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972278" y="1989666"/>
          <a:ext cx="1993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80" imgH="838080" progId="Equation.DSMT4">
                  <p:embed/>
                </p:oleObj>
              </mc:Choice>
              <mc:Fallback>
                <p:oleObj name="Equation" r:id="rId4" imgW="19936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2278" y="1989666"/>
                        <a:ext cx="1993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090333" y="3657600"/>
          <a:ext cx="223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34880" imgH="838080" progId="Equation.DSMT4">
                  <p:embed/>
                </p:oleObj>
              </mc:Choice>
              <mc:Fallback>
                <p:oleObj name="Equation" r:id="rId6" imgW="223488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333" y="3657600"/>
                        <a:ext cx="2235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4198056" y="4638322"/>
          <a:ext cx="1866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66600" imgH="291960" progId="Equation.DSMT4">
                  <p:embed/>
                </p:oleObj>
              </mc:Choice>
              <mc:Fallback>
                <p:oleObj name="Equation" r:id="rId8" imgW="186660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056" y="4638322"/>
                        <a:ext cx="1866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4574822" y="5183011"/>
          <a:ext cx="1270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9720" imgH="291960" progId="Equation.DSMT4">
                  <p:embed/>
                </p:oleObj>
              </mc:Choice>
              <mc:Fallback>
                <p:oleObj name="Equation" r:id="rId10" imgW="126972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822" y="5183011"/>
                        <a:ext cx="1270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4: Finding Maximum Profit With a Linear Demand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Thus, a maximum profit occurs if the company produces and sells 3500 calculators, which is only half its production capabilities. The price for each calculator would be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graph on the next slide illustrates the relationship between profit, revenue, and cost.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2384778" y="3527778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" imgH="304560" progId="Equation.DSMT4">
                  <p:embed/>
                </p:oleObj>
              </mc:Choice>
              <mc:Fallback>
                <p:oleObj name="Equation" r:id="rId2" imgW="228600" imgH="304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778" y="3527778"/>
                        <a:ext cx="228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633133" y="3200400"/>
          <a:ext cx="292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20680" imgH="838080" progId="Equation.DSMT4">
                  <p:embed/>
                </p:oleObj>
              </mc:Choice>
              <mc:Fallback>
                <p:oleObj name="Equation" r:id="rId4" imgW="292068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133" y="3200400"/>
                        <a:ext cx="2921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5578122" y="3450166"/>
          <a:ext cx="1181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800" imgH="368280" progId="Equation.DSMT4">
                  <p:embed/>
                </p:oleObj>
              </mc:Choice>
              <mc:Fallback>
                <p:oleObj name="Equation" r:id="rId6" imgW="1180800" imgH="368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122" y="3450166"/>
                        <a:ext cx="1181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4: Finding Maximum Profit With a Linear Demand Function (cont.)</a:t>
            </a:r>
          </a:p>
        </p:txBody>
      </p:sp>
      <p:pic>
        <p:nvPicPr>
          <p:cNvPr id="23554" name="Picture 2" descr="C:\Documents and Settings\Nagesh\Desktop\Ch_4_sec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371600"/>
            <a:ext cx="4343400" cy="409945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1905000"/>
            <a:ext cx="3048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Note that maximum revenue and maximum profit do not necessarily occur at the same level of production and sales.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Minimizing Inventory Costs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furniture dealer sells </a:t>
            </a:r>
            <a:r>
              <a:rPr lang="en-US" dirty="0">
                <a:solidFill>
                  <a:srgbClr val="0000FF"/>
                </a:solidFill>
              </a:rPr>
              <a:t>500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desks per year</a:t>
            </a:r>
            <a:r>
              <a:rPr lang="en-US" dirty="0"/>
              <a:t>. The desks take up floor space and warehouse space, and the dealer estimates his storage costs at </a:t>
            </a:r>
            <a:r>
              <a:rPr lang="en-US" dirty="0">
                <a:solidFill>
                  <a:srgbClr val="0000FF"/>
                </a:solidFill>
              </a:rPr>
              <a:t>$6</a:t>
            </a:r>
            <a:r>
              <a:rPr lang="en-US" dirty="0"/>
              <a:t> per desk. The distributor charges the dealer a </a:t>
            </a:r>
            <a:r>
              <a:rPr lang="en-US" dirty="0">
                <a:solidFill>
                  <a:srgbClr val="0000FF"/>
                </a:solidFill>
              </a:rPr>
              <a:t>$60 </a:t>
            </a:r>
            <a:r>
              <a:rPr lang="en-US" dirty="0"/>
              <a:t>fee for each order. How many times per year and in what lot size should the dealer order to minimize inventory costs?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Minimizing Inventory Costs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Solution:</a:t>
            </a:r>
          </a:p>
          <a:p>
            <a:r>
              <a:rPr lang="en-US" dirty="0"/>
              <a:t>Using the given information, we can determine a function for the inventory costs, </a:t>
            </a:r>
            <a:r>
              <a:rPr lang="en-US" i="1" dirty="0">
                <a:solidFill>
                  <a:srgbClr val="000099"/>
                </a:solidFill>
              </a:rPr>
              <a:t>C</a:t>
            </a:r>
            <a:r>
              <a:rPr lang="en-US" dirty="0">
                <a:solidFill>
                  <a:srgbClr val="000099"/>
                </a:solidFill>
              </a:rPr>
              <a:t>(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)</a:t>
            </a:r>
            <a:r>
              <a:rPr lang="en-US" dirty="0"/>
              <a:t>. Let </a:t>
            </a:r>
            <a:r>
              <a:rPr lang="en-US" i="1" dirty="0"/>
              <a:t>x</a:t>
            </a:r>
            <a:r>
              <a:rPr lang="en-US" dirty="0"/>
              <a:t> = lot size. </a:t>
            </a:r>
          </a:p>
          <a:p>
            <a:endParaRPr lang="en-US" sz="1000" dirty="0"/>
          </a:p>
          <a:p>
            <a:r>
              <a:rPr lang="en-US" dirty="0"/>
              <a:t>Then           is the number of orders per year, and      is </a:t>
            </a:r>
          </a:p>
          <a:p>
            <a:endParaRPr lang="en-US" sz="1000" dirty="0"/>
          </a:p>
          <a:p>
            <a:r>
              <a:rPr lang="en-US" dirty="0"/>
              <a:t>average inventory.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09700" y="2743200"/>
          <a:ext cx="622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30" imgH="837836" progId="Equation.DSMT4">
                  <p:embed/>
                </p:oleObj>
              </mc:Choice>
              <mc:Fallback>
                <p:oleObj name="Equation" r:id="rId2" imgW="622030" imgH="837836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2743200"/>
                        <a:ext cx="622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607300" y="2755900"/>
          <a:ext cx="27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400" imgH="838200" progId="Equation.DSMT4">
                  <p:embed/>
                </p:oleObj>
              </mc:Choice>
              <mc:Fallback>
                <p:oleObj name="Equation" r:id="rId4" imgW="279400" imgH="838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300" y="2755900"/>
                        <a:ext cx="279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09600" y="4419600"/>
          <a:ext cx="66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457200" progId="Equation.DSMT4">
                  <p:embed/>
                </p:oleObj>
              </mc:Choice>
              <mc:Fallback>
                <p:oleObj name="Equation" r:id="rId6" imgW="660240" imgH="457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19600"/>
                        <a:ext cx="660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09600" y="5181600"/>
          <a:ext cx="66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240" imgH="457200" progId="Equation.DSMT4">
                  <p:embed/>
                </p:oleObj>
              </mc:Choice>
              <mc:Fallback>
                <p:oleObj name="Equation" r:id="rId8" imgW="660240" imgH="457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81600"/>
                        <a:ext cx="660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295400" y="4203700"/>
          <a:ext cx="7404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03760" imgH="901440" progId="Equation.DSMT4">
                  <p:embed/>
                </p:oleObj>
              </mc:Choice>
              <mc:Fallback>
                <p:oleObj name="Equation" r:id="rId10" imgW="7403760" imgH="9014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03700"/>
                        <a:ext cx="7404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306689" y="4953000"/>
          <a:ext cx="2654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54280" imgH="901440" progId="Equation.DSMT4">
                  <p:embed/>
                </p:oleObj>
              </mc:Choice>
              <mc:Fallback>
                <p:oleObj name="Equation" r:id="rId12" imgW="2654280" imgH="9014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689" y="4953000"/>
                        <a:ext cx="26543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Minimizing Inventory Costs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desks ordered is between 1 and 500. At the extremes, one order for 500 desks would cost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500 orders for one desk at a time would cost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we need to differentiate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so we can determine the local minima.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828800" y="2513189"/>
          <a:ext cx="1028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520" imgH="469800" progId="Equation.DSMT4">
                  <p:embed/>
                </p:oleObj>
              </mc:Choice>
              <mc:Fallback>
                <p:oleObj name="Equation" r:id="rId2" imgW="10285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13189"/>
                        <a:ext cx="1028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895600" y="2286000"/>
          <a:ext cx="3098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98520" imgH="927000" progId="Equation.DSMT4">
                  <p:embed/>
                </p:oleObj>
              </mc:Choice>
              <mc:Fallback>
                <p:oleObj name="Equation" r:id="rId4" imgW="3098520" imgH="927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86000"/>
                        <a:ext cx="30988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6019800" y="2559756"/>
          <a:ext cx="1282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680" imgH="368280" progId="Equation.DSMT4">
                  <p:embed/>
                </p:oleObj>
              </mc:Choice>
              <mc:Fallback>
                <p:oleObj name="Equation" r:id="rId6" imgW="1282680" imgH="368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559756"/>
                        <a:ext cx="1282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068689" y="4038600"/>
          <a:ext cx="647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640" imgH="469800" progId="Equation.DSMT4">
                  <p:embed/>
                </p:oleObj>
              </mc:Choice>
              <mc:Fallback>
                <p:oleObj name="Equation" r:id="rId8" imgW="64764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689" y="4038600"/>
                        <a:ext cx="647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747434" y="3817055"/>
          <a:ext cx="2730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30240" imgH="927000" progId="Equation.DSMT4">
                  <p:embed/>
                </p:oleObj>
              </mc:Choice>
              <mc:Fallback>
                <p:oleObj name="Equation" r:id="rId10" imgW="2730240" imgH="927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434" y="3817055"/>
                        <a:ext cx="27305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511800" y="4092222"/>
          <a:ext cx="157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74640" imgH="368280" progId="Equation.DSMT4">
                  <p:embed/>
                </p:oleObj>
              </mc:Choice>
              <mc:Fallback>
                <p:oleObj name="Equation" r:id="rId12" imgW="1574640" imgH="3682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4092222"/>
                        <a:ext cx="157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Minimizing Inventory Costs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Differentiating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gives the following results.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23560" y="3054350"/>
            <a:ext cx="3291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Rewrite </a:t>
            </a:r>
            <a:r>
              <a:rPr lang="en-US" sz="2000" i="1" dirty="0">
                <a:solidFill>
                  <a:srgbClr val="008080"/>
                </a:solidFill>
              </a:rPr>
              <a:t>C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) using exponents. 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079978" y="2208389"/>
          <a:ext cx="68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469800" progId="Equation.DSMT4">
                  <p:embed/>
                </p:oleObj>
              </mc:Choice>
              <mc:Fallback>
                <p:oleObj name="Equation" r:id="rId2" imgW="6858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978" y="2208389"/>
                        <a:ext cx="685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808111" y="1989666"/>
          <a:ext cx="2743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3200" imgH="927000" progId="Equation.DSMT4">
                  <p:embed/>
                </p:oleObj>
              </mc:Choice>
              <mc:Fallback>
                <p:oleObj name="Equation" r:id="rId4" imgW="2743200" imgH="927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111" y="1989666"/>
                        <a:ext cx="27432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808111" y="3025422"/>
          <a:ext cx="2387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87520" imgH="419040" progId="Equation.DSMT4">
                  <p:embed/>
                </p:oleObj>
              </mc:Choice>
              <mc:Fallback>
                <p:oleObj name="Equation" r:id="rId6" imgW="238752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111" y="3025422"/>
                        <a:ext cx="2387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981200" y="3603978"/>
          <a:ext cx="787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469800" progId="Equation.DSMT4">
                  <p:embed/>
                </p:oleObj>
              </mc:Choice>
              <mc:Fallback>
                <p:oleObj name="Equation" r:id="rId8" imgW="78732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603978"/>
                        <a:ext cx="787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808111" y="3596922"/>
          <a:ext cx="2209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09680" imgH="419040" progId="Equation.DSMT4">
                  <p:embed/>
                </p:oleObj>
              </mc:Choice>
              <mc:Fallback>
                <p:oleObj name="Equation" r:id="rId10" imgW="2209680" imgH="419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111" y="3596922"/>
                        <a:ext cx="2209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2796822" y="4185354"/>
          <a:ext cx="1841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41400" imgH="838080" progId="Equation.DSMT4">
                  <p:embed/>
                </p:oleObj>
              </mc:Choice>
              <mc:Fallback>
                <p:oleObj name="Equation" r:id="rId12" imgW="184140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822" y="4185354"/>
                        <a:ext cx="1841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Minimizing Inventory Costs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Setting </a:t>
            </a:r>
            <a:r>
              <a:rPr lang="nb-NO" i="1" dirty="0"/>
              <a:t>C′</a:t>
            </a:r>
            <a:r>
              <a:rPr lang="nb-NO" dirty="0"/>
              <a:t>(</a:t>
            </a:r>
            <a:r>
              <a:rPr lang="nb-NO" i="1" dirty="0"/>
              <a:t>x</a:t>
            </a:r>
            <a:r>
              <a:rPr lang="nb-NO" dirty="0"/>
              <a:t>) = 0 gives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24200" y="2133600"/>
          <a:ext cx="208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600" imgH="838080" progId="Equation.DSMT4">
                  <p:embed/>
                </p:oleObj>
              </mc:Choice>
              <mc:Fallback>
                <p:oleObj name="Equation" r:id="rId2" imgW="208260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33600"/>
                        <a:ext cx="2082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175478" y="3081867"/>
          <a:ext cx="1866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66600" imgH="419040" progId="Equation.DSMT4">
                  <p:embed/>
                </p:oleObj>
              </mc:Choice>
              <mc:Fallback>
                <p:oleObj name="Equation" r:id="rId4" imgW="186660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478" y="3081867"/>
                        <a:ext cx="18669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330700" y="3661833"/>
          <a:ext cx="168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419040" progId="Equation.DSMT4">
                  <p:embed/>
                </p:oleObj>
              </mc:Choice>
              <mc:Fallback>
                <p:oleObj name="Equation" r:id="rId6" imgW="168876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3661833"/>
                        <a:ext cx="1689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64756" y="4271434"/>
          <a:ext cx="137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71600" imgH="291960" progId="Equation.DSMT4">
                  <p:embed/>
                </p:oleObj>
              </mc:Choice>
              <mc:Fallback>
                <p:oleObj name="Equation" r:id="rId8" imgW="13716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756" y="4271434"/>
                        <a:ext cx="137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Minimizing Inventory Costs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x</a:t>
            </a:r>
            <a:r>
              <a:rPr lang="en-US" dirty="0"/>
              <a:t> = −100 is not in the interval [1, 500], so </a:t>
            </a:r>
            <a:r>
              <a:rPr lang="en-US" i="1" dirty="0"/>
              <a:t>x</a:t>
            </a:r>
            <a:r>
              <a:rPr lang="en-US" dirty="0"/>
              <a:t> = 100. Substituting this value into the equation for the number of orders per year, we get: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50911" y="2964744"/>
          <a:ext cx="622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838080" progId="Equation.DSMT4">
                  <p:embed/>
                </p:oleObj>
              </mc:Choice>
              <mc:Fallback>
                <p:oleObj name="Equation" r:id="rId2" imgW="62208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911" y="2964744"/>
                        <a:ext cx="622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005667" y="2964744"/>
          <a:ext cx="90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838080" progId="Equation.DSMT4">
                  <p:embed/>
                </p:oleObj>
              </mc:Choice>
              <mc:Fallback>
                <p:oleObj name="Equation" r:id="rId4" imgW="90144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667" y="2964744"/>
                        <a:ext cx="901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922889" y="3244850"/>
          <a:ext cx="2870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69920" imgH="368280" progId="Equation.DSMT4">
                  <p:embed/>
                </p:oleObj>
              </mc:Choice>
              <mc:Fallback>
                <p:oleObj name="Equation" r:id="rId6" imgW="2869920" imgH="368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889" y="3244850"/>
                        <a:ext cx="2870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Minimizing Inventory Costs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minimize inventory costs, the dealer should order 100 desks at a time, 5 times per year. The minimum inventory costs are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3130550"/>
            <a:ext cx="3749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Substitute 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 = 100 into </a:t>
            </a:r>
            <a:r>
              <a:rPr lang="en-US" sz="2000" i="1" dirty="0">
                <a:solidFill>
                  <a:srgbClr val="008080"/>
                </a:solidFill>
              </a:rPr>
              <a:t>C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) to find the minimum inventory costs.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" y="3115027"/>
          <a:ext cx="1016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5920" imgH="469800" progId="Equation.DSMT4">
                  <p:embed/>
                </p:oleObj>
              </mc:Choice>
              <mc:Fallback>
                <p:oleObj name="Equation" r:id="rId2" imgW="101592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115027"/>
                        <a:ext cx="1016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687689" y="2909005"/>
          <a:ext cx="3086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85920" imgH="927000" progId="Equation.DSMT4">
                  <p:embed/>
                </p:oleObj>
              </mc:Choice>
              <mc:Fallback>
                <p:oleObj name="Equation" r:id="rId4" imgW="3085920" imgH="927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689" y="2909005"/>
                        <a:ext cx="30861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680634" y="3941234"/>
          <a:ext cx="2197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97080" imgH="469800" progId="Equation.DSMT4">
                  <p:embed/>
                </p:oleObj>
              </mc:Choice>
              <mc:Fallback>
                <p:oleObj name="Equation" r:id="rId6" imgW="219708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0634" y="3941234"/>
                        <a:ext cx="2197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676400" y="4573411"/>
          <a:ext cx="1676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76160" imgH="291960" progId="Equation.DSMT4">
                  <p:embed/>
                </p:oleObj>
              </mc:Choice>
              <mc:Fallback>
                <p:oleObj name="Equation" r:id="rId8" imgW="167616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573411"/>
                        <a:ext cx="1676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676400" y="5105400"/>
          <a:ext cx="1092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91880" imgH="368280" progId="Equation.DSMT4">
                  <p:embed/>
                </p:oleObj>
              </mc:Choice>
              <mc:Fallback>
                <p:oleObj name="Equation" r:id="rId10" imgW="1091880" imgH="368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05400"/>
                        <a:ext cx="1092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1183</Words>
  <Application>Microsoft Office PowerPoint</Application>
  <PresentationFormat>On-screen Show (4:3)</PresentationFormat>
  <Paragraphs>105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Arial</vt:lpstr>
      <vt:lpstr>Courier New</vt:lpstr>
      <vt:lpstr>Office Theme</vt:lpstr>
      <vt:lpstr>Equation</vt:lpstr>
      <vt:lpstr>Section 12.5</vt:lpstr>
      <vt:lpstr>Objectives</vt:lpstr>
      <vt:lpstr>Example 1: Minimizing Inventory Costs </vt:lpstr>
      <vt:lpstr>Example 1: Minimizing Inventory Costs (cont.) </vt:lpstr>
      <vt:lpstr>Example 1: Minimizing Inventory Costs (cont.) </vt:lpstr>
      <vt:lpstr>Example 1: Minimizing Inventory Costs (cont.) </vt:lpstr>
      <vt:lpstr>Example 1: Minimizing Inventory Costs (cont.) </vt:lpstr>
      <vt:lpstr>Example 1: Minimizing Inventory Costs (cont.) </vt:lpstr>
      <vt:lpstr>Example 1: Minimizing Inventory Costs (cont.) </vt:lpstr>
      <vt:lpstr>Example 1: Minimizing Inventory Costs (cont.) </vt:lpstr>
      <vt:lpstr>Example 2: Maximizing Revenue </vt:lpstr>
      <vt:lpstr>Example 2: Maximizing Revenue (cont.) </vt:lpstr>
      <vt:lpstr>Example 2: Maximizing Revenue (cont.) </vt:lpstr>
      <vt:lpstr>Example 2: Maximizing Revenue (cont.) </vt:lpstr>
      <vt:lpstr>Example 2: Maximizing Revenue (cont.) </vt:lpstr>
      <vt:lpstr>Example 3: Finding Maximum Revenue With a Linear Demand Function</vt:lpstr>
      <vt:lpstr>Example 3: Finding Maximum Revenue With a Linear Demand Function (cont.)</vt:lpstr>
      <vt:lpstr>Example 3: Finding Maximum Revenue With a Linear Demand Function (cont.)</vt:lpstr>
      <vt:lpstr>Example 3: Finding Maximum Revenue With a Linear Demand Function (cont.)</vt:lpstr>
      <vt:lpstr>Example 3: Finding Maximum Revenue With a Linear Demand Function (cont.)</vt:lpstr>
      <vt:lpstr>Example 3: Finding Maximum Revenue With a Linear Demand Function (cont.)</vt:lpstr>
      <vt:lpstr>Example 3: Finding Maximum Revenue With a Linear Demand Function (cont.)</vt:lpstr>
      <vt:lpstr>Example 4: Finding Maximum Profit With a Linear Demand Function</vt:lpstr>
      <vt:lpstr>Example 4: Finding Maximum Profit With a Linear Demand Function (cont.)</vt:lpstr>
      <vt:lpstr>Example 4: Finding Maximum Profit With a Linear Demand Function (cont.)</vt:lpstr>
      <vt:lpstr>Example 4: Finding Maximum Profit With a Linear Demand Function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with Applications in Business and Social Sciences</dc:title>
  <dc:creator>Hawkes Learning Systems</dc:creator>
  <cp:lastModifiedBy>Claudia Vance</cp:lastModifiedBy>
  <cp:revision>42</cp:revision>
  <dcterms:created xsi:type="dcterms:W3CDTF">2013-04-26T14:43:13Z</dcterms:created>
  <dcterms:modified xsi:type="dcterms:W3CDTF">2021-05-18T14:29:31Z</dcterms:modified>
</cp:coreProperties>
</file>