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kkaprasad" initials="c" lastIdx="3" clrIdx="0">
    <p:extLst>
      <p:ext uri="{19B8F6BF-5375-455C-9EA6-DF929625EA0E}">
        <p15:presenceInfo xmlns:p15="http://schemas.microsoft.com/office/powerpoint/2012/main" userId="S-1-5-21-1666015839-3846122634-945917319-2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1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63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FE87-F1AC-4AE9-826D-074DDB6ECE2B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12770-B1AF-4FBB-A283-1478B7E2D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33.wmf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8.wmf"/><Relationship Id="rId7" Type="http://schemas.openxmlformats.org/officeDocument/2006/relationships/oleObject" Target="../embeddings/oleObject53.bin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wmf"/><Relationship Id="rId10" Type="http://schemas.openxmlformats.org/officeDocument/2006/relationships/image" Target="../media/image62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0.bin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80.wmf"/><Relationship Id="rId21" Type="http://schemas.openxmlformats.org/officeDocument/2006/relationships/image" Target="../media/image89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87.wmf"/><Relationship Id="rId2" Type="http://schemas.openxmlformats.org/officeDocument/2006/relationships/oleObject" Target="../embeddings/oleObject72.bin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23" Type="http://schemas.openxmlformats.org/officeDocument/2006/relationships/image" Target="../media/image90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88.bin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8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0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image" Target="../media/image106.wmf"/><Relationship Id="rId7" Type="http://schemas.openxmlformats.org/officeDocument/2006/relationships/image" Target="../media/image108.w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0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image" Target="../media/image110.w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1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114.wmf"/><Relationship Id="rId7" Type="http://schemas.openxmlformats.org/officeDocument/2006/relationships/image" Target="../media/image116.w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image" Target="../media/image2.png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4.bin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12.6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Other Applications: Optimization, Distance, and Velocity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Surface Area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Differentiating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we have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Setting </a:t>
            </a:r>
            <a:r>
              <a:rPr lang="en-US" i="1" dirty="0"/>
              <a:t>C′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0 and solving for</a:t>
            </a:r>
            <a:r>
              <a:rPr lang="en-US" i="1" dirty="0"/>
              <a:t> x </a:t>
            </a:r>
            <a:r>
              <a:rPr lang="en-US" dirty="0"/>
              <a:t>gives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3238500" y="2032000"/>
          <a:ext cx="2933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33700" imgH="482600" progId="Equation.DSMT4">
                  <p:embed/>
                </p:oleObj>
              </mc:Choice>
              <mc:Fallback>
                <p:oleObj name="Equation" r:id="rId2" imgW="2933700" imgH="482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032000"/>
                        <a:ext cx="2933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166533" y="3505200"/>
          <a:ext cx="198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838080" progId="Equation.DSMT4">
                  <p:embed/>
                </p:oleObj>
              </mc:Choice>
              <mc:Fallback>
                <p:oleObj name="Equation" r:id="rId4" imgW="19810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533" y="3505200"/>
                        <a:ext cx="198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206522" y="4445001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838080" progId="Equation.DSMT4">
                  <p:embed/>
                </p:oleObj>
              </mc:Choice>
              <mc:Fallback>
                <p:oleObj name="Equation" r:id="rId6" imgW="148572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522" y="4445001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Surface Area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So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Therefore, the dimensions of the box are </a:t>
            </a:r>
            <a:r>
              <a:rPr lang="en-US" dirty="0">
                <a:solidFill>
                  <a:srgbClr val="FF0000"/>
                </a:solidFill>
              </a:rPr>
              <a:t>5 cm by 5 cm by 10 cm</a:t>
            </a:r>
            <a:r>
              <a:rPr lang="en-US" dirty="0"/>
              <a:t>, and the minimum cost is 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880556" y="1219200"/>
          <a:ext cx="157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380880" progId="Equation.DSMT4">
                  <p:embed/>
                </p:oleObj>
              </mc:Choice>
              <mc:Fallback>
                <p:oleObj name="Equation" r:id="rId2" imgW="157464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556" y="1219200"/>
                        <a:ext cx="157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073878" y="1803399"/>
          <a:ext cx="1206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380880" progId="Equation.DSMT4">
                  <p:embed/>
                </p:oleObj>
              </mc:Choice>
              <mc:Fallback>
                <p:oleObj name="Equation" r:id="rId4" imgW="12063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878" y="1803399"/>
                        <a:ext cx="1206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206522" y="24158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91960" progId="Equation.DSMT4">
                  <p:embed/>
                </p:oleObj>
              </mc:Choice>
              <mc:Fallback>
                <p:oleObj name="Equation" r:id="rId6" imgW="13334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522" y="2415822"/>
                        <a:ext cx="1333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3330222" y="3375378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04560" progId="Equation.DSMT4">
                  <p:embed/>
                </p:oleObj>
              </mc:Choice>
              <mc:Fallback>
                <p:oleObj name="Equation" r:id="rId8" imgW="21564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222" y="3375378"/>
                        <a:ext cx="21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3547533" y="3032478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838080" progId="Equation.DSMT4">
                  <p:embed/>
                </p:oleObj>
              </mc:Choice>
              <mc:Fallback>
                <p:oleObj name="Equation" r:id="rId10" imgW="88884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533" y="3032478"/>
                        <a:ext cx="88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460522" y="3309055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31560" imgH="291960" progId="Equation.DSMT4">
                  <p:embed/>
                </p:oleObj>
              </mc:Choice>
              <mc:Fallback>
                <p:oleObj name="Equation" r:id="rId12" imgW="123156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522" y="3309055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1645356" y="5058833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469800" progId="Equation.DSMT4">
                  <p:embed/>
                </p:oleObj>
              </mc:Choice>
              <mc:Fallback>
                <p:oleObj name="Equation" r:id="rId14" imgW="67284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356" y="5058833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2359377" y="4868334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20760" imgH="838080" progId="Equation.DSMT4">
                  <p:embed/>
                </p:oleObj>
              </mc:Choice>
              <mc:Fallback>
                <p:oleObj name="Equation" r:id="rId16" imgW="212076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377" y="4868334"/>
                        <a:ext cx="212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4538133" y="5151967"/>
          <a:ext cx="166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63560" imgH="291960" progId="Equation.DSMT4">
                  <p:embed/>
                </p:oleObj>
              </mc:Choice>
              <mc:Fallback>
                <p:oleObj name="Equation" r:id="rId18" imgW="166356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133" y="5151967"/>
                        <a:ext cx="166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6234289" y="5118100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91880" imgH="368280" progId="Equation.DSMT4">
                  <p:embed/>
                </p:oleObj>
              </mc:Choice>
              <mc:Fallback>
                <p:oleObj name="Equation" r:id="rId20" imgW="1091880" imgH="3682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289" y="5118100"/>
                        <a:ext cx="1092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3: Fencing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farmer wants to enclose a rectangular area next to his barn. If he has </a:t>
            </a:r>
            <a:r>
              <a:rPr lang="en-US" dirty="0">
                <a:solidFill>
                  <a:srgbClr val="0000FF"/>
                </a:solidFill>
              </a:rPr>
              <a:t>200 feet </a:t>
            </a:r>
            <a:r>
              <a:rPr lang="en-US" dirty="0"/>
              <a:t>of fencing to use, what dimensions of the rectangle will maximize the area? What is the maximum area? (Note that the fence is only three sides of the rectangle, </a:t>
            </a:r>
          </a:p>
          <a:p>
            <a:pPr>
              <a:spcBef>
                <a:spcPts val="0"/>
              </a:spcBef>
            </a:pPr>
            <a:r>
              <a:rPr lang="en-US" dirty="0"/>
              <a:t>since the barn serves as the fourth </a:t>
            </a:r>
          </a:p>
          <a:p>
            <a:pPr>
              <a:spcBef>
                <a:spcPts val="0"/>
              </a:spcBef>
            </a:pPr>
            <a:r>
              <a:rPr lang="en-US" dirty="0"/>
              <a:t>side of the enclosure.) 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096984"/>
            <a:ext cx="2743200" cy="26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3: Fencing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Solution: </a:t>
            </a:r>
          </a:p>
          <a:p>
            <a:r>
              <a:rPr lang="en-US" dirty="0"/>
              <a:t>Let </a:t>
            </a:r>
            <a:r>
              <a:rPr lang="en-US" i="1" dirty="0"/>
              <a:t>x</a:t>
            </a:r>
            <a:r>
              <a:rPr lang="en-US" dirty="0"/>
              <a:t> = length of one of the two equal sides of the rectangle. </a:t>
            </a:r>
          </a:p>
          <a:p>
            <a:r>
              <a:rPr lang="en-US" dirty="0"/>
              <a:t>Then, since there is only 200 feet of fencing available, the length of the third side is 200 − 2</a:t>
            </a:r>
            <a:r>
              <a:rPr lang="en-US" i="1" dirty="0"/>
              <a:t>x.</a:t>
            </a:r>
          </a:p>
          <a:p>
            <a:r>
              <a:rPr lang="en-US" dirty="0"/>
              <a:t>The area of the rectangle is to be maximized; so we need a function representing the area:</a:t>
            </a: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211689" y="4734278"/>
          <a:ext cx="69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469800" progId="Equation.DSMT4">
                  <p:embed/>
                </p:oleObj>
              </mc:Choice>
              <mc:Fallback>
                <p:oleObj name="Equation" r:id="rId2" imgW="6984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689" y="4734278"/>
                        <a:ext cx="69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969456" y="4737101"/>
          <a:ext cx="194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2920" imgH="469800" progId="Equation.DSMT4">
                  <p:embed/>
                </p:oleObj>
              </mc:Choice>
              <mc:Fallback>
                <p:oleObj name="Equation" r:id="rId4" imgW="19429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9456" y="4737101"/>
                        <a:ext cx="194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963811" y="5334000"/>
          <a:ext cx="189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380880" progId="Equation.DSMT4">
                  <p:embed/>
                </p:oleObj>
              </mc:Choice>
              <mc:Fallback>
                <p:oleObj name="Equation" r:id="rId6" imgW="18921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811" y="5334000"/>
                        <a:ext cx="1892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3: Fencing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Setting </a:t>
            </a:r>
            <a:r>
              <a:rPr lang="en-US" i="1" dirty="0"/>
              <a:t>A′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0 and solving for</a:t>
            </a:r>
            <a:r>
              <a:rPr lang="en-US" i="1" dirty="0"/>
              <a:t> x</a:t>
            </a:r>
            <a:r>
              <a:rPr lang="en-US" dirty="0"/>
              <a:t>, we have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364089" y="1817511"/>
          <a:ext cx="800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469800" progId="Equation.DSMT4">
                  <p:embed/>
                </p:oleObj>
              </mc:Choice>
              <mc:Fallback>
                <p:oleObj name="Equation" r:id="rId2" imgW="7999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089" y="1817511"/>
                        <a:ext cx="800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196645" y="1893711"/>
          <a:ext cx="157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291960" progId="Equation.DSMT4">
                  <p:embed/>
                </p:oleObj>
              </mc:Choice>
              <mc:Fallback>
                <p:oleObj name="Equation" r:id="rId4" imgW="1574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645" y="1893711"/>
                        <a:ext cx="1574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527778" y="3279423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291960" progId="Equation.DSMT4">
                  <p:embed/>
                </p:oleObj>
              </mc:Choice>
              <mc:Fallback>
                <p:oleObj name="Equation" r:id="rId6" imgW="17524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778" y="3279423"/>
                        <a:ext cx="175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4368800" y="3811411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291960" progId="Equation.DSMT4">
                  <p:embed/>
                </p:oleObj>
              </mc:Choice>
              <mc:Fallback>
                <p:oleObj name="Equation" r:id="rId8" imgW="12697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811411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540956" y="4347634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291960" progId="Equation.DSMT4">
                  <p:embed/>
                </p:oleObj>
              </mc:Choice>
              <mc:Fallback>
                <p:oleObj name="Equation" r:id="rId10" imgW="9144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956" y="4347634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3: Fencing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apply the Second Derivative Test:</a:t>
            </a:r>
          </a:p>
          <a:p>
            <a:r>
              <a:rPr lang="en-US" i="1" dirty="0"/>
              <a:t>                                           </a:t>
            </a:r>
            <a:r>
              <a:rPr lang="en-US" dirty="0"/>
              <a:t>and</a:t>
            </a:r>
            <a:r>
              <a:rPr lang="en-US" i="1" dirty="0"/>
              <a:t> A </a:t>
            </a:r>
            <a:r>
              <a:rPr lang="en-US" dirty="0"/>
              <a:t>is concave down at</a:t>
            </a:r>
            <a:r>
              <a:rPr lang="en-US" i="1" dirty="0"/>
              <a:t>          x </a:t>
            </a:r>
            <a:r>
              <a:rPr lang="en-US" dirty="0"/>
              <a:t>= 50. Thus the critical value gives a maximum.</a:t>
            </a:r>
          </a:p>
          <a:p>
            <a:r>
              <a:rPr lang="en-US" dirty="0"/>
              <a:t>The rectangle should be </a:t>
            </a:r>
            <a:r>
              <a:rPr lang="en-US" dirty="0">
                <a:solidFill>
                  <a:srgbClr val="FF0000"/>
                </a:solidFill>
              </a:rPr>
              <a:t>50 ft. by 100 ft.</a:t>
            </a:r>
            <a:r>
              <a:rPr lang="en-US" dirty="0"/>
              <a:t>, and the maximum area is</a:t>
            </a:r>
          </a:p>
        </p:txBody>
      </p:sp>
      <p:graphicFrame>
        <p:nvGraphicFramePr>
          <p:cNvPr id="209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360188"/>
              </p:ext>
            </p:extLst>
          </p:nvPr>
        </p:nvGraphicFramePr>
        <p:xfrm>
          <a:off x="533400" y="1885245"/>
          <a:ext cx="337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7880" imgH="419040" progId="Equation.DSMT4">
                  <p:embed/>
                </p:oleObj>
              </mc:Choice>
              <mc:Fallback>
                <p:oleObj name="Equation" r:id="rId2" imgW="337788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85245"/>
                        <a:ext cx="3378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382889" y="3831167"/>
          <a:ext cx="87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469800" progId="Equation.DSMT4">
                  <p:embed/>
                </p:oleObj>
              </mc:Choice>
              <mc:Fallback>
                <p:oleObj name="Equation" r:id="rId4" imgW="8762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889" y="3831167"/>
                        <a:ext cx="87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278945" y="3831167"/>
          <a:ext cx="242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680" imgH="469800" progId="Equation.DSMT4">
                  <p:embed/>
                </p:oleObj>
              </mc:Choice>
              <mc:Fallback>
                <p:oleObj name="Equation" r:id="rId6" imgW="24256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45" y="3831167"/>
                        <a:ext cx="242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744155" y="3831167"/>
          <a:ext cx="1447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560" imgH="469800" progId="Equation.DSMT4">
                  <p:embed/>
                </p:oleObj>
              </mc:Choice>
              <mc:Fallback>
                <p:oleObj name="Equation" r:id="rId8" imgW="14475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155" y="3831167"/>
                        <a:ext cx="1447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6225822" y="3822700"/>
          <a:ext cx="1524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469800" progId="Equation.DSMT4">
                  <p:embed/>
                </p:oleObj>
              </mc:Choice>
              <mc:Fallback>
                <p:oleObj name="Equation" r:id="rId10" imgW="15238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822" y="3822700"/>
                        <a:ext cx="1524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r>
              <a:rPr lang="en-US" dirty="0"/>
              <a:t>An oil company wants to lay a pipeline from its offshore drilling rig to a storage tank on shore, as illustrated in the figure on the next slide. The rig (point </a:t>
            </a:r>
            <a:r>
              <a:rPr lang="en-US" i="1" dirty="0"/>
              <a:t>R</a:t>
            </a:r>
            <a:r>
              <a:rPr lang="en-US" dirty="0"/>
              <a:t>) is three miles offshore (point </a:t>
            </a:r>
            <a:r>
              <a:rPr lang="en-US" i="1" dirty="0"/>
              <a:t>A</a:t>
            </a:r>
            <a:r>
              <a:rPr lang="en-US" dirty="0"/>
              <a:t>), and the storage tank (point </a:t>
            </a:r>
            <a:r>
              <a:rPr lang="en-US" i="1" dirty="0"/>
              <a:t>B</a:t>
            </a:r>
            <a:r>
              <a:rPr lang="en-US" dirty="0"/>
              <a:t>) is 8 miles down the shoreline. The costs of laying pipe underwater are </a:t>
            </a:r>
            <a:r>
              <a:rPr lang="en-US" dirty="0">
                <a:solidFill>
                  <a:srgbClr val="0000FF"/>
                </a:solidFill>
              </a:rPr>
              <a:t>$800 </a:t>
            </a:r>
            <a:r>
              <a:rPr lang="en-US" dirty="0"/>
              <a:t>per mile and along the shoreline are </a:t>
            </a:r>
            <a:r>
              <a:rPr lang="en-US" dirty="0">
                <a:solidFill>
                  <a:srgbClr val="0000FF"/>
                </a:solidFill>
              </a:rPr>
              <a:t>$400 </a:t>
            </a:r>
            <a:r>
              <a:rPr lang="en-US" dirty="0"/>
              <a:t>per mile. Point </a:t>
            </a:r>
            <a:r>
              <a:rPr lang="en-US" i="1" dirty="0"/>
              <a:t>P</a:t>
            </a:r>
            <a:r>
              <a:rPr lang="en-US" dirty="0"/>
              <a:t> is the point on shore where the underwater pipe connects with the shoreline pipe. Where should point </a:t>
            </a:r>
            <a:r>
              <a:rPr lang="en-US" i="1" dirty="0"/>
              <a:t>P</a:t>
            </a:r>
            <a:r>
              <a:rPr lang="en-US" dirty="0"/>
              <a:t> be located so as to minimize the cost of laying pipe?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69" y="1295400"/>
            <a:ext cx="6804662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Solution: </a:t>
            </a:r>
          </a:p>
          <a:p>
            <a:pPr>
              <a:spcBef>
                <a:spcPts val="0"/>
              </a:spcBef>
            </a:pPr>
            <a:r>
              <a:rPr lang="en-US" dirty="0"/>
              <a:t>Let </a:t>
            </a:r>
            <a:r>
              <a:rPr lang="en-US" i="1" dirty="0"/>
              <a:t>x</a:t>
            </a:r>
            <a:r>
              <a:rPr lang="en-US" dirty="0"/>
              <a:t> be the distance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Since</a:t>
            </a:r>
            <a:endParaRPr lang="en-US" i="1" dirty="0"/>
          </a:p>
          <a:p>
            <a:pPr>
              <a:spcBef>
                <a:spcPts val="0"/>
              </a:spcBef>
            </a:pPr>
            <a:r>
              <a:rPr lang="en-US" dirty="0"/>
              <a:t>By the Pythagorean Theorem,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total cost of laying pipe is</a:t>
            </a:r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28074"/>
              </p:ext>
            </p:extLst>
          </p:nvPr>
        </p:nvGraphicFramePr>
        <p:xfrm>
          <a:off x="1435100" y="2144889"/>
          <a:ext cx="260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160" imgH="495000" progId="Equation.DSMT4">
                  <p:embed/>
                </p:oleObj>
              </mc:Choice>
              <mc:Fallback>
                <p:oleObj name="Equation" r:id="rId2" imgW="2603160" imgH="4950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144889"/>
                        <a:ext cx="260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21843"/>
              </p:ext>
            </p:extLst>
          </p:nvPr>
        </p:nvGraphicFramePr>
        <p:xfrm>
          <a:off x="1835150" y="3136900"/>
          <a:ext cx="1892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495000" progId="Equation.DSMT4">
                  <p:embed/>
                </p:oleObj>
              </mc:Choice>
              <mc:Fallback>
                <p:oleObj name="Equation" r:id="rId4" imgW="1892160" imgH="4950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136900"/>
                        <a:ext cx="1892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362200"/>
            <a:ext cx="3627371" cy="2438400"/>
          </a:xfrm>
          <a:prstGeom prst="rect">
            <a:avLst/>
          </a:prstGeom>
        </p:spPr>
      </p:pic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30956" y="4481688"/>
          <a:ext cx="4406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06760" imgH="571320" progId="Equation.DSMT4">
                  <p:embed/>
                </p:oleObj>
              </mc:Choice>
              <mc:Fallback>
                <p:oleObj name="Equation" r:id="rId7" imgW="440676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56" y="4481688"/>
                        <a:ext cx="4406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481667" y="5005211"/>
          <a:ext cx="419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0760" imgH="774360" progId="Equation.DSMT4">
                  <p:embed/>
                </p:oleObj>
              </mc:Choice>
              <mc:Fallback>
                <p:oleObj name="Equation" r:id="rId9" imgW="4190760" imgH="774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667" y="5005211"/>
                        <a:ext cx="4191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Differentiating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gives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500" dirty="0"/>
          </a:p>
          <a:p>
            <a:pPr>
              <a:spcBef>
                <a:spcPts val="0"/>
              </a:spcBef>
            </a:pPr>
            <a:r>
              <a:rPr lang="en-US" dirty="0"/>
              <a:t>Setting              and solving for </a:t>
            </a:r>
            <a:r>
              <a:rPr lang="en-US" i="1" dirty="0"/>
              <a:t>x</a:t>
            </a:r>
            <a:r>
              <a:rPr lang="en-US" dirty="0"/>
              <a:t>, we have</a:t>
            </a:r>
          </a:p>
        </p:txBody>
      </p:sp>
      <p:graphicFrame>
        <p:nvGraphicFramePr>
          <p:cNvPr id="211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78526"/>
              </p:ext>
            </p:extLst>
          </p:nvPr>
        </p:nvGraphicFramePr>
        <p:xfrm>
          <a:off x="1646745" y="3654777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838200" progId="Equation.DSMT4">
                  <p:embed/>
                </p:oleObj>
              </mc:Choice>
              <mc:Fallback>
                <p:oleObj name="Equation" r:id="rId2" imgW="990600" imgH="838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745" y="3654777"/>
                        <a:ext cx="990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230489" y="1837266"/>
          <a:ext cx="48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838080" progId="Equation.DSMT4">
                  <p:embed/>
                </p:oleObj>
              </mc:Choice>
              <mc:Fallback>
                <p:oleObj name="Equation" r:id="rId4" imgW="4824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489" y="1837266"/>
                        <a:ext cx="482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752600" y="1783644"/>
          <a:ext cx="403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38480" imgH="888840" progId="Equation.DSMT4">
                  <p:embed/>
                </p:oleObj>
              </mc:Choice>
              <mc:Fallback>
                <p:oleObj name="Equation" r:id="rId6" imgW="403848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83644"/>
                        <a:ext cx="4038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752600" y="2682523"/>
          <a:ext cx="2362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1960" imgH="939600" progId="Equation.DSMT4">
                  <p:embed/>
                </p:oleObj>
              </mc:Choice>
              <mc:Fallback>
                <p:oleObj name="Equation" r:id="rId8" imgW="236196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82523"/>
                        <a:ext cx="2362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363155" y="2652888"/>
          <a:ext cx="373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33560" imgH="787320" progId="Equation.DSMT4">
                  <p:embed/>
                </p:oleObj>
              </mc:Choice>
              <mc:Fallback>
                <p:oleObj name="Equation" r:id="rId10" imgW="3733560" imgH="787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155" y="2652888"/>
                        <a:ext cx="3733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2667000" y="4295422"/>
          <a:ext cx="2527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27200" imgH="939600" progId="Equation.DSMT4">
                  <p:embed/>
                </p:oleObj>
              </mc:Choice>
              <mc:Fallback>
                <p:oleObj name="Equation" r:id="rId12" imgW="2527200" imgH="939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95422"/>
                        <a:ext cx="2527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4114800" y="5026377"/>
          <a:ext cx="2044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44440" imgH="939600" progId="Equation.DSMT4">
                  <p:embed/>
                </p:oleObj>
              </mc:Choice>
              <mc:Fallback>
                <p:oleObj name="Equation" r:id="rId14" imgW="2044440" imgH="939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6377"/>
                        <a:ext cx="2044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Use the concepts of maximum and minimum in applications related to geometry and science including the Pythagorean Theorem, volume, area, distance, and velocity.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Note that                 is not a reasonable solution because distance cannot be negative. We have assumed </a:t>
            </a:r>
            <a:r>
              <a:rPr lang="en-US" i="1" dirty="0"/>
              <a:t>x</a:t>
            </a:r>
            <a:r>
              <a:rPr lang="en-US" dirty="0"/>
              <a:t> to be in the interval [0, 8]. 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1981200" y="4316589"/>
          <a:ext cx="1206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5977" imgH="444307" progId="Equation.DSMT4">
                  <p:embed/>
                </p:oleObj>
              </mc:Choice>
              <mc:Fallback>
                <p:oleObj name="Equation" r:id="rId2" imgW="1205977" imgH="444307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16589"/>
                        <a:ext cx="1206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759200" y="1329267"/>
          <a:ext cx="180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240" imgH="495000" progId="Equation.DSMT4">
                  <p:embed/>
                </p:oleObj>
              </mc:Choice>
              <mc:Fallback>
                <p:oleObj name="Equation" r:id="rId4" imgW="180324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329267"/>
                        <a:ext cx="180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603978" y="1992489"/>
          <a:ext cx="168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380880" progId="Equation.DSMT4">
                  <p:embed/>
                </p:oleObj>
              </mc:Choice>
              <mc:Fallback>
                <p:oleObj name="Equation" r:id="rId6" imgW="16887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978" y="1992489"/>
                        <a:ext cx="168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3626556" y="2590800"/>
          <a:ext cx="104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380880" progId="Equation.DSMT4">
                  <p:embed/>
                </p:oleObj>
              </mc:Choice>
              <mc:Fallback>
                <p:oleObj name="Equation" r:id="rId8" imgW="104112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556" y="2590800"/>
                        <a:ext cx="1041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3795889" y="3177822"/>
          <a:ext cx="86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380880" progId="Equation.DSMT4">
                  <p:embed/>
                </p:oleObj>
              </mc:Choice>
              <mc:Fallback>
                <p:oleObj name="Equation" r:id="rId10" imgW="86328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889" y="3177822"/>
                        <a:ext cx="863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3930650" y="3746500"/>
          <a:ext cx="128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680" imgH="444240" progId="Equation.DSMT4">
                  <p:embed/>
                </p:oleObj>
              </mc:Choice>
              <mc:Fallback>
                <p:oleObj name="Equation" r:id="rId12" imgW="128268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746500"/>
                        <a:ext cx="1282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Now,</a:t>
            </a:r>
          </a:p>
          <a:p>
            <a:endParaRPr lang="en-US" dirty="0"/>
          </a:p>
          <a:p>
            <a:r>
              <a:rPr lang="en-US" dirty="0"/>
              <a:t>So the minimum cost is incurred if point </a:t>
            </a:r>
            <a:r>
              <a:rPr lang="en-US" i="1" dirty="0"/>
              <a:t>P</a:t>
            </a:r>
            <a:r>
              <a:rPr lang="en-US" dirty="0"/>
              <a:t> is located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miles</a:t>
            </a:r>
            <a:r>
              <a:rPr lang="en-US" dirty="0"/>
              <a:t> (approximately 1.732 miles) along the </a:t>
            </a:r>
          </a:p>
          <a:p>
            <a:r>
              <a:rPr lang="en-US" dirty="0"/>
              <a:t>shoreline from point A (or                            </a:t>
            </a:r>
            <a:r>
              <a:rPr lang="en-US" dirty="0">
                <a:solidFill>
                  <a:srgbClr val="000099"/>
                </a:solidFill>
              </a:rPr>
              <a:t>miles</a:t>
            </a:r>
            <a:r>
              <a:rPr lang="en-US" dirty="0"/>
              <a:t> from the storage tank at point </a:t>
            </a:r>
            <a:r>
              <a:rPr lang="en-US" i="1" dirty="0"/>
              <a:t>B</a:t>
            </a:r>
            <a:r>
              <a:rPr lang="en-US" dirty="0"/>
              <a:t>.)</a:t>
            </a:r>
          </a:p>
        </p:txBody>
      </p:sp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519752" y="2832100"/>
          <a:ext cx="46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696" imgH="444307" progId="Equation.DSMT4">
                  <p:embed/>
                </p:oleObj>
              </mc:Choice>
              <mc:Fallback>
                <p:oleObj name="Equation" r:id="rId2" imgW="469696" imgH="444307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52" y="2832100"/>
                        <a:ext cx="469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80880"/>
              </p:ext>
            </p:extLst>
          </p:nvPr>
        </p:nvGraphicFramePr>
        <p:xfrm>
          <a:off x="4394200" y="3354211"/>
          <a:ext cx="208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800" imgH="444500" progId="Equation.DSMT4">
                  <p:embed/>
                </p:oleObj>
              </mc:Choice>
              <mc:Fallback>
                <p:oleObj name="Equation" r:id="rId4" imgW="2082800" imgH="4445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3354211"/>
                        <a:ext cx="2082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8"/>
          <p:cNvGraphicFramePr>
            <a:graphicFrameLocks noChangeAspect="1"/>
          </p:cNvGraphicFramePr>
          <p:nvPr/>
        </p:nvGraphicFramePr>
        <p:xfrm>
          <a:off x="1436511" y="1261533"/>
          <a:ext cx="2819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19160" imgH="660240" progId="Equation.DSMT4">
                  <p:embed/>
                </p:oleObj>
              </mc:Choice>
              <mc:Fallback>
                <p:oleObj name="Equation" r:id="rId6" imgW="2819160" imgH="6602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511" y="1261533"/>
                        <a:ext cx="2819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39"/>
          <p:cNvGraphicFramePr>
            <a:graphicFrameLocks noChangeAspect="1"/>
          </p:cNvGraphicFramePr>
          <p:nvPr/>
        </p:nvGraphicFramePr>
        <p:xfrm>
          <a:off x="4343400" y="1295400"/>
          <a:ext cx="396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62400" imgH="508000" progId="Equation.DSMT4">
                  <p:embed/>
                </p:oleObj>
              </mc:Choice>
              <mc:Fallback>
                <p:oleObj name="Equation" r:id="rId8" imgW="3962400" imgH="5080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3962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should check the endpoints </a:t>
            </a:r>
            <a:r>
              <a:rPr lang="en-US" i="1" dirty="0"/>
              <a:t>x </a:t>
            </a:r>
            <a:r>
              <a:rPr lang="en-US" dirty="0"/>
              <a:t>= 0 and </a:t>
            </a:r>
            <a:r>
              <a:rPr lang="en-US" i="1" dirty="0"/>
              <a:t>x </a:t>
            </a:r>
            <a:r>
              <a:rPr lang="en-US" dirty="0"/>
              <a:t>= 8 to be sure that they do not give an absolute minimum: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039056" y="2308578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69800" progId="Equation.DSMT4">
                  <p:embed/>
                </p:oleObj>
              </mc:Choice>
              <mc:Fallback>
                <p:oleObj name="Equation" r:id="rId2" imgW="6728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056" y="2308578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770717" y="2218266"/>
          <a:ext cx="3670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70200" imgH="571320" progId="Equation.DSMT4">
                  <p:embed/>
                </p:oleObj>
              </mc:Choice>
              <mc:Fallback>
                <p:oleObj name="Equation" r:id="rId4" imgW="367020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717" y="2218266"/>
                        <a:ext cx="3670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502400" y="2362200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368280" progId="Equation.DSMT4">
                  <p:embed/>
                </p:oleObj>
              </mc:Choice>
              <mc:Fallback>
                <p:oleObj name="Equation" r:id="rId6" imgW="119376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2362200"/>
                        <a:ext cx="1193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015067" y="2983089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469800" progId="Equation.DSMT4">
                  <p:embed/>
                </p:oleObj>
              </mc:Choice>
              <mc:Fallback>
                <p:oleObj name="Equation" r:id="rId8" imgW="6728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067" y="2983089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64444" y="3048000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304560" progId="Equation.DSMT4">
                  <p:embed/>
                </p:oleObj>
              </mc:Choice>
              <mc:Fallback>
                <p:oleObj name="Equation" r:id="rId10" imgW="55872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44" y="3048000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2765778" y="2895600"/>
          <a:ext cx="365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57600" imgH="571320" progId="Equation.DSMT4">
                  <p:embed/>
                </p:oleObj>
              </mc:Choice>
              <mc:Fallback>
                <p:oleObj name="Equation" r:id="rId12" imgW="365760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778" y="2895600"/>
                        <a:ext cx="365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6491111" y="3025422"/>
          <a:ext cx="1270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9720" imgH="368280" progId="Equation.DSMT4">
                  <p:embed/>
                </p:oleObj>
              </mc:Choice>
              <mc:Fallback>
                <p:oleObj name="Equation" r:id="rId14" imgW="1269720" imgH="3682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111" y="3025422"/>
                        <a:ext cx="1270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571500" y="3817055"/>
          <a:ext cx="1714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14320" imgH="622080" progId="Equation.DSMT4">
                  <p:embed/>
                </p:oleObj>
              </mc:Choice>
              <mc:Fallback>
                <p:oleObj name="Equation" r:id="rId16" imgW="1714320" imgH="622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817055"/>
                        <a:ext cx="1714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2317044" y="3651956"/>
          <a:ext cx="4419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19360" imgH="812520" progId="Equation.DSMT4">
                  <p:embed/>
                </p:oleObj>
              </mc:Choice>
              <mc:Fallback>
                <p:oleObj name="Equation" r:id="rId18" imgW="4419360" imgH="8125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044" y="3651956"/>
                        <a:ext cx="4419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23297"/>
              </p:ext>
            </p:extLst>
          </p:nvPr>
        </p:nvGraphicFramePr>
        <p:xfrm>
          <a:off x="6777038" y="3932238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80800" imgH="368280" progId="Equation.DSMT4">
                  <p:embed/>
                </p:oleObj>
              </mc:Choice>
              <mc:Fallback>
                <p:oleObj name="Equation" r:id="rId20" imgW="1180800" imgH="3682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3932238"/>
                        <a:ext cx="1181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609600" y="4572000"/>
          <a:ext cx="411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114800" imgH="304560" progId="Equation.DSMT4">
                  <p:embed/>
                </p:oleObj>
              </mc:Choice>
              <mc:Fallback>
                <p:oleObj name="Equation" r:id="rId22" imgW="4114800" imgH="3045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411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Helicopter Lift-Off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867400" cy="4572000"/>
          </a:xfrm>
        </p:spPr>
        <p:txBody>
          <a:bodyPr/>
          <a:lstStyle/>
          <a:p>
            <a:r>
              <a:rPr lang="en-US" dirty="0"/>
              <a:t>Suppose that a helicopter is rising from the ground in such a way that its distance </a:t>
            </a:r>
            <a:r>
              <a:rPr lang="en-US" i="1" dirty="0"/>
              <a:t>s</a:t>
            </a:r>
            <a:r>
              <a:rPr lang="en-US" dirty="0"/>
              <a:t> in feet from the ground is given by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) = 5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, where </a:t>
            </a:r>
            <a:r>
              <a:rPr lang="en-US" i="1" dirty="0"/>
              <a:t>t</a:t>
            </a:r>
            <a:r>
              <a:rPr lang="en-US" dirty="0"/>
              <a:t> is time after take off in seconds and 0 ≤ </a:t>
            </a:r>
            <a:r>
              <a:rPr lang="en-US" i="1" dirty="0"/>
              <a:t>t</a:t>
            </a:r>
            <a:r>
              <a:rPr lang="en-US" dirty="0"/>
              <a:t> ≤ 6. How fast is the helicopter rising  3 seconds after takeoff? How high is the helicopter at that time?</a:t>
            </a: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371600"/>
            <a:ext cx="2458526" cy="338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Helicopter Lift-Off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16703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Solution: </a:t>
            </a:r>
          </a:p>
          <a:p>
            <a:pPr>
              <a:spcBef>
                <a:spcPts val="0"/>
              </a:spcBef>
            </a:pPr>
            <a:r>
              <a:rPr lang="en-US" dirty="0"/>
              <a:t>Differentiating the distance function with respect to time gives the velocity function: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4000" dirty="0"/>
          </a:p>
          <a:p>
            <a:pPr>
              <a:spcBef>
                <a:spcPts val="0"/>
              </a:spcBef>
            </a:pPr>
            <a:r>
              <a:rPr lang="en-US" dirty="0"/>
              <a:t>Three seconds after lift-off, the helicopter is rising at </a:t>
            </a:r>
            <a:r>
              <a:rPr lang="en-US" dirty="0">
                <a:solidFill>
                  <a:srgbClr val="FF0000"/>
                </a:solidFill>
              </a:rPr>
              <a:t>30 ft./sec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</a:pPr>
            <a:endParaRPr lang="en-US" sz="3800" dirty="0"/>
          </a:p>
          <a:p>
            <a:pPr>
              <a:spcBef>
                <a:spcPts val="0"/>
              </a:spcBef>
            </a:pPr>
            <a:r>
              <a:rPr lang="en-US" dirty="0"/>
              <a:t>In 3 seconds the helicopter has risen to an altitude of </a:t>
            </a:r>
            <a:r>
              <a:rPr lang="en-US" dirty="0">
                <a:solidFill>
                  <a:srgbClr val="FF0000"/>
                </a:solidFill>
              </a:rPr>
              <a:t>45 feet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3257490"/>
            <a:ext cx="466344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008080"/>
                </a:solidFill>
              </a:rPr>
              <a:t>t = </a:t>
            </a:r>
            <a:r>
              <a:rPr lang="en-US" sz="2000" dirty="0">
                <a:solidFill>
                  <a:srgbClr val="008080"/>
                </a:solidFill>
              </a:rPr>
              <a:t>3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into</a:t>
            </a:r>
            <a:r>
              <a:rPr lang="en-US" sz="2000" i="1" dirty="0">
                <a:solidFill>
                  <a:srgbClr val="008080"/>
                </a:solidFill>
              </a:rPr>
              <a:t> v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to find the velocity. </a:t>
            </a:r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670052" y="4495800"/>
          <a:ext cx="2781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300" imgH="533400" progId="Equation.DSMT4">
                  <p:embed/>
                </p:oleObj>
              </mc:Choice>
              <mc:Fallback>
                <p:oleObj name="Equation" r:id="rId2" imgW="2781300" imgH="533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52" y="4495800"/>
                        <a:ext cx="2781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343400" y="440598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To find the height of the helicopter after 3 seconds, substitute </a:t>
            </a:r>
            <a:r>
              <a:rPr lang="en-US" sz="2000" i="1" dirty="0">
                <a:solidFill>
                  <a:srgbClr val="008080"/>
                </a:solidFill>
              </a:rPr>
              <a:t>t </a:t>
            </a:r>
            <a:r>
              <a:rPr lang="en-US" sz="2000" dirty="0">
                <a:solidFill>
                  <a:srgbClr val="008080"/>
                </a:solidFill>
              </a:rPr>
              <a:t>= 3 into</a:t>
            </a:r>
            <a:r>
              <a:rPr lang="en-US" sz="2000" i="1" dirty="0">
                <a:solidFill>
                  <a:srgbClr val="008080"/>
                </a:solidFill>
              </a:rPr>
              <a:t> s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. 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70052" y="2675466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69800" progId="Equation.DSMT4">
                  <p:embed/>
                </p:oleObj>
              </mc:Choice>
              <mc:Fallback>
                <p:oleObj name="Equation" r:id="rId4" imgW="6858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52" y="2675466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435100" y="2667000"/>
          <a:ext cx="86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469800" progId="Equation.DSMT4">
                  <p:embed/>
                </p:oleObj>
              </mc:Choice>
              <mc:Fallback>
                <p:oleObj name="Equation" r:id="rId6" imgW="8632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667000"/>
                        <a:ext cx="86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425700" y="2743200"/>
          <a:ext cx="850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91960" progId="Equation.DSMT4">
                  <p:embed/>
                </p:oleObj>
              </mc:Choice>
              <mc:Fallback>
                <p:oleObj name="Equation" r:id="rId8" imgW="8506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743200"/>
                        <a:ext cx="850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670052" y="3222271"/>
          <a:ext cx="622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469800" progId="Equation.DSMT4">
                  <p:embed/>
                </p:oleObj>
              </mc:Choice>
              <mc:Fallback>
                <p:oleObj name="Equation" r:id="rId10" imgW="6220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52" y="3222271"/>
                        <a:ext cx="622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435100" y="3210982"/>
          <a:ext cx="107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280" imgH="469800" progId="Equation.DSMT4">
                  <p:embed/>
                </p:oleObj>
              </mc:Choice>
              <mc:Fallback>
                <p:oleObj name="Equation" r:id="rId12" imgW="10792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3210982"/>
                        <a:ext cx="1079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578100" y="3262488"/>
          <a:ext cx="166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63560" imgH="419040" progId="Equation.DSMT4">
                  <p:embed/>
                </p:oleObj>
              </mc:Choice>
              <mc:Fallback>
                <p:oleObj name="Equation" r:id="rId14" imgW="1663560" imgH="419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262488"/>
                        <a:ext cx="1663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Vertical Projectile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projectile is fired vertically (straight up) from the top corner of the 176-foot tall building. The height of the projectile at time </a:t>
            </a:r>
            <a:r>
              <a:rPr lang="en-US" i="1" dirty="0"/>
              <a:t>t </a:t>
            </a:r>
            <a:r>
              <a:rPr lang="en-US" dirty="0"/>
              <a:t>(in seconds) is given by the function</a:t>
            </a:r>
          </a:p>
          <a:p>
            <a:endParaRPr lang="en-US" dirty="0"/>
          </a:p>
          <a:p>
            <a:pPr marL="463550" indent="-463550"/>
            <a:r>
              <a:rPr lang="en-US" b="1" dirty="0"/>
              <a:t>a.	</a:t>
            </a:r>
            <a:r>
              <a:rPr lang="en-US" dirty="0"/>
              <a:t>What is the maximum height of the</a:t>
            </a:r>
          </a:p>
          <a:p>
            <a:pPr marL="463550" indent="-463550"/>
            <a:r>
              <a:rPr lang="en-US" dirty="0"/>
              <a:t>	projectile?</a:t>
            </a:r>
          </a:p>
          <a:p>
            <a:pPr marL="463550" indent="-463550"/>
            <a:r>
              <a:rPr lang="en-US" b="1" dirty="0"/>
              <a:t>b.</a:t>
            </a:r>
            <a:r>
              <a:rPr lang="en-US" dirty="0"/>
              <a:t>	When does the projectile hit the </a:t>
            </a:r>
          </a:p>
          <a:p>
            <a:pPr marL="463550" indent="-463550"/>
            <a:r>
              <a:rPr lang="en-US" dirty="0"/>
              <a:t>	ground?</a:t>
            </a:r>
          </a:p>
          <a:p>
            <a:pPr marL="463550" indent="-463550"/>
            <a:r>
              <a:rPr lang="en-US" b="1" dirty="0"/>
              <a:t>c.	</a:t>
            </a:r>
            <a:r>
              <a:rPr lang="en-US" dirty="0"/>
              <a:t>How fast is the projectile moving </a:t>
            </a:r>
          </a:p>
          <a:p>
            <a:pPr marL="463550" indent="-463550"/>
            <a:r>
              <a:rPr lang="en-US" dirty="0"/>
              <a:t>	when it hits the ground?</a:t>
            </a:r>
          </a:p>
          <a:p>
            <a:endParaRPr lang="en-US" dirty="0"/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712720"/>
            <a:ext cx="2830875" cy="2926080"/>
          </a:xfrm>
          <a:prstGeom prst="rect">
            <a:avLst/>
          </a:prstGeom>
        </p:spPr>
      </p:pic>
      <p:graphicFrame>
        <p:nvGraphicFramePr>
          <p:cNvPr id="23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147989"/>
              </p:ext>
            </p:extLst>
          </p:nvPr>
        </p:nvGraphicFramePr>
        <p:xfrm>
          <a:off x="533400" y="2514600"/>
          <a:ext cx="3644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44640" imgH="495000" progId="Equation.DSMT4">
                  <p:embed/>
                </p:oleObj>
              </mc:Choice>
              <mc:Fallback>
                <p:oleObj name="Equation" r:id="rId3" imgW="3644640" imgH="49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3644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Vertical Projectile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spcBef>
                <a:spcPts val="0"/>
              </a:spcBef>
            </a:pPr>
            <a:r>
              <a:rPr lang="en-US" b="1" dirty="0"/>
              <a:t>Solutions: </a:t>
            </a:r>
          </a:p>
          <a:p>
            <a:pPr marL="463550" indent="-463550">
              <a:spcBef>
                <a:spcPts val="0"/>
              </a:spcBef>
            </a:pPr>
            <a:r>
              <a:rPr lang="en-US" b="1" dirty="0"/>
              <a:t>a.	</a:t>
            </a:r>
            <a:r>
              <a:rPr lang="en-US" dirty="0"/>
              <a:t>The maximum height of the projectile occurs at the point where its velocity is 0.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3553361"/>
            <a:ext cx="27432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Differentiate </a:t>
            </a:r>
            <a:r>
              <a:rPr lang="en-US" sz="2000" i="1" dirty="0">
                <a:solidFill>
                  <a:srgbClr val="008080"/>
                </a:solidFill>
              </a:rPr>
              <a:t>s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 to determine </a:t>
            </a:r>
            <a:r>
              <a:rPr lang="en-US" sz="2000" i="1" dirty="0">
                <a:solidFill>
                  <a:srgbClr val="008080"/>
                </a:solidFill>
              </a:rPr>
              <a:t>v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). Then set </a:t>
            </a:r>
            <a:r>
              <a:rPr lang="en-US" sz="2000" i="1" dirty="0">
                <a:solidFill>
                  <a:srgbClr val="008080"/>
                </a:solidFill>
              </a:rPr>
              <a:t>v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 equal to 0 and solve for 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. 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133600" y="2915355"/>
          <a:ext cx="3454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4200" imgH="431640" progId="Equation.DSMT4">
                  <p:embed/>
                </p:oleObj>
              </mc:Choice>
              <mc:Fallback>
                <p:oleObj name="Equation" r:id="rId2" imgW="34542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915355"/>
                        <a:ext cx="3454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122311" y="3489677"/>
          <a:ext cx="3352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469800" progId="Equation.DSMT4">
                  <p:embed/>
                </p:oleObj>
              </mc:Choice>
              <mc:Fallback>
                <p:oleObj name="Equation" r:id="rId4" imgW="33526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311" y="3489677"/>
                        <a:ext cx="3352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078089" y="4104922"/>
          <a:ext cx="2070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291960" progId="Equation.DSMT4">
                  <p:embed/>
                </p:oleObj>
              </mc:Choice>
              <mc:Fallback>
                <p:oleObj name="Equation" r:id="rId6" imgW="20700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089" y="4104922"/>
                        <a:ext cx="2070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905000" y="4629856"/>
          <a:ext cx="180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291960" progId="Equation.DSMT4">
                  <p:embed/>
                </p:oleObj>
              </mc:Choice>
              <mc:Fallback>
                <p:oleObj name="Equation" r:id="rId8" imgW="18032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29856"/>
                        <a:ext cx="1803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460978" y="5171722"/>
          <a:ext cx="673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291960" progId="Equation.DSMT4">
                  <p:embed/>
                </p:oleObj>
              </mc:Choice>
              <mc:Fallback>
                <p:oleObj name="Equation" r:id="rId10" imgW="6728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978" y="5171722"/>
                        <a:ext cx="673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Vertical Projectile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1963" algn="l"/>
              </a:tabLst>
            </a:pPr>
            <a:r>
              <a:rPr lang="en-US" dirty="0"/>
              <a:t>Since  </a:t>
            </a:r>
            <a:r>
              <a:rPr lang="en-US" i="1" dirty="0"/>
              <a:t>s</a:t>
            </a:r>
            <a:r>
              <a:rPr lang="en-US" dirty="0">
                <a:sym typeface="Symbol"/>
              </a:rPr>
              <a:t> </a:t>
            </a:r>
            <a:r>
              <a:rPr lang="en-US" dirty="0"/>
              <a:t>= −32 (a constant), the curve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concave down everywhere. By the Second Derivative Test, 	the maximum height occurs when </a:t>
            </a:r>
            <a:r>
              <a:rPr lang="en-US" i="1" dirty="0"/>
              <a:t>t</a:t>
            </a:r>
            <a:r>
              <a:rPr lang="en-US" dirty="0"/>
              <a:t> = 5 seconds. Insert this </a:t>
            </a:r>
            <a:r>
              <a:rPr lang="en-US" i="1" dirty="0"/>
              <a:t>t</a:t>
            </a:r>
            <a:r>
              <a:rPr lang="en-US" dirty="0"/>
              <a:t>-value into the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to calculate the maximum height. 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37178" y="3340100"/>
          <a:ext cx="622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69800" progId="Equation.DSMT4">
                  <p:embed/>
                </p:oleObj>
              </mc:Choice>
              <mc:Fallback>
                <p:oleObj name="Equation" r:id="rId2" imgW="6220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178" y="3340100"/>
                        <a:ext cx="622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189111" y="3285066"/>
          <a:ext cx="3416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16040" imgH="533160" progId="Equation.DSMT4">
                  <p:embed/>
                </p:oleObj>
              </mc:Choice>
              <mc:Fallback>
                <p:oleObj name="Equation" r:id="rId4" imgW="341604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111" y="3285066"/>
                        <a:ext cx="3416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189111" y="3973689"/>
          <a:ext cx="274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380880" progId="Equation.DSMT4">
                  <p:embed/>
                </p:oleObj>
              </mc:Choice>
              <mc:Fallback>
                <p:oleObj name="Equation" r:id="rId6" imgW="27432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111" y="3973689"/>
                        <a:ext cx="2743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169356" y="4484511"/>
          <a:ext cx="1231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406080" progId="Equation.DSMT4">
                  <p:embed/>
                </p:oleObj>
              </mc:Choice>
              <mc:Fallback>
                <p:oleObj name="Equation" r:id="rId8" imgW="123156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356" y="4484511"/>
                        <a:ext cx="1231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Vertical Projectile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The projectile hits the ground when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0. (This 	fact is not related to calculus.)</a:t>
            </a:r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dirty="0"/>
              <a:t>	Thus the projectile hits the ground </a:t>
            </a:r>
            <a:r>
              <a:rPr lang="en-US" dirty="0">
                <a:solidFill>
                  <a:srgbClr val="FF0000"/>
                </a:solidFill>
              </a:rPr>
              <a:t>11 seconds </a:t>
            </a:r>
            <a:r>
              <a:rPr lang="en-US" dirty="0"/>
              <a:t>after 	it is fired.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50519" y="2272734"/>
            <a:ext cx="2131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Solve </a:t>
            </a:r>
            <a:r>
              <a:rPr lang="en-US" sz="2000" i="1" dirty="0">
                <a:solidFill>
                  <a:srgbClr val="008080"/>
                </a:solidFill>
              </a:rPr>
              <a:t>s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= 0 for</a:t>
            </a:r>
            <a:r>
              <a:rPr lang="en-US" sz="2000" i="1" dirty="0">
                <a:solidFill>
                  <a:srgbClr val="008080"/>
                </a:solidFill>
              </a:rPr>
              <a:t> t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810000"/>
            <a:ext cx="283464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Time cannot be negative, so we discard the 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 = −1.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326444" y="2198511"/>
          <a:ext cx="317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380880" progId="Equation.DSMT4">
                  <p:embed/>
                </p:oleObj>
              </mc:Choice>
              <mc:Fallback>
                <p:oleObj name="Equation" r:id="rId2" imgW="317484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444" y="2198511"/>
                        <a:ext cx="317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440744" y="2754489"/>
          <a:ext cx="3060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60360" imgH="571320" progId="Equation.DSMT4">
                  <p:embed/>
                </p:oleObj>
              </mc:Choice>
              <mc:Fallback>
                <p:oleObj name="Equation" r:id="rId4" imgW="30603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744" y="2754489"/>
                        <a:ext cx="3060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504244" y="3450167"/>
          <a:ext cx="299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97000" imgH="469800" progId="Equation.DSMT4">
                  <p:embed/>
                </p:oleObj>
              </mc:Choice>
              <mc:Fallback>
                <p:oleObj name="Equation" r:id="rId6" imgW="29970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244" y="3450167"/>
                        <a:ext cx="299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3807530" y="4136144"/>
          <a:ext cx="2146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380880" progId="Equation.DSMT4">
                  <p:embed/>
                </p:oleObj>
              </mc:Choice>
              <mc:Fallback>
                <p:oleObj name="Equation" r:id="rId8" imgW="2145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530" y="4136144"/>
                        <a:ext cx="2146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082822" y="4061178"/>
            <a:ext cx="762000" cy="457200"/>
            <a:chOff x="4876800" y="5943600"/>
            <a:chExt cx="762000" cy="4572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921956" y="6008511"/>
              <a:ext cx="609600" cy="381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4876800" y="5943600"/>
              <a:ext cx="762000" cy="457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Vertical Projectile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463550" algn="l"/>
              </a:tabLst>
            </a:pPr>
            <a:r>
              <a:rPr lang="en-US" b="1" dirty="0"/>
              <a:t>c.	</a:t>
            </a:r>
            <a:r>
              <a:rPr lang="en-US" dirty="0"/>
              <a:t>The projectile’s velocity when it hits the ground is 	</a:t>
            </a:r>
            <a:r>
              <a:rPr lang="en-US" i="1" dirty="0"/>
              <a:t>v</a:t>
            </a:r>
            <a:r>
              <a:rPr lang="en-US" dirty="0"/>
              <a:t>(11). From part </a:t>
            </a:r>
            <a:r>
              <a:rPr lang="en-US" b="1" dirty="0"/>
              <a:t>a.</a:t>
            </a:r>
            <a:r>
              <a:rPr lang="en-US" dirty="0"/>
              <a:t> we know</a:t>
            </a:r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spcBef>
                <a:spcPts val="2400"/>
              </a:spcBef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r>
              <a:rPr lang="en-US" dirty="0"/>
              <a:t>	The projectile will be falling at a rate of </a:t>
            </a:r>
            <a:r>
              <a:rPr lang="en-US" dirty="0">
                <a:solidFill>
                  <a:srgbClr val="FF0000"/>
                </a:solidFill>
              </a:rPr>
              <a:t>192 ft./sec 	</a:t>
            </a:r>
            <a:r>
              <a:rPr lang="en-US" dirty="0"/>
              <a:t>when it hits the ground.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3864114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negative sign indicates the projectile is falling. 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525889" y="2197100"/>
          <a:ext cx="2527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200" imgH="469800" progId="Equation.DSMT4">
                  <p:embed/>
                </p:oleObj>
              </mc:Choice>
              <mc:Fallback>
                <p:oleObj name="Equation" r:id="rId2" imgW="25272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889" y="2197100"/>
                        <a:ext cx="2527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979311" y="27432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91960" progId="Equation.DSMT4">
                  <p:embed/>
                </p:oleObj>
              </mc:Choice>
              <mc:Fallback>
                <p:oleObj name="Equation" r:id="rId4" imgW="380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311" y="27432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328333" y="2994378"/>
          <a:ext cx="311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11480" imgH="469800" progId="Equation.DSMT4">
                  <p:embed/>
                </p:oleObj>
              </mc:Choice>
              <mc:Fallback>
                <p:oleObj name="Equation" r:id="rId6" imgW="31114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333" y="2994378"/>
                        <a:ext cx="3111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146778" y="3625145"/>
          <a:ext cx="1866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600" imgH="330120" progId="Equation.DSMT4">
                  <p:embed/>
                </p:oleObj>
              </mc:Choice>
              <mc:Fallback>
                <p:oleObj name="Equation" r:id="rId8" imgW="186660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778" y="3625145"/>
                        <a:ext cx="1866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3146778" y="409645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33360" imgH="406080" progId="Equation.DSMT4">
                  <p:embed/>
                </p:oleObj>
              </mc:Choice>
              <mc:Fallback>
                <p:oleObj name="Equation" r:id="rId10" imgW="2133360" imgH="406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778" y="409645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Volume of a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rectangular box with no top is to be made from a rectangular piece of cardboard that is </a:t>
            </a:r>
            <a:r>
              <a:rPr lang="en-US" dirty="0">
                <a:solidFill>
                  <a:srgbClr val="0000FF"/>
                </a:solidFill>
              </a:rPr>
              <a:t>18 in. </a:t>
            </a:r>
            <a:r>
              <a:rPr lang="en-US" dirty="0"/>
              <a:t>long by    </a:t>
            </a:r>
            <a:r>
              <a:rPr lang="en-US" dirty="0">
                <a:solidFill>
                  <a:srgbClr val="0000FF"/>
                </a:solidFill>
              </a:rPr>
              <a:t>12 in. </a:t>
            </a:r>
            <a:r>
              <a:rPr lang="en-US" dirty="0"/>
              <a:t>wide. Small squares (all the same size) are to be cut from each corner and the sides folded to form the box. What size should the squares be to give a maximum volume to the box?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Let </a:t>
            </a:r>
            <a:r>
              <a:rPr lang="en-US" i="1" dirty="0"/>
              <a:t>x </a:t>
            </a:r>
            <a:r>
              <a:rPr lang="en-US" dirty="0"/>
              <a:t>= length of one side of the square to be cut.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Volume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Differentiating </a:t>
            </a:r>
            <a:r>
              <a:rPr lang="en-US" i="1" dirty="0"/>
              <a:t>V</a:t>
            </a:r>
            <a:r>
              <a:rPr lang="en-US" dirty="0"/>
              <a:t>, we obtain </a:t>
            </a:r>
          </a:p>
        </p:txBody>
      </p:sp>
      <p:pic>
        <p:nvPicPr>
          <p:cNvPr id="6" name="Picture 5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80160"/>
            <a:ext cx="2926080" cy="1821809"/>
          </a:xfrm>
          <a:prstGeom prst="rect">
            <a:avLst/>
          </a:prstGeom>
        </p:spPr>
      </p:pic>
      <p:pic>
        <p:nvPicPr>
          <p:cNvPr id="7" name="Picture 6" descr="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52" y="3225111"/>
            <a:ext cx="2926080" cy="1783430"/>
          </a:xfrm>
          <a:prstGeom prst="rect">
            <a:avLst/>
          </a:prstGeom>
        </p:spPr>
      </p:pic>
      <p:pic>
        <p:nvPicPr>
          <p:cNvPr id="8" name="Picture 7" descr="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5131682"/>
            <a:ext cx="2926080" cy="831673"/>
          </a:xfrm>
          <a:prstGeom prst="rect">
            <a:avLst/>
          </a:prstGeom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03111" y="1447800"/>
          <a:ext cx="4419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19360" imgH="368280" progId="Equation.DSMT4">
                  <p:embed/>
                </p:oleObj>
              </mc:Choice>
              <mc:Fallback>
                <p:oleObj name="Equation" r:id="rId5" imgW="441936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111" y="1447800"/>
                        <a:ext cx="4419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817511" y="1938867"/>
          <a:ext cx="353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30520" imgH="469800" progId="Equation.DSMT4">
                  <p:embed/>
                </p:oleObj>
              </mc:Choice>
              <mc:Fallback>
                <p:oleObj name="Equation" r:id="rId7" imgW="35305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511" y="1938867"/>
                        <a:ext cx="3530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094089" y="2540001"/>
          <a:ext cx="279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960" imgH="380880" progId="Equation.DSMT4">
                  <p:embed/>
                </p:oleObj>
              </mc:Choice>
              <mc:Fallback>
                <p:oleObj name="Equation" r:id="rId9" imgW="2793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089" y="2540001"/>
                        <a:ext cx="279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752600" y="3962400"/>
          <a:ext cx="50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838080" progId="Equation.DSMT4">
                  <p:embed/>
                </p:oleObj>
              </mc:Choice>
              <mc:Fallback>
                <p:oleObj name="Equation" r:id="rId11" imgW="5079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50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281767" y="4148667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81000" imgH="380880" progId="Equation.DSMT4">
                  <p:embed/>
                </p:oleObj>
              </mc:Choice>
              <mc:Fallback>
                <p:oleObj name="Equation" r:id="rId13" imgW="27810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767" y="4148667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267656" y="4907844"/>
          <a:ext cx="2806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06560" imgH="571320" progId="Equation.DSMT4">
                  <p:embed/>
                </p:oleObj>
              </mc:Choice>
              <mc:Fallback>
                <p:oleObj name="Equation" r:id="rId15" imgW="280656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656" y="4907844"/>
                        <a:ext cx="2806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Volume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              gives </a:t>
            </a:r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1676400" y="1154289"/>
          <a:ext cx="101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838200" progId="Equation.DSMT4">
                  <p:embed/>
                </p:oleObj>
              </mc:Choice>
              <mc:Fallback>
                <p:oleObj name="Equation" r:id="rId2" imgW="1016000" imgH="838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54289"/>
                        <a:ext cx="101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01889" y="2319867"/>
          <a:ext cx="2959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571320" progId="Equation.DSMT4">
                  <p:embed/>
                </p:oleObj>
              </mc:Choice>
              <mc:Fallback>
                <p:oleObj name="Equation" r:id="rId4" imgW="29588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889" y="2319867"/>
                        <a:ext cx="2959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600200" y="3002844"/>
          <a:ext cx="236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1960" imgH="380880" progId="Equation.DSMT4">
                  <p:embed/>
                </p:oleObj>
              </mc:Choice>
              <mc:Fallback>
                <p:oleObj name="Equation" r:id="rId6" imgW="2361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02844"/>
                        <a:ext cx="2362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238500" y="3561645"/>
          <a:ext cx="2705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05040" imgH="914400" progId="Equation.DSMT4">
                  <p:embed/>
                </p:oleObj>
              </mc:Choice>
              <mc:Fallback>
                <p:oleObj name="Equation" r:id="rId8" imgW="2705040" imgH="914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3561645"/>
                        <a:ext cx="2705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265311" y="5127978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28600" progId="Equation.DSMT4">
                  <p:embed/>
                </p:oleObj>
              </mc:Choice>
              <mc:Fallback>
                <p:oleObj name="Equation" r:id="rId10" imgW="21564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311" y="5127978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513667" y="4724400"/>
          <a:ext cx="162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5400" imgH="914400" progId="Equation.DSMT4">
                  <p:embed/>
                </p:oleObj>
              </mc:Choice>
              <mc:Fallback>
                <p:oleObj name="Equation" r:id="rId12" imgW="1625400" imgH="914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667" y="4724400"/>
                        <a:ext cx="1625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157611" y="4724400"/>
          <a:ext cx="1612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2800" imgH="914400" progId="Equation.DSMT4">
                  <p:embed/>
                </p:oleObj>
              </mc:Choice>
              <mc:Fallback>
                <p:oleObj name="Equation" r:id="rId14" imgW="1612800" imgH="914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611" y="4724400"/>
                        <a:ext cx="1612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781800" y="4965700"/>
          <a:ext cx="128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82680" imgH="444240" progId="Equation.DSMT4">
                  <p:embed/>
                </p:oleObj>
              </mc:Choice>
              <mc:Fallback>
                <p:oleObj name="Equation" r:id="rId16" imgW="1282680" imgH="444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65700"/>
                        <a:ext cx="1282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Volume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that the size of the square cannot be any larger than 6 in. or smaller than 0 in.; that is,</a:t>
            </a:r>
            <a:r>
              <a:rPr lang="en-US" i="1" dirty="0"/>
              <a:t> x </a:t>
            </a:r>
            <a:r>
              <a:rPr lang="en-US" dirty="0"/>
              <a:t>must be in the closed interval [0, 6].</a:t>
            </a: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43147"/>
              </p:ext>
            </p:extLst>
          </p:nvPr>
        </p:nvGraphicFramePr>
        <p:xfrm>
          <a:off x="561975" y="2959100"/>
          <a:ext cx="83693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69280" imgH="2489040" progId="Equation.DSMT4">
                  <p:embed/>
                </p:oleObj>
              </mc:Choice>
              <mc:Fallback>
                <p:oleObj name="Equation" r:id="rId2" imgW="8369280" imgH="248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959100"/>
                        <a:ext cx="8369300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Surface Area of a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6400800" cy="3539430"/>
          </a:xfrm>
        </p:spPr>
        <p:txBody>
          <a:bodyPr>
            <a:spAutoFit/>
          </a:bodyPr>
          <a:lstStyle/>
          <a:p>
            <a:r>
              <a:rPr lang="en-US" dirty="0"/>
              <a:t>A rectangular box is to be made so that the top and bottom are squares. The volume is to be </a:t>
            </a:r>
            <a:r>
              <a:rPr lang="en-US" dirty="0">
                <a:solidFill>
                  <a:srgbClr val="0000FF"/>
                </a:solidFill>
              </a:rPr>
              <a:t>250 cm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/>
              <a:t>. Material for the top and bottom costs </a:t>
            </a:r>
            <a:r>
              <a:rPr lang="en-US" dirty="0">
                <a:solidFill>
                  <a:srgbClr val="0000FF"/>
                </a:solidFill>
              </a:rPr>
              <a:t>$2</a:t>
            </a:r>
            <a:r>
              <a:rPr lang="en-US" dirty="0"/>
              <a:t> per square centimeter, but the material for the sides costs only </a:t>
            </a:r>
            <a:r>
              <a:rPr lang="en-US" dirty="0">
                <a:solidFill>
                  <a:srgbClr val="0000FF"/>
                </a:solidFill>
              </a:rPr>
              <a:t>$1</a:t>
            </a:r>
            <a:r>
              <a:rPr lang="en-US" dirty="0"/>
              <a:t> per square centimeter. What dimensions will give a minimum cost for the materials? What is the minimum cost? </a:t>
            </a:r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43579"/>
            <a:ext cx="1828800" cy="28998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Surface Area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Solution: </a:t>
            </a:r>
          </a:p>
          <a:p>
            <a:pPr>
              <a:spcBef>
                <a:spcPts val="0"/>
              </a:spcBef>
            </a:pPr>
            <a:r>
              <a:rPr lang="en-US" dirty="0"/>
              <a:t>Let </a:t>
            </a:r>
            <a:r>
              <a:rPr lang="en-US" i="1" dirty="0"/>
              <a:t>x </a:t>
            </a:r>
            <a:r>
              <a:rPr lang="en-US" dirty="0"/>
              <a:t>= length of an edge along the square bottom.</a:t>
            </a:r>
            <a:r>
              <a:rPr lang="en-US" i="1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Let </a:t>
            </a:r>
            <a:r>
              <a:rPr lang="en-US" i="1" dirty="0"/>
              <a:t>y </a:t>
            </a:r>
            <a:r>
              <a:rPr lang="en-US" dirty="0"/>
              <a:t>= length of a vertical edge.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Note: We are assuming that cost only depends on surface area. The cost,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of the materials is found by multiplying the areas of the faces of the box by $2 and $1 as follows:</a:t>
            </a: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28052"/>
              </p:ext>
            </p:extLst>
          </p:nvPr>
        </p:nvGraphicFramePr>
        <p:xfrm>
          <a:off x="2781300" y="2685366"/>
          <a:ext cx="353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30520" imgH="444240" progId="Equation.DSMT4">
                  <p:embed/>
                </p:oleObj>
              </mc:Choice>
              <mc:Fallback>
                <p:oleObj name="Equation" r:id="rId2" imgW="3530520" imgH="4442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2685366"/>
                        <a:ext cx="3530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19800" y="4967596"/>
            <a:ext cx="2743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the top, bottom, and 4 sides.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382889" y="4901274"/>
          <a:ext cx="4127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27400" imgH="482400" progId="Equation.DSMT4">
                  <p:embed/>
                </p:oleObj>
              </mc:Choice>
              <mc:Fallback>
                <p:oleObj name="Equation" r:id="rId4" imgW="41274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889" y="4901274"/>
                        <a:ext cx="4127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105378" y="5492529"/>
          <a:ext cx="172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444240" progId="Equation.DSMT4">
                  <p:embed/>
                </p:oleObj>
              </mc:Choice>
              <mc:Fallback>
                <p:oleObj name="Equation" r:id="rId6" imgW="172692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378" y="5492529"/>
                        <a:ext cx="1727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Surface Area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using the volume, solve for </a:t>
            </a:r>
            <a:r>
              <a:rPr lang="en-US" i="1" dirty="0"/>
              <a:t>y </a:t>
            </a:r>
            <a:r>
              <a:rPr lang="en-US" dirty="0"/>
              <a:t>and substitute into the cost function.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5340" y="2489200"/>
            <a:ext cx="393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Solve volume for </a:t>
            </a:r>
            <a:r>
              <a:rPr lang="en-US" sz="2000" i="1" dirty="0">
                <a:solidFill>
                  <a:srgbClr val="008080"/>
                </a:solidFill>
              </a:rPr>
              <a:t>y.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5340" y="3556000"/>
            <a:ext cx="39319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in the equation for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5340" y="5156200"/>
            <a:ext cx="393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Rewrite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using exponents.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305755" y="2288823"/>
          <a:ext cx="113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838080" progId="Equation.DSMT4">
                  <p:embed/>
                </p:oleObj>
              </mc:Choice>
              <mc:Fallback>
                <p:oleObj name="Equation" r:id="rId2" imgW="11300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755" y="2288823"/>
                        <a:ext cx="1130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828800" y="3447344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69800" progId="Equation.DSMT4">
                  <p:embed/>
                </p:oleObj>
              </mc:Choice>
              <mc:Fallback>
                <p:oleObj name="Equation" r:id="rId4" imgW="6858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47344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552700" y="3221567"/>
          <a:ext cx="2476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440" imgH="927000" progId="Equation.DSMT4">
                  <p:embed/>
                </p:oleObj>
              </mc:Choice>
              <mc:Fallback>
                <p:oleObj name="Equation" r:id="rId6" imgW="247644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221567"/>
                        <a:ext cx="2476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545644" y="4255911"/>
          <a:ext cx="187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560" imgH="838080" progId="Equation.DSMT4">
                  <p:embed/>
                </p:oleObj>
              </mc:Choice>
              <mc:Fallback>
                <p:oleObj name="Equation" r:id="rId8" imgW="18795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44" y="4255911"/>
                        <a:ext cx="187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828800" y="5211233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469800" progId="Equation.DSMT4">
                  <p:embed/>
                </p:oleObj>
              </mc:Choice>
              <mc:Fallback>
                <p:oleObj name="Equation" r:id="rId10" imgW="6858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11233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552700" y="5201355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47840" imgH="380880" progId="Equation.DSMT4">
                  <p:embed/>
                </p:oleObj>
              </mc:Choice>
              <mc:Fallback>
                <p:oleObj name="Equation" r:id="rId12" imgW="224784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201355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1471</Words>
  <Application>Microsoft Office PowerPoint</Application>
  <PresentationFormat>On-screen Show (4:3)</PresentationFormat>
  <Paragraphs>143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Arial</vt:lpstr>
      <vt:lpstr>Courier New</vt:lpstr>
      <vt:lpstr>Office Theme</vt:lpstr>
      <vt:lpstr>Equation</vt:lpstr>
      <vt:lpstr>MathType 6.0 Equation</vt:lpstr>
      <vt:lpstr>Section 12.6</vt:lpstr>
      <vt:lpstr>Objectives</vt:lpstr>
      <vt:lpstr>Example 1: Volume of a Box</vt:lpstr>
      <vt:lpstr>Example 1: Volume of a Box (cont.)</vt:lpstr>
      <vt:lpstr>Example 1: Volume of a Box (cont.)</vt:lpstr>
      <vt:lpstr>Example 1: Volume of a Box (cont.)</vt:lpstr>
      <vt:lpstr>Example 2: Surface Area of a Box</vt:lpstr>
      <vt:lpstr>Example 2: Surface Area of a Box (cont.)</vt:lpstr>
      <vt:lpstr>Example 2: Surface Area of a Box (cont.)</vt:lpstr>
      <vt:lpstr>Example 2: Surface Area of a Box (cont.)</vt:lpstr>
      <vt:lpstr>Example 2: Surface Area of a Box (cont.)</vt:lpstr>
      <vt:lpstr>Example 3: Fencing </vt:lpstr>
      <vt:lpstr>Example 3: Fencing (cont.)</vt:lpstr>
      <vt:lpstr>Example 3: Fencing (cont.)</vt:lpstr>
      <vt:lpstr>Example 3: Fencing (cont.)</vt:lpstr>
      <vt:lpstr>Example 4: Oil Pipeline</vt:lpstr>
      <vt:lpstr>Example 4: Oil Pipeline (cont.)</vt:lpstr>
      <vt:lpstr>Example 4: Oil Pipeline (cont.)</vt:lpstr>
      <vt:lpstr>Example 4: Oil Pipeline (cont.)</vt:lpstr>
      <vt:lpstr>Example 4: Oil Pipeline (cont.)</vt:lpstr>
      <vt:lpstr>Example 4: Oil Pipeline (cont.)</vt:lpstr>
      <vt:lpstr>Example 4: Oil Pipeline (cont.)</vt:lpstr>
      <vt:lpstr>Example 5: Helicopter Lift-Off</vt:lpstr>
      <vt:lpstr>Example 5: Helicopter Lift-Off (cont.)</vt:lpstr>
      <vt:lpstr>Example 6: Vertical Projectile</vt:lpstr>
      <vt:lpstr>Example 6: Vertical Projectile (cont.)</vt:lpstr>
      <vt:lpstr>Example 6: Vertical Projectile (cont.)</vt:lpstr>
      <vt:lpstr>Example 6: Vertical Projectile (cont.)</vt:lpstr>
      <vt:lpstr>Example 6: Vertical Projectile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Claudia Vance</cp:lastModifiedBy>
  <cp:revision>54</cp:revision>
  <dcterms:created xsi:type="dcterms:W3CDTF">2013-04-26T14:43:13Z</dcterms:created>
  <dcterms:modified xsi:type="dcterms:W3CDTF">2021-05-18T14:25:23Z</dcterms:modified>
</cp:coreProperties>
</file>