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9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37" autoAdjust="0"/>
    <p:restoredTop sz="94660"/>
  </p:normalViewPr>
  <p:slideViewPr>
    <p:cSldViewPr>
      <p:cViewPr varScale="1">
        <p:scale>
          <a:sx n="97" d="100"/>
          <a:sy n="97" d="100"/>
        </p:scale>
        <p:origin x="2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21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BA15-2B4E-411C-A10F-90364E7EA6CA}" type="datetimeFigureOut">
              <a:rPr lang="en-US" smtClean="0"/>
              <a:pPr/>
              <a:t>8/9/2021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00563-21A9-4B1C-AB5A-A6D0EDB118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02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tags" Target="../tags/tag15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tags" Target="../tags/tag21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Growth and Decay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Continuous Compounding Interest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Setting </a:t>
            </a:r>
            <a:r>
              <a:rPr lang="en-US" i="1" dirty="0">
                <a:solidFill>
                  <a:srgbClr val="9900CC"/>
                </a:solidFill>
              </a:rPr>
              <a:t>A </a:t>
            </a:r>
            <a:r>
              <a:rPr lang="en-US" dirty="0">
                <a:solidFill>
                  <a:srgbClr val="9900CC"/>
                </a:solidFill>
              </a:rPr>
              <a:t>= 4000</a:t>
            </a:r>
            <a:r>
              <a:rPr lang="en-US" dirty="0"/>
              <a:t> and solving for </a:t>
            </a:r>
            <a:r>
              <a:rPr lang="en-US" i="1" dirty="0"/>
              <a:t>t</a:t>
            </a:r>
            <a:r>
              <a:rPr lang="en-US" dirty="0"/>
              <a:t>, we obtain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	The original investment of </a:t>
            </a:r>
            <a:r>
              <a:rPr lang="en-US" dirty="0">
                <a:solidFill>
                  <a:srgbClr val="0000FF"/>
                </a:solidFill>
              </a:rPr>
              <a:t>$2000</a:t>
            </a:r>
            <a:r>
              <a:rPr lang="en-US" dirty="0"/>
              <a:t> will double in 	approximately </a:t>
            </a:r>
            <a:r>
              <a:rPr lang="en-US" dirty="0">
                <a:solidFill>
                  <a:srgbClr val="FF0000"/>
                </a:solidFill>
              </a:rPr>
              <a:t>8.7 years</a:t>
            </a:r>
            <a:r>
              <a:rPr lang="en-US" dirty="0"/>
              <a:t>.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209800" y="21336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25680" imgH="380880" progId="Equation.DSMT4">
                  <p:embed/>
                </p:oleObj>
              </mc:Choice>
              <mc:Fallback>
                <p:oleObj name="Equation" r:id="rId3" imgW="24256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336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68600" y="266700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380880" progId="Equation.DSMT4">
                  <p:embed/>
                </p:oleObj>
              </mc:Choice>
              <mc:Fallback>
                <p:oleObj name="Equation" r:id="rId5" imgW="1168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66700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159000" y="3276600"/>
          <a:ext cx="156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62040" imgH="304560" progId="Equation.DSMT4">
                  <p:embed/>
                </p:oleObj>
              </mc:Choice>
              <mc:Fallback>
                <p:oleObj name="Equation" r:id="rId7" imgW="15620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3276600"/>
                        <a:ext cx="156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768600" y="3810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8100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025900" y="38227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838080" progId="Equation.DSMT4">
                  <p:embed/>
                </p:oleObj>
              </mc:Choice>
              <mc:Fallback>
                <p:oleObj name="Equation" r:id="rId11" imgW="1320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8227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422900" y="41021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88760" imgH="380880" progId="Equation.DSMT4">
                  <p:embed/>
                </p:oleObj>
              </mc:Choice>
              <mc:Fallback>
                <p:oleObj name="Equation" r:id="rId13" imgW="1688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1021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Decay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Exponential Decline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i="1" dirty="0">
                <a:solidFill>
                  <a:srgbClr val="C00000"/>
                </a:solidFill>
              </a:rPr>
              <a:t>f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t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satisfies the equation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3000"/>
              </a:spcBef>
            </a:pPr>
            <a:r>
              <a:rPr lang="en-US" dirty="0">
                <a:solidFill>
                  <a:srgbClr val="000000"/>
                </a:solidFill>
              </a:rPr>
              <a:t>if and only if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positive, we say that </a:t>
            </a:r>
          </a:p>
          <a:p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dirty="0">
                <a:solidFill>
                  <a:srgbClr val="C00000"/>
                </a:solidFill>
              </a:rPr>
              <a:t> declines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decays</a:t>
            </a:r>
            <a:r>
              <a:rPr lang="en-US" dirty="0">
                <a:solidFill>
                  <a:srgbClr val="000000"/>
                </a:solidFill>
              </a:rPr>
              <a:t>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exponentially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See Figure for a general graph of exponential decline.</a:t>
            </a:r>
          </a:p>
        </p:txBody>
      </p:sp>
      <p:graphicFrame>
        <p:nvGraphicFramePr>
          <p:cNvPr id="229378" name="Object 2"/>
          <p:cNvGraphicFramePr>
            <a:graphicFrameLocks noChangeAspect="1"/>
          </p:cNvGraphicFramePr>
          <p:nvPr/>
        </p:nvGraphicFramePr>
        <p:xfrm>
          <a:off x="2895600" y="24384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22400" imgH="838200" progId="Equation.DSMT4">
                  <p:embed/>
                </p:oleObj>
              </mc:Choice>
              <mc:Fallback>
                <p:oleObj name="Equation" r:id="rId3" imgW="14224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79" name="Object 3"/>
          <p:cNvGraphicFramePr>
            <a:graphicFrameLocks noChangeAspect="1"/>
          </p:cNvGraphicFramePr>
          <p:nvPr/>
        </p:nvGraphicFramePr>
        <p:xfrm>
          <a:off x="2895600" y="3657600"/>
          <a:ext cx="1308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8100" imgH="457200" progId="Equation.DSMT4">
                  <p:embed/>
                </p:oleObj>
              </mc:Choice>
              <mc:Fallback>
                <p:oleObj name="Equation" r:id="rId5" imgW="1308100" imgH="457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657600"/>
                        <a:ext cx="1308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9380" name="Picture 4" descr="E:\Book work\ESC PPT\Chapter 5 Folder\CH_5_Sec6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91200" y="2209800"/>
            <a:ext cx="2895600" cy="28098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Carbon-14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radioactive substance carbon-14 is known to maintain a constant level in living plants and animals. When a plant or animal dies, the level of carbon-14 decays at a rate proportional to the amount present. That is, carbon-14 decays exponentially. For carbon-14, the constant of proportionality is approximately </a:t>
            </a:r>
            <a:r>
              <a:rPr lang="en-US" i="1" dirty="0">
                <a:solidFill>
                  <a:srgbClr val="0000FF"/>
                </a:solidFill>
              </a:rPr>
              <a:t>k </a:t>
            </a:r>
            <a:r>
              <a:rPr lang="en-US" dirty="0">
                <a:solidFill>
                  <a:srgbClr val="0000FF"/>
                </a:solidFill>
              </a:rPr>
              <a:t>= 0.000124</a:t>
            </a:r>
            <a:r>
              <a:rPr lang="en-US" dirty="0"/>
              <a:t>. Suppose that an animal bone is found at an archeological dig and that it contains 40 percent of its original amount of carbon-14. How old is the bone?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Carbon-14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36729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/>
              <a:t>Using the function</a:t>
            </a:r>
          </a:p>
          <a:p>
            <a:pPr algn="ctr">
              <a:spcBef>
                <a:spcPts val="672"/>
              </a:spcBef>
            </a:pP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ce</a:t>
            </a:r>
            <a:r>
              <a:rPr lang="en-US" baseline="30000" dirty="0">
                <a:solidFill>
                  <a:srgbClr val="0000FF"/>
                </a:solidFill>
              </a:rPr>
              <a:t>−0.000124</a:t>
            </a:r>
            <a:r>
              <a:rPr lang="en-US" i="1" baseline="30000" dirty="0">
                <a:solidFill>
                  <a:srgbClr val="0000FF"/>
                </a:solidFill>
              </a:rPr>
              <a:t>t</a:t>
            </a:r>
            <a:endParaRPr lang="en-US" baseline="30000" dirty="0">
              <a:solidFill>
                <a:srgbClr val="0000FF"/>
              </a:solidFill>
            </a:endParaRPr>
          </a:p>
          <a:p>
            <a:pPr>
              <a:spcBef>
                <a:spcPts val="672"/>
              </a:spcBef>
            </a:pPr>
            <a:r>
              <a:rPr lang="en-US" dirty="0"/>
              <a:t>to represent the amount of carbon-14 present, we find that if </a:t>
            </a:r>
            <a:r>
              <a:rPr lang="en-US" i="1" dirty="0">
                <a:solidFill>
                  <a:srgbClr val="006600"/>
                </a:solidFill>
              </a:rPr>
              <a:t>t </a:t>
            </a:r>
            <a:r>
              <a:rPr lang="en-US" dirty="0">
                <a:solidFill>
                  <a:srgbClr val="006600"/>
                </a:solidFill>
              </a:rPr>
              <a:t>= 0</a:t>
            </a:r>
            <a:r>
              <a:rPr lang="en-US" dirty="0"/>
              <a:t>, then</a:t>
            </a:r>
          </a:p>
          <a:p>
            <a:pPr algn="ctr">
              <a:spcBef>
                <a:spcPts val="672"/>
              </a:spcBef>
            </a:pPr>
            <a:r>
              <a:rPr lang="en-US" i="1" dirty="0">
                <a:solidFill>
                  <a:srgbClr val="000099"/>
                </a:solidFill>
              </a:rPr>
              <a:t>y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ce</a:t>
            </a:r>
            <a:r>
              <a:rPr lang="en-US" baseline="30000" dirty="0">
                <a:solidFill>
                  <a:srgbClr val="006600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</a:t>
            </a:r>
            <a:r>
              <a:rPr lang="en-US" i="1" dirty="0">
                <a:solidFill>
                  <a:srgbClr val="000099"/>
                </a:solidFill>
              </a:rPr>
              <a:t> c</a:t>
            </a:r>
            <a:r>
              <a:rPr lang="en-US" i="1" dirty="0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Carbon-14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7424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/>
              <a:t>That is, </a:t>
            </a:r>
            <a:r>
              <a:rPr lang="en-US" i="1" dirty="0"/>
              <a:t>c </a:t>
            </a:r>
            <a:r>
              <a:rPr lang="en-US" dirty="0"/>
              <a:t>is the amount of carbon-14 present when the animal died. We know that </a:t>
            </a:r>
            <a:r>
              <a:rPr lang="en-US" i="1" dirty="0"/>
              <a:t>t</a:t>
            </a:r>
            <a:r>
              <a:rPr lang="en-US" dirty="0"/>
              <a:t> years after the animal’s death there is </a:t>
            </a:r>
            <a:r>
              <a:rPr lang="en-US" dirty="0">
                <a:solidFill>
                  <a:srgbClr val="9900CC"/>
                </a:solidFill>
              </a:rPr>
              <a:t>40 percent</a:t>
            </a:r>
            <a:r>
              <a:rPr lang="en-US" dirty="0"/>
              <a:t> </a:t>
            </a:r>
            <a:r>
              <a:rPr lang="en-US" dirty="0">
                <a:solidFill>
                  <a:srgbClr val="006600"/>
                </a:solidFill>
              </a:rPr>
              <a:t>of the original amount </a:t>
            </a:r>
            <a:r>
              <a:rPr lang="en-US" dirty="0"/>
              <a:t>of carbon-14 left. The amount of carbon-14 currently present is thus,</a:t>
            </a:r>
          </a:p>
          <a:p>
            <a:pPr algn="ctr">
              <a:spcBef>
                <a:spcPts val="672"/>
              </a:spcBef>
            </a:pPr>
            <a:r>
              <a:rPr lang="en-US" i="1" dirty="0">
                <a:solidFill>
                  <a:srgbClr val="000099"/>
                </a:solidFill>
              </a:rPr>
              <a:t>y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9900CC"/>
                </a:solidFill>
              </a:rPr>
              <a:t>0.40</a:t>
            </a:r>
            <a:r>
              <a:rPr lang="en-US" i="1" dirty="0">
                <a:solidFill>
                  <a:srgbClr val="006600"/>
                </a:solidFill>
              </a:rPr>
              <a:t>c</a:t>
            </a:r>
            <a:r>
              <a:rPr lang="en-US" i="1" dirty="0"/>
              <a:t>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Carbon-14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/>
              <a:t>Now, to find the age of the bone </a:t>
            </a:r>
            <a:r>
              <a:rPr lang="en-US" i="1" dirty="0"/>
              <a:t>t</a:t>
            </a:r>
            <a:r>
              <a:rPr lang="en-US" dirty="0"/>
              <a:t>, we substitute </a:t>
            </a:r>
          </a:p>
          <a:p>
            <a:pPr>
              <a:spcBef>
                <a:spcPts val="0"/>
              </a:spcBef>
            </a:pP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= 0.40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dirty="0"/>
              <a:t> into our original equation, and solve for </a:t>
            </a:r>
            <a:r>
              <a:rPr lang="en-US" i="1" dirty="0"/>
              <a:t>t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The bone is approximately </a:t>
            </a:r>
            <a:r>
              <a:rPr lang="en-US" dirty="0">
                <a:solidFill>
                  <a:srgbClr val="FF0000"/>
                </a:solidFill>
              </a:rPr>
              <a:t>7400 years old</a:t>
            </a:r>
            <a:r>
              <a:rPr lang="en-US" dirty="0"/>
              <a:t>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27300" y="2286000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444240" progId="Equation.DSMT4">
                  <p:embed/>
                </p:oleObj>
              </mc:Choice>
              <mc:Fallback>
                <p:oleObj name="Equation" r:id="rId3" imgW="1866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286000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17700" y="2924175"/>
          <a:ext cx="247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76440" imgH="380880" progId="Equation.DSMT4">
                  <p:embed/>
                </p:oleObj>
              </mc:Choice>
              <mc:Fallback>
                <p:oleObj name="Equation" r:id="rId5" imgW="2476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924175"/>
                        <a:ext cx="247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57400" y="3498850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98850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990600" y="4073525"/>
          <a:ext cx="294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46240" imgH="304560" progId="Equation.DSMT4">
                  <p:embed/>
                </p:oleObj>
              </mc:Choice>
              <mc:Fallback>
                <p:oleObj name="Equation" r:id="rId9" imgW="29462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73525"/>
                        <a:ext cx="294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540000" y="45720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95200" imgH="838080" progId="Equation.DSMT4">
                  <p:embed/>
                </p:oleObj>
              </mc:Choice>
              <mc:Fallback>
                <p:oleObj name="Equation" r:id="rId11" imgW="20952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5720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635500" y="45720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760" imgH="838080" progId="Equation.DSMT4">
                  <p:embed/>
                </p:oleObj>
              </mc:Choice>
              <mc:Fallback>
                <p:oleObj name="Equation" r:id="rId13" imgW="1904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57200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6540500" y="483870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79560" imgH="380880" progId="Equation.DSMT4">
                  <p:embed/>
                </p:oleObj>
              </mc:Choice>
              <mc:Fallback>
                <p:oleObj name="Equation" r:id="rId15" imgW="18795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483870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212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Limited Growth</a:t>
            </a:r>
          </a:p>
          <a:p>
            <a:r>
              <a:rPr lang="en-US" dirty="0">
                <a:solidFill>
                  <a:srgbClr val="000000"/>
                </a:solidFill>
              </a:rPr>
              <a:t>The mathematical model for limited growth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are positive constants.</a:t>
            </a:r>
          </a:p>
        </p:txBody>
      </p:sp>
      <p:graphicFrame>
        <p:nvGraphicFramePr>
          <p:cNvPr id="2314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734293"/>
              </p:ext>
            </p:extLst>
          </p:nvPr>
        </p:nvGraphicFramePr>
        <p:xfrm>
          <a:off x="3498850" y="2362200"/>
          <a:ext cx="2146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583920" progId="Equation.DSMT4">
                  <p:embed/>
                </p:oleObj>
              </mc:Choice>
              <mc:Fallback>
                <p:oleObj name="Equation" r:id="rId3" imgW="2145960" imgH="5839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2362200"/>
                        <a:ext cx="2146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453" name="Picture 5" descr="E:\Book work\ESC PPT\Chapter 5 Folder\CH_5_Sec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15025" y="2971800"/>
            <a:ext cx="2924175" cy="2819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457200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As </a:t>
            </a:r>
            <a:r>
              <a:rPr lang="en-US" i="1" dirty="0">
                <a:solidFill>
                  <a:srgbClr val="000000"/>
                </a:solidFill>
              </a:rPr>
              <a:t>t </a:t>
            </a:r>
            <a:r>
              <a:rPr lang="en-US" dirty="0">
                <a:solidFill>
                  <a:srgbClr val="000000"/>
                </a:solidFill>
              </a:rPr>
              <a:t>increases,                  decreases and approaches 0.</a:t>
            </a:r>
          </a:p>
          <a:p>
            <a:pPr marL="463550" indent="-463550">
              <a:spcBef>
                <a:spcPts val="240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As </a:t>
            </a:r>
            <a:r>
              <a:rPr lang="en-US" i="1" dirty="0">
                <a:solidFill>
                  <a:srgbClr val="000000"/>
                </a:solidFill>
              </a:rPr>
              <a:t>t </a:t>
            </a:r>
            <a:r>
              <a:rPr lang="en-US" dirty="0">
                <a:solidFill>
                  <a:srgbClr val="000000"/>
                </a:solidFill>
              </a:rPr>
              <a:t>increases,                  approaches 1.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As </a:t>
            </a:r>
            <a:r>
              <a:rPr lang="en-US" i="1" dirty="0">
                <a:solidFill>
                  <a:srgbClr val="000000"/>
                </a:solidFill>
              </a:rPr>
              <a:t>t </a:t>
            </a:r>
            <a:r>
              <a:rPr lang="en-US" dirty="0">
                <a:solidFill>
                  <a:srgbClr val="000000"/>
                </a:solidFill>
              </a:rPr>
              <a:t>increases,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approaches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463550" indent="-46355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	as shown in the Figure.</a:t>
            </a:r>
          </a:p>
        </p:txBody>
      </p:sp>
      <p:graphicFrame>
        <p:nvGraphicFramePr>
          <p:cNvPr id="2324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146081"/>
              </p:ext>
            </p:extLst>
          </p:nvPr>
        </p:nvGraphicFramePr>
        <p:xfrm>
          <a:off x="3149600" y="18161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838200" progId="Equation.DSMT4">
                  <p:embed/>
                </p:oleObj>
              </mc:Choice>
              <mc:Fallback>
                <p:oleObj name="Equation" r:id="rId4" imgW="13462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18161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2452" name="Object 4"/>
          <p:cNvGraphicFramePr>
            <a:graphicFrameLocks noChangeAspect="1"/>
          </p:cNvGraphicFramePr>
          <p:nvPr/>
        </p:nvGraphicFramePr>
        <p:xfrm>
          <a:off x="3131125" y="2711700"/>
          <a:ext cx="127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449" imgH="571252" progId="Equation.DSMT4">
                  <p:embed/>
                </p:oleObj>
              </mc:Choice>
              <mc:Fallback>
                <p:oleObj name="Equation" r:id="rId6" imgW="1269449" imgH="57125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125" y="2711700"/>
                        <a:ext cx="127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Limited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Suppose that a man learning to make widgets can make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N </a:t>
            </a:r>
            <a:r>
              <a:rPr lang="en-US" dirty="0">
                <a:solidFill>
                  <a:srgbClr val="0000FF"/>
                </a:solidFill>
              </a:rPr>
              <a:t>= 100(1 −</a:t>
            </a:r>
            <a:r>
              <a:rPr lang="en-US" i="1" dirty="0">
                <a:solidFill>
                  <a:srgbClr val="0000FF"/>
                </a:solidFill>
              </a:rPr>
              <a:t> e</a:t>
            </a:r>
            <a:r>
              <a:rPr lang="en-US" baseline="30000" dirty="0">
                <a:solidFill>
                  <a:srgbClr val="0000FF"/>
                </a:solidFill>
              </a:rPr>
              <a:t>−0.3</a:t>
            </a:r>
            <a:r>
              <a:rPr lang="en-US" i="1" baseline="30000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</a:t>
            </a:r>
          </a:p>
          <a:p>
            <a:r>
              <a:rPr lang="en-US" dirty="0"/>
              <a:t>widgets per week after </a:t>
            </a:r>
            <a:r>
              <a:rPr lang="en-US" i="1" dirty="0"/>
              <a:t>t</a:t>
            </a:r>
            <a:r>
              <a:rPr lang="en-US" dirty="0"/>
              <a:t> weeks on the job.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About how many widgets per week can this man produce after 4 weeks on the job?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At what rate will his widget-making skills be improving at the end of the 4</a:t>
            </a:r>
            <a:r>
              <a:rPr lang="en-US" baseline="30000" dirty="0"/>
              <a:t>th</a:t>
            </a:r>
            <a:r>
              <a:rPr lang="en-US" dirty="0"/>
              <a:t> week? the 10</a:t>
            </a:r>
            <a:r>
              <a:rPr lang="en-US" baseline="30000" dirty="0"/>
              <a:t>th</a:t>
            </a:r>
            <a:r>
              <a:rPr lang="en-US" dirty="0"/>
              <a:t> week?</a:t>
            </a: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Limited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9003"/>
          </a:xfrm>
        </p:spPr>
        <p:txBody>
          <a:bodyPr>
            <a:spAutoFit/>
          </a:bodyPr>
          <a:lstStyle/>
          <a:p>
            <a:r>
              <a:rPr lang="en-US" b="1" dirty="0"/>
              <a:t>Solutions: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Substitute </a:t>
            </a:r>
            <a:r>
              <a:rPr lang="en-US" i="1" dirty="0">
                <a:solidFill>
                  <a:srgbClr val="9900CC"/>
                </a:solidFill>
              </a:rPr>
              <a:t>t </a:t>
            </a:r>
            <a:r>
              <a:rPr lang="en-US" dirty="0">
                <a:solidFill>
                  <a:srgbClr val="9900CC"/>
                </a:solidFill>
              </a:rPr>
              <a:t>= 4</a:t>
            </a:r>
            <a:r>
              <a:rPr lang="en-US" dirty="0"/>
              <a:t> into the formula for 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lnSpc>
                <a:spcPct val="150000"/>
              </a:lnSpc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He will make approximately </a:t>
            </a:r>
            <a:r>
              <a:rPr lang="en-US" dirty="0">
                <a:solidFill>
                  <a:srgbClr val="FF0000"/>
                </a:solidFill>
              </a:rPr>
              <a:t>70 widgets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per week</a:t>
            </a:r>
            <a:r>
              <a:rPr lang="en-US" dirty="0"/>
              <a:t> after 4 weeks on the job.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200400" y="24384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16120" imgH="571320" progId="Equation.DSMT4">
                  <p:embed/>
                </p:oleObj>
              </mc:Choice>
              <mc:Fallback>
                <p:oleObj name="Equation" r:id="rId3" imgW="261612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384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492500" y="3107267"/>
          <a:ext cx="215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8920" imgH="571320" progId="Equation.DSMT4">
                  <p:embed/>
                </p:oleObj>
              </mc:Choice>
              <mc:Fallback>
                <p:oleObj name="Equation" r:id="rId5" imgW="21589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107267"/>
                        <a:ext cx="215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492500" y="3776134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469800" progId="Equation.DSMT4">
                  <p:embed/>
                </p:oleObj>
              </mc:Choice>
              <mc:Fallback>
                <p:oleObj name="Equation" r:id="rId7" imgW="2184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776134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492500" y="43434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14320" imgH="469800" progId="Equation.DSMT4">
                  <p:embed/>
                </p:oleObj>
              </mc:Choice>
              <mc:Fallback>
                <p:oleObj name="Equation" r:id="rId9" imgW="1714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3434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08600" y="4406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91960" progId="Equation.DSMT4">
                  <p:embed/>
                </p:oleObj>
              </mc:Choice>
              <mc:Fallback>
                <p:oleObj name="Equation" r:id="rId11" imgW="6602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4406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Solve problems involving growth and decay.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Limited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To find his rate of learning (or rate of improvement), </a:t>
            </a:r>
          </a:p>
          <a:p>
            <a:pPr marL="463550" indent="-463550">
              <a:spcBef>
                <a:spcPts val="1200"/>
              </a:spcBef>
            </a:pPr>
            <a:r>
              <a:rPr lang="en-US" dirty="0"/>
              <a:t>	we need</a:t>
            </a:r>
          </a:p>
        </p:txBody>
      </p:sp>
      <p:graphicFrame>
        <p:nvGraphicFramePr>
          <p:cNvPr id="2344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361706"/>
              </p:ext>
            </p:extLst>
          </p:nvPr>
        </p:nvGraphicFramePr>
        <p:xfrm>
          <a:off x="2350325" y="16891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325" y="16891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38800" y="4305300"/>
            <a:ext cx="9669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</a:t>
            </a:r>
            <a:r>
              <a:rPr lang="en-US" sz="2000" i="1" dirty="0">
                <a:solidFill>
                  <a:srgbClr val="008080"/>
                </a:solidFill>
              </a:rPr>
              <a:t>N′.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286000" y="2743200"/>
          <a:ext cx="254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9800" imgH="571320" progId="Equation.DSMT4">
                  <p:embed/>
                </p:oleObj>
              </mc:Choice>
              <mc:Fallback>
                <p:oleObj name="Equation" r:id="rId5" imgW="25398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43200"/>
                        <a:ext cx="254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578100" y="3505200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11200" imgH="380880" progId="Equation.DSMT4">
                  <p:embed/>
                </p:oleObj>
              </mc:Choice>
              <mc:Fallback>
                <p:oleObj name="Equation" r:id="rId7" imgW="2311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505200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981200" y="4114800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960" imgH="838080" progId="Equation.DSMT4">
                  <p:embed/>
                </p:oleObj>
              </mc:Choice>
              <mc:Fallback>
                <p:oleObj name="Equation" r:id="rId9" imgW="507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14800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578100" y="4292600"/>
          <a:ext cx="264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41320" imgH="482400" progId="Equation.DSMT4">
                  <p:embed/>
                </p:oleObj>
              </mc:Choice>
              <mc:Fallback>
                <p:oleObj name="Equation" r:id="rId11" imgW="26413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92600"/>
                        <a:ext cx="2641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578100" y="50038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07880" imgH="380880" progId="Equation.DSMT4">
                  <p:embed/>
                </p:oleObj>
              </mc:Choice>
              <mc:Fallback>
                <p:oleObj name="Equation" r:id="rId13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50038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Limited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/>
              <a:t>At </a:t>
            </a:r>
            <a:r>
              <a:rPr lang="en-US" i="1" dirty="0">
                <a:solidFill>
                  <a:srgbClr val="9900CC"/>
                </a:solidFill>
              </a:rPr>
              <a:t>t </a:t>
            </a:r>
            <a:r>
              <a:rPr lang="en-US" dirty="0">
                <a:solidFill>
                  <a:srgbClr val="9900CC"/>
                </a:solidFill>
              </a:rPr>
              <a:t>= 4</a:t>
            </a:r>
            <a:r>
              <a:rPr lang="en-US" dirty="0"/>
              <a:t>,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At </a:t>
            </a:r>
            <a:r>
              <a:rPr lang="en-US" i="1" dirty="0">
                <a:solidFill>
                  <a:srgbClr val="9900CC"/>
                </a:solidFill>
              </a:rPr>
              <a:t>t </a:t>
            </a:r>
            <a:r>
              <a:rPr lang="en-US" dirty="0">
                <a:solidFill>
                  <a:srgbClr val="9900CC"/>
                </a:solidFill>
              </a:rPr>
              <a:t>= 10</a:t>
            </a:r>
            <a:r>
              <a:rPr lang="en-US" dirty="0"/>
              <a:t>,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r>
              <a:rPr lang="en-US" dirty="0"/>
              <a:t>At 4 weeks, his rate of improvement is about </a:t>
            </a:r>
            <a:r>
              <a:rPr lang="en-US" dirty="0">
                <a:solidFill>
                  <a:srgbClr val="FF0000"/>
                </a:solidFill>
              </a:rPr>
              <a:t>9 widgets </a:t>
            </a:r>
            <a:r>
              <a:rPr lang="en-US" dirty="0"/>
              <a:t>per week. By 10 weeks, he is getting closer to the top of his learning curve as his rate of improvement is slowing to </a:t>
            </a:r>
            <a:r>
              <a:rPr lang="en-US" dirty="0">
                <a:solidFill>
                  <a:srgbClr val="FF0000"/>
                </a:solidFill>
              </a:rPr>
              <a:t>1.5 widgets</a:t>
            </a:r>
            <a:r>
              <a:rPr lang="en-US" dirty="0"/>
              <a:t> per week.</a:t>
            </a:r>
            <a:endParaRPr lang="en-US" b="1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828800" y="1828800"/>
          <a:ext cx="914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1002960" progId="Equation.DSMT4">
                  <p:embed/>
                </p:oleObj>
              </mc:Choice>
              <mc:Fallback>
                <p:oleObj name="Equation" r:id="rId3" imgW="91440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828800"/>
                        <a:ext cx="914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895600" y="2057400"/>
          <a:ext cx="1397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0" imgH="393480" progId="Equation.DSMT4">
                  <p:embed/>
                </p:oleObj>
              </mc:Choice>
              <mc:Fallback>
                <p:oleObj name="Equation" r:id="rId5" imgW="13968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57400"/>
                        <a:ext cx="1397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343400" y="2057400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18960" imgH="380880" progId="Equation.DSMT4">
                  <p:embed/>
                </p:oleObj>
              </mc:Choice>
              <mc:Fallback>
                <p:oleObj name="Equation" r:id="rId7" imgW="1218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57400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638800" y="20574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92160" imgH="469800" progId="Equation.DSMT4">
                  <p:embed/>
                </p:oleObj>
              </mc:Choice>
              <mc:Fallback>
                <p:oleObj name="Equation" r:id="rId9" imgW="1892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0574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7620000" y="21209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720" imgH="291960" progId="Equation.DSMT4">
                  <p:embed/>
                </p:oleObj>
              </mc:Choice>
              <mc:Fallback>
                <p:oleObj name="Equation" r:id="rId11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1209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828800" y="3200400"/>
          <a:ext cx="1003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02960" imgH="1002960" progId="Equation.DSMT4">
                  <p:embed/>
                </p:oleObj>
              </mc:Choice>
              <mc:Fallback>
                <p:oleObj name="Equation" r:id="rId13" imgW="100296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003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895600" y="3505200"/>
          <a:ext cx="1485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85720" imgH="393480" progId="Equation.DSMT4">
                  <p:embed/>
                </p:oleObj>
              </mc:Choice>
              <mc:Fallback>
                <p:oleObj name="Equation" r:id="rId15" imgW="14857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05200"/>
                        <a:ext cx="1485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4343400" y="35052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66680" imgH="380880" progId="Equation.DSMT4">
                  <p:embed/>
                </p:oleObj>
              </mc:Choice>
              <mc:Fallback>
                <p:oleObj name="Equation" r:id="rId17" imgW="1066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052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422900" y="35306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760" imgH="469800" progId="Equation.DSMT4">
                  <p:embed/>
                </p:oleObj>
              </mc:Choice>
              <mc:Fallback>
                <p:oleObj name="Equation" r:id="rId19" imgW="190476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35306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7391400" y="35941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12520" imgH="291960" progId="Equation.DSMT4">
                  <p:embed/>
                </p:oleObj>
              </mc:Choice>
              <mc:Fallback>
                <p:oleObj name="Equation" r:id="rId21" imgW="8125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59410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Half-Life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</p:spPr>
        <p:txBody>
          <a:bodyPr>
            <a:spAutoFit/>
          </a:bodyPr>
          <a:lstStyle/>
          <a:p>
            <a:r>
              <a:rPr lang="en-US" dirty="0"/>
              <a:t>Suppose that the decay of a particular radioactive isotope is described by the equation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200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−0.05</a:t>
            </a:r>
            <a:r>
              <a:rPr lang="en-US" i="1" baseline="30000" dirty="0">
                <a:solidFill>
                  <a:srgbClr val="0000FF"/>
                </a:solidFill>
              </a:rPr>
              <a:t>t</a:t>
            </a:r>
            <a:r>
              <a:rPr lang="en-US" dirty="0"/>
              <a:t>,</a:t>
            </a:r>
          </a:p>
          <a:p>
            <a:r>
              <a:rPr lang="en-US" dirty="0"/>
              <a:t>where </a:t>
            </a:r>
            <a:r>
              <a:rPr lang="en-US" i="1" dirty="0"/>
              <a:t>y </a:t>
            </a:r>
            <a:r>
              <a:rPr lang="en-US" dirty="0"/>
              <a:t>is the amount of the isotope in grams and </a:t>
            </a:r>
            <a:r>
              <a:rPr lang="en-US" i="1" dirty="0"/>
              <a:t>t</a:t>
            </a:r>
            <a:r>
              <a:rPr lang="en-US" dirty="0"/>
              <a:t> is time in years. Find the half-life of this isotope.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When </a:t>
            </a:r>
            <a:r>
              <a:rPr lang="en-US" i="1" dirty="0">
                <a:solidFill>
                  <a:srgbClr val="9900CC"/>
                </a:solidFill>
              </a:rPr>
              <a:t>t </a:t>
            </a:r>
            <a:r>
              <a:rPr lang="en-US" dirty="0">
                <a:solidFill>
                  <a:srgbClr val="9900CC"/>
                </a:solidFill>
              </a:rPr>
              <a:t>= 0</a:t>
            </a:r>
            <a:r>
              <a:rPr lang="en-US" dirty="0"/>
              <a:t>, we have</a:t>
            </a:r>
          </a:p>
          <a:p>
            <a:pPr algn="ctr"/>
            <a:r>
              <a:rPr lang="en-US" i="1" dirty="0">
                <a:solidFill>
                  <a:srgbClr val="000099"/>
                </a:solidFill>
              </a:rPr>
              <a:t>y </a:t>
            </a:r>
            <a:r>
              <a:rPr lang="en-US" dirty="0">
                <a:solidFill>
                  <a:srgbClr val="000099"/>
                </a:solidFill>
              </a:rPr>
              <a:t>= 200</a:t>
            </a:r>
            <a:r>
              <a:rPr lang="en-US" i="1" dirty="0">
                <a:solidFill>
                  <a:srgbClr val="000099"/>
                </a:solidFill>
              </a:rPr>
              <a:t>e</a:t>
            </a:r>
            <a:r>
              <a:rPr lang="en-US" baseline="30000" dirty="0">
                <a:solidFill>
                  <a:srgbClr val="9900CC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</a:t>
            </a:r>
            <a:r>
              <a:rPr lang="en-US" dirty="0"/>
              <a:t> </a:t>
            </a:r>
            <a:r>
              <a:rPr lang="en-US" dirty="0">
                <a:solidFill>
                  <a:srgbClr val="FF00FF"/>
                </a:solidFill>
              </a:rPr>
              <a:t>200</a:t>
            </a:r>
            <a:r>
              <a:rPr lang="en-US" dirty="0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Half-Life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initially, there are </a:t>
            </a:r>
            <a:r>
              <a:rPr lang="en-US" dirty="0">
                <a:solidFill>
                  <a:srgbClr val="FF00FF"/>
                </a:solidFill>
              </a:rPr>
              <a:t>200 grams</a:t>
            </a:r>
            <a:r>
              <a:rPr lang="en-US" dirty="0"/>
              <a:t> of the isotope present. We want to find the time it takes for there to be </a:t>
            </a:r>
            <a:r>
              <a:rPr lang="en-US" dirty="0">
                <a:solidFill>
                  <a:srgbClr val="000099"/>
                </a:solidFill>
              </a:rPr>
              <a:t>100 grams left</a:t>
            </a:r>
            <a:r>
              <a:rPr lang="en-US" dirty="0"/>
              <a:t> (half of the initial amount of 200 grams).</a:t>
            </a:r>
          </a:p>
          <a:p>
            <a:r>
              <a:rPr lang="en-US" dirty="0"/>
              <a:t>Therefore, we want to find </a:t>
            </a:r>
            <a:r>
              <a:rPr lang="en-US" i="1" dirty="0"/>
              <a:t>t </a:t>
            </a:r>
            <a:r>
              <a:rPr lang="en-US" dirty="0"/>
              <a:t>in the equation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100 = 200</a:t>
            </a:r>
            <a:r>
              <a:rPr lang="en-US" i="1" dirty="0">
                <a:solidFill>
                  <a:srgbClr val="000099"/>
                </a:solidFill>
              </a:rPr>
              <a:t>e</a:t>
            </a:r>
            <a:r>
              <a:rPr lang="en-US" baseline="30000" dirty="0">
                <a:solidFill>
                  <a:srgbClr val="000099"/>
                </a:solidFill>
              </a:rPr>
              <a:t>−0.05</a:t>
            </a:r>
            <a:r>
              <a:rPr lang="en-US" i="1" baseline="30000" dirty="0">
                <a:solidFill>
                  <a:srgbClr val="000099"/>
                </a:solidFill>
              </a:rPr>
              <a:t>t</a:t>
            </a:r>
            <a:r>
              <a:rPr lang="en-US" dirty="0"/>
              <a:t>.</a:t>
            </a:r>
          </a:p>
          <a:p>
            <a:r>
              <a:rPr lang="en-US" dirty="0"/>
              <a:t>We divide both sides of the equation by 200 and then use the definition of natural logarithm: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Half-Life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half-life of the isotope is about </a:t>
            </a:r>
            <a:r>
              <a:rPr lang="en-US" dirty="0">
                <a:solidFill>
                  <a:srgbClr val="FF0000"/>
                </a:solidFill>
              </a:rPr>
              <a:t>13.86 years</a:t>
            </a:r>
            <a:r>
              <a:rPr lang="en-US" dirty="0"/>
              <a:t>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16300" y="1295400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11200" imgH="876240" progId="Equation.DSMT4">
                  <p:embed/>
                </p:oleObj>
              </mc:Choice>
              <mc:Fallback>
                <p:oleObj name="Equation" r:id="rId3" imgW="231120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1295400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784600" y="22098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440" imgH="838080" progId="Equation.DSMT4">
                  <p:embed/>
                </p:oleObj>
              </mc:Choice>
              <mc:Fallback>
                <p:oleObj name="Equation" r:id="rId5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2098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073400" y="30861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760" imgH="838080" progId="Equation.DSMT4">
                  <p:embed/>
                </p:oleObj>
              </mc:Choice>
              <mc:Fallback>
                <p:oleObj name="Equation" r:id="rId7" imgW="1904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08610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438400" y="3962400"/>
          <a:ext cx="1371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71600" imgH="1231560" progId="Equation.DSMT4">
                  <p:embed/>
                </p:oleObj>
              </mc:Choice>
              <mc:Fallback>
                <p:oleObj name="Equation" r:id="rId9" imgW="1371600" imgH="1231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62400"/>
                        <a:ext cx="13716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886200" y="43561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36480" imgH="838080" progId="Equation.DSMT4">
                  <p:embed/>
                </p:oleObj>
              </mc:Choice>
              <mc:Fallback>
                <p:oleObj name="Equation" r:id="rId11" imgW="1536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3561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5473700" y="4635500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8200" imgH="291960" progId="Equation.DSMT4">
                  <p:embed/>
                </p:oleObj>
              </mc:Choice>
              <mc:Fallback>
                <p:oleObj name="Equation" r:id="rId13" imgW="1168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4635500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Logarithmic Differentiation and the General Exponential and Logarithmic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General Exponential Derivative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1.</a:t>
            </a:r>
          </a:p>
          <a:p>
            <a:pPr>
              <a:spcBef>
                <a:spcPts val="30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Chain Rule: </a:t>
            </a:r>
          </a:p>
        </p:txBody>
      </p:sp>
      <p:graphicFrame>
        <p:nvGraphicFramePr>
          <p:cNvPr id="237570" name="Object 2"/>
          <p:cNvGraphicFramePr>
            <a:graphicFrameLocks noChangeAspect="1"/>
          </p:cNvGraphicFramePr>
          <p:nvPr/>
        </p:nvGraphicFramePr>
        <p:xfrm>
          <a:off x="1016825" y="1892300"/>
          <a:ext cx="642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26200" imgH="482600" progId="Equation.DSMT4">
                  <p:embed/>
                </p:oleObj>
              </mc:Choice>
              <mc:Fallback>
                <p:oleObj name="Equation" r:id="rId3" imgW="6426200" imgH="482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825" y="1892300"/>
                        <a:ext cx="642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217502"/>
              </p:ext>
            </p:extLst>
          </p:nvPr>
        </p:nvGraphicFramePr>
        <p:xfrm>
          <a:off x="2305050" y="2646300"/>
          <a:ext cx="4445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4920" imgH="1193760" progId="Equation.DSMT4">
                  <p:embed/>
                </p:oleObj>
              </mc:Choice>
              <mc:Fallback>
                <p:oleObj name="Equation" r:id="rId5" imgW="4444920" imgH="11937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050" y="2646300"/>
                        <a:ext cx="4445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Logarithmic Differentiation and the General Exponential and Logarithmic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General Logarithmic Derivative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1.</a:t>
            </a:r>
          </a:p>
          <a:p>
            <a:pPr>
              <a:spcBef>
                <a:spcPts val="30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Chain Rule: </a:t>
            </a:r>
          </a:p>
        </p:txBody>
      </p:sp>
      <p:graphicFrame>
        <p:nvGraphicFramePr>
          <p:cNvPr id="260100" name="Object 2"/>
          <p:cNvGraphicFramePr>
            <a:graphicFrameLocks noChangeAspect="1"/>
          </p:cNvGraphicFramePr>
          <p:nvPr/>
        </p:nvGraphicFramePr>
        <p:xfrm>
          <a:off x="990600" y="1701800"/>
          <a:ext cx="441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19600" imgH="838200" progId="Equation.DSMT4">
                  <p:embed/>
                </p:oleObj>
              </mc:Choice>
              <mc:Fallback>
                <p:oleObj name="Equation" r:id="rId3" imgW="4419600" imgH="838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01800"/>
                        <a:ext cx="441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0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467369"/>
              </p:ext>
            </p:extLst>
          </p:nvPr>
        </p:nvGraphicFramePr>
        <p:xfrm>
          <a:off x="2209800" y="2694040"/>
          <a:ext cx="3810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9880" imgH="1600200" progId="Equation.DSMT4">
                  <p:embed/>
                </p:oleObj>
              </mc:Choice>
              <mc:Fallback>
                <p:oleObj name="Equation" r:id="rId5" imgW="3809880" imgH="1600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94040"/>
                        <a:ext cx="38100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the Derivatives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                        determine </a:t>
            </a:r>
            <a:r>
              <a:rPr lang="en-US" i="1" dirty="0">
                <a:solidFill>
                  <a:srgbClr val="0000FF"/>
                </a:solidFill>
              </a:rPr>
              <a:t>f ′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/>
              <a:t>.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Solution: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/>
              <a:t>Use the Product Rule.</a:t>
            </a:r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/>
        </p:nvGraphicFramePr>
        <p:xfrm>
          <a:off x="1447800" y="1270000"/>
          <a:ext cx="392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24300" imgH="571500" progId="Equation.DSMT4">
                  <p:embed/>
                </p:oleObj>
              </mc:Choice>
              <mc:Fallback>
                <p:oleObj name="Equation" r:id="rId3" imgW="3924300" imgH="571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70000"/>
                        <a:ext cx="392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0352" y="3352800"/>
          <a:ext cx="795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49880" imgH="838080" progId="Equation.DSMT4">
                  <p:embed/>
                </p:oleObj>
              </mc:Choice>
              <mc:Fallback>
                <p:oleObj name="Equation" r:id="rId5" imgW="794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795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30352" y="4419600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62640" imgH="838080" progId="Equation.DSMT4">
                  <p:embed/>
                </p:oleObj>
              </mc:Choice>
              <mc:Fallback>
                <p:oleObj name="Equation" r:id="rId7" imgW="6362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19600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4580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Exponential Growth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i="1" dirty="0">
                <a:solidFill>
                  <a:srgbClr val="C00000"/>
                </a:solidFill>
              </a:rPr>
              <a:t>f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t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satisfies the equation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3600"/>
              </a:spcBef>
            </a:pPr>
            <a:r>
              <a:rPr lang="en-US" dirty="0">
                <a:solidFill>
                  <a:srgbClr val="000000"/>
                </a:solidFill>
              </a:rPr>
              <a:t>if and only if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positive, we say that </a:t>
            </a:r>
          </a:p>
          <a:p>
            <a:pPr>
              <a:spcBef>
                <a:spcPts val="0"/>
              </a:spcBef>
            </a:pP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dirty="0">
                <a:solidFill>
                  <a:srgbClr val="C00000"/>
                </a:solidFill>
              </a:rPr>
              <a:t> grows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increases</a:t>
            </a:r>
            <a:r>
              <a:rPr lang="en-US" dirty="0">
                <a:solidFill>
                  <a:srgbClr val="000000"/>
                </a:solidFill>
              </a:rPr>
              <a:t>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exponentially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See Figure for a general graph of exponential growth. </a:t>
            </a:r>
          </a:p>
        </p:txBody>
      </p:sp>
      <p:graphicFrame>
        <p:nvGraphicFramePr>
          <p:cNvPr id="146434" name="Object 2"/>
          <p:cNvGraphicFramePr>
            <a:graphicFrameLocks noChangeAspect="1"/>
          </p:cNvGraphicFramePr>
          <p:nvPr/>
        </p:nvGraphicFramePr>
        <p:xfrm>
          <a:off x="2819400" y="2362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6500" imgH="838200" progId="Equation.DSMT4">
                  <p:embed/>
                </p:oleObj>
              </mc:Choice>
              <mc:Fallback>
                <p:oleObj name="Equation" r:id="rId3" imgW="12065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362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2819400" y="3733800"/>
          <a:ext cx="1168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400" imgH="457200" progId="Equation.DSMT4">
                  <p:embed/>
                </p:oleObj>
              </mc:Choice>
              <mc:Fallback>
                <p:oleObj name="Equation" r:id="rId5" imgW="1168400" imgH="457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33800"/>
                        <a:ext cx="1168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6437" name="Picture 5" descr="E:\Book work\ESC PPT\Chapter 5 Folder\CH_5_Sec5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91200" y="2219325"/>
            <a:ext cx="2895600" cy="28098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Population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a population of rabbits grows exponentially; that is, the rate of population growth depends on the size of the population. Further, suppose that on Monday at 8 A.M. there are </a:t>
            </a:r>
            <a:r>
              <a:rPr lang="en-US" dirty="0">
                <a:solidFill>
                  <a:srgbClr val="0000FF"/>
                </a:solidFill>
              </a:rPr>
              <a:t>100 rabbits</a:t>
            </a:r>
            <a:r>
              <a:rPr lang="en-US" dirty="0"/>
              <a:t> and that at 8 A.M. on Wednesday there are </a:t>
            </a:r>
            <a:r>
              <a:rPr lang="en-US" dirty="0">
                <a:solidFill>
                  <a:srgbClr val="0000FF"/>
                </a:solidFill>
              </a:rPr>
              <a:t>130 rabbits</a:t>
            </a:r>
            <a:r>
              <a:rPr lang="en-US" dirty="0"/>
              <a:t>.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Find an exponential function that represents the rabbit population at time </a:t>
            </a:r>
            <a:r>
              <a:rPr lang="en-US" i="1" dirty="0"/>
              <a:t>t</a:t>
            </a:r>
            <a:r>
              <a:rPr lang="en-US" dirty="0"/>
              <a:t>, where </a:t>
            </a:r>
            <a:r>
              <a:rPr lang="en-US" i="1" dirty="0"/>
              <a:t>t</a:t>
            </a:r>
            <a:r>
              <a:rPr lang="en-US" dirty="0"/>
              <a:t> is measured in days from Monday at 8 A.M.</a:t>
            </a:r>
          </a:p>
          <a:p>
            <a:pPr marL="457200" indent="-457200"/>
            <a:r>
              <a:rPr lang="en-US" b="1" dirty="0"/>
              <a:t>b.	</a:t>
            </a:r>
            <a:r>
              <a:rPr lang="en-US" dirty="0"/>
              <a:t>Find the time that the population will be </a:t>
            </a:r>
            <a:r>
              <a:rPr lang="en-US" dirty="0">
                <a:solidFill>
                  <a:srgbClr val="0000FF"/>
                </a:solidFill>
              </a:rPr>
              <a:t>200 rabbits</a:t>
            </a:r>
            <a:r>
              <a:rPr lang="en-US" dirty="0"/>
              <a:t> (double the original 100).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Population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Solutions: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The general form of the function is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When </a:t>
            </a:r>
            <a:r>
              <a:rPr lang="en-US" i="1" dirty="0">
                <a:solidFill>
                  <a:srgbClr val="006600"/>
                </a:solidFill>
              </a:rPr>
              <a:t>t </a:t>
            </a:r>
            <a:r>
              <a:rPr lang="en-US" dirty="0">
                <a:solidFill>
                  <a:srgbClr val="006600"/>
                </a:solidFill>
              </a:rPr>
              <a:t>= 0</a:t>
            </a:r>
            <a:r>
              <a:rPr lang="en-US" dirty="0"/>
              <a:t> (Monday at 8 A.M.),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dirty="0">
                <a:solidFill>
                  <a:srgbClr val="9900CC"/>
                </a:solidFill>
              </a:rPr>
              <a:t> = 100</a:t>
            </a:r>
            <a:r>
              <a:rPr lang="en-US" dirty="0"/>
              <a:t>.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dirty="0"/>
              <a:t>This gives</a:t>
            </a:r>
          </a:p>
        </p:txBody>
      </p:sp>
      <p:graphicFrame>
        <p:nvGraphicFramePr>
          <p:cNvPr id="223234" name="Object 2"/>
          <p:cNvGraphicFramePr>
            <a:graphicFrameLocks noChangeAspect="1"/>
          </p:cNvGraphicFramePr>
          <p:nvPr/>
        </p:nvGraphicFramePr>
        <p:xfrm>
          <a:off x="3987800" y="2362200"/>
          <a:ext cx="1168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400" imgH="457200" progId="Equation.DSMT4">
                  <p:embed/>
                </p:oleObj>
              </mc:Choice>
              <mc:Fallback>
                <p:oleObj name="Equation" r:id="rId3" imgW="1168400" imgH="457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362200"/>
                        <a:ext cx="1168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562600" y="3441700"/>
            <a:ext cx="312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the given values into the general form of the function and solve for </a:t>
            </a:r>
            <a:r>
              <a:rPr lang="en-US" sz="2000" i="1" dirty="0">
                <a:solidFill>
                  <a:srgbClr val="008080"/>
                </a:solidFill>
              </a:rPr>
              <a:t>C.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232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444809"/>
              </p:ext>
            </p:extLst>
          </p:nvPr>
        </p:nvGraphicFramePr>
        <p:xfrm>
          <a:off x="2520950" y="5118100"/>
          <a:ext cx="153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480" imgH="457200" progId="Equation.DSMT4">
                  <p:embed/>
                </p:oleObj>
              </mc:Choice>
              <mc:Fallback>
                <p:oleObj name="Equation" r:id="rId5" imgW="1536480" imgH="457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5118100"/>
                        <a:ext cx="153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62600" y="5096014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FF00FF"/>
                </a:solidFill>
              </a:rPr>
              <a:t>C </a:t>
            </a:r>
            <a:r>
              <a:rPr lang="en-US" sz="2000" dirty="0">
                <a:solidFill>
                  <a:srgbClr val="FF00FF"/>
                </a:solidFill>
              </a:rPr>
              <a:t>= 100</a:t>
            </a:r>
            <a:r>
              <a:rPr lang="en-US" sz="2000" dirty="0">
                <a:solidFill>
                  <a:srgbClr val="008080"/>
                </a:solidFill>
              </a:rPr>
              <a:t> into the general form of the function.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590800" y="3429000"/>
          <a:ext cx="2489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89040" imgH="393480" progId="Equation.DSMT4">
                  <p:embed/>
                </p:oleObj>
              </mc:Choice>
              <mc:Fallback>
                <p:oleObj name="Equation" r:id="rId7" imgW="24890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2489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90800" y="4038600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291960" progId="Equation.DSMT4">
                  <p:embed/>
                </p:oleObj>
              </mc:Choice>
              <mc:Fallback>
                <p:oleObj name="Equation" r:id="rId9" imgW="1041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8600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Population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Now, when </a:t>
            </a:r>
            <a:r>
              <a:rPr lang="en-US" i="1" dirty="0">
                <a:solidFill>
                  <a:srgbClr val="006600"/>
                </a:solidFill>
              </a:rPr>
              <a:t>t </a:t>
            </a:r>
            <a:r>
              <a:rPr lang="en-US" dirty="0">
                <a:solidFill>
                  <a:srgbClr val="006600"/>
                </a:solidFill>
              </a:rPr>
              <a:t>= 2</a:t>
            </a:r>
            <a:r>
              <a:rPr lang="en-US" dirty="0"/>
              <a:t> (Wednesday at 8 A.M.),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dirty="0">
                <a:solidFill>
                  <a:srgbClr val="9900CC"/>
                </a:solidFill>
              </a:rPr>
              <a:t> = 130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2111514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the given values into our formula for </a:t>
            </a:r>
            <a:r>
              <a:rPr lang="en-US" sz="2000" i="1" dirty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00600" y="3178314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definition of natural logarithm.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8006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Therefore, the exponential function is </a:t>
            </a:r>
          </a:p>
          <a:p>
            <a:r>
              <a:rPr lang="en-US" sz="2800" dirty="0"/>
              <a:t>where </a:t>
            </a:r>
            <a:r>
              <a:rPr lang="en-US" sz="2800" i="1" dirty="0"/>
              <a:t>t</a:t>
            </a:r>
            <a:r>
              <a:rPr lang="en-US" sz="2800" dirty="0"/>
              <a:t> is measured in days from Monday at 8 A.M.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224262" name="Object 6"/>
          <p:cNvGraphicFramePr>
            <a:graphicFrameLocks noChangeAspect="1"/>
          </p:cNvGraphicFramePr>
          <p:nvPr/>
        </p:nvGraphicFramePr>
        <p:xfrm>
          <a:off x="6070600" y="4826000"/>
          <a:ext cx="181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312" imgH="444307" progId="Equation.DSMT4">
                  <p:embed/>
                </p:oleObj>
              </mc:Choice>
              <mc:Fallback>
                <p:oleObj name="Equation" r:id="rId3" imgW="1815312" imgH="44430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4826000"/>
                        <a:ext cx="181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00200" y="20574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574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511300" y="26670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71600" imgH="380880" progId="Equation.DSMT4">
                  <p:embed/>
                </p:oleObj>
              </mc:Choice>
              <mc:Fallback>
                <p:oleObj name="Equation" r:id="rId7" imgW="1371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26670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790700" y="3276600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7240" imgH="304560" progId="Equation.DSMT4">
                  <p:embed/>
                </p:oleObj>
              </mc:Choice>
              <mc:Fallback>
                <p:oleObj name="Equation" r:id="rId9" imgW="158724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276600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955800" y="3733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85720" imgH="838080" progId="Equation.DSMT4">
                  <p:embed/>
                </p:oleObj>
              </mc:Choice>
              <mc:Fallback>
                <p:oleObj name="Equation" r:id="rId11" imgW="1485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733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505200" y="40386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291960" progId="Equation.DSMT4">
                  <p:embed/>
                </p:oleObj>
              </mc:Choice>
              <mc:Fallback>
                <p:oleObj name="Equation" r:id="rId13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0386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Population Growth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Setting </a:t>
            </a:r>
            <a:r>
              <a:rPr lang="en-US" i="1" dirty="0">
                <a:solidFill>
                  <a:srgbClr val="9900CC"/>
                </a:solidFill>
              </a:rPr>
              <a:t>y </a:t>
            </a:r>
            <a:r>
              <a:rPr lang="en-US" dirty="0">
                <a:solidFill>
                  <a:srgbClr val="9900CC"/>
                </a:solidFill>
              </a:rPr>
              <a:t>= 200</a:t>
            </a:r>
            <a:r>
              <a:rPr lang="en-US" dirty="0"/>
              <a:t> and solving for </a:t>
            </a:r>
            <a:r>
              <a:rPr lang="en-US" i="1" dirty="0"/>
              <a:t>t</a:t>
            </a:r>
            <a:r>
              <a:rPr lang="en-US" dirty="0"/>
              <a:t>, we have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	which is approximately </a:t>
            </a:r>
            <a:r>
              <a:rPr lang="en-US" dirty="0">
                <a:solidFill>
                  <a:srgbClr val="FF0000"/>
                </a:solidFill>
              </a:rPr>
              <a:t>3 P.M. on Saturday</a:t>
            </a:r>
            <a:r>
              <a:rPr lang="en-US" dirty="0"/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514600" y="2133600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44440" imgH="380880" progId="Equation.DSMT4">
                  <p:embed/>
                </p:oleObj>
              </mc:Choice>
              <mc:Fallback>
                <p:oleObj name="Equation" r:id="rId3" imgW="2044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33600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870200" y="266700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380880" progId="Equation.DSMT4">
                  <p:embed/>
                </p:oleObj>
              </mc:Choice>
              <mc:Fallback>
                <p:oleObj name="Equation" r:id="rId5" imgW="1168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66700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273300" y="3276600"/>
          <a:ext cx="154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49080" imgH="304560" progId="Equation.DSMT4">
                  <p:embed/>
                </p:oleObj>
              </mc:Choice>
              <mc:Fallback>
                <p:oleObj name="Equation" r:id="rId7" imgW="15490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3276600"/>
                        <a:ext cx="154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82900" y="3810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838080" progId="Equation.DSMT4">
                  <p:embed/>
                </p:oleObj>
              </mc:Choice>
              <mc:Fallback>
                <p:oleObj name="Equation" r:id="rId9" imgW="1168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8100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140200" y="3810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838080" progId="Equation.DSMT4">
                  <p:embed/>
                </p:oleObj>
              </mc:Choice>
              <mc:Fallback>
                <p:oleObj name="Equation" r:id="rId11" imgW="1320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8100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575300" y="4064000"/>
          <a:ext cx="157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640" imgH="393480" progId="Equation.DSMT4">
                  <p:embed/>
                </p:oleObj>
              </mc:Choice>
              <mc:Fallback>
                <p:oleObj name="Equation" r:id="rId13" imgW="15746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064000"/>
                        <a:ext cx="1574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Continuous Compounding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</a:t>
            </a:r>
            <a:r>
              <a:rPr lang="en-US" dirty="0">
                <a:solidFill>
                  <a:srgbClr val="0000FF"/>
                </a:solidFill>
              </a:rPr>
              <a:t>$2000</a:t>
            </a:r>
            <a:r>
              <a:rPr lang="en-US" dirty="0"/>
              <a:t> is invested in an account that earns 8 percent compounded continuously.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What will be the balance in 1 year?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When will the original investment be doubled?</a:t>
            </a:r>
          </a:p>
          <a:p>
            <a:r>
              <a:rPr lang="en-US" b="1" dirty="0"/>
              <a:t>Solutions: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We know that the growth is exponential because the interest is compounded continuously. Thus</a:t>
            </a:r>
          </a:p>
        </p:txBody>
      </p:sp>
      <p:graphicFrame>
        <p:nvGraphicFramePr>
          <p:cNvPr id="226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645489"/>
              </p:ext>
            </p:extLst>
          </p:nvPr>
        </p:nvGraphicFramePr>
        <p:xfrm>
          <a:off x="1536700" y="4800600"/>
          <a:ext cx="290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08080" imgH="393480" progId="Equation.DSMT4">
                  <p:embed/>
                </p:oleObj>
              </mc:Choice>
              <mc:Fallback>
                <p:oleObj name="Equation" r:id="rId3" imgW="29080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800600"/>
                        <a:ext cx="2908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724400" y="4800600"/>
            <a:ext cx="426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9900CC"/>
                </a:solidFill>
              </a:rPr>
              <a:t>P </a:t>
            </a:r>
            <a:r>
              <a:rPr lang="en-US" sz="2000" dirty="0">
                <a:solidFill>
                  <a:srgbClr val="9900CC"/>
                </a:solidFill>
              </a:rPr>
              <a:t>= 2000 </a:t>
            </a:r>
            <a:r>
              <a:rPr lang="en-US" sz="2000" dirty="0">
                <a:solidFill>
                  <a:srgbClr val="008080"/>
                </a:solidFill>
              </a:rPr>
              <a:t>and </a:t>
            </a:r>
            <a:r>
              <a:rPr lang="en-US" sz="2000" i="1" dirty="0">
                <a:solidFill>
                  <a:srgbClr val="FF00FF"/>
                </a:solidFill>
              </a:rPr>
              <a:t>r</a:t>
            </a:r>
            <a:r>
              <a:rPr lang="en-US" sz="2000" dirty="0">
                <a:solidFill>
                  <a:srgbClr val="FF00FF"/>
                </a:solidFill>
              </a:rPr>
              <a:t> = 0.08</a:t>
            </a:r>
            <a:r>
              <a:rPr lang="en-US" sz="2000" dirty="0">
                <a:solidFill>
                  <a:srgbClr val="008080"/>
                </a:solidFill>
              </a:rPr>
              <a:t> into the formula for continuous compounding interest.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Continuous Compounding Interest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Substituting </a:t>
            </a:r>
            <a:r>
              <a:rPr lang="en-US" i="1" dirty="0">
                <a:solidFill>
                  <a:srgbClr val="006600"/>
                </a:solidFill>
              </a:rPr>
              <a:t>t </a:t>
            </a:r>
            <a:r>
              <a:rPr lang="en-US" dirty="0">
                <a:solidFill>
                  <a:srgbClr val="006600"/>
                </a:solidFill>
              </a:rPr>
              <a:t>= 1</a:t>
            </a:r>
            <a:r>
              <a:rPr lang="en-US" dirty="0"/>
              <a:t> gives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$2166.57 </a:t>
            </a:r>
            <a:r>
              <a:rPr lang="en-US" dirty="0"/>
              <a:t>is the balance at the end of 1 year. 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575050" y="1981200"/>
          <a:ext cx="1993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93680" imgH="393480" progId="Equation.DSMT4">
                  <p:embed/>
                </p:oleObj>
              </mc:Choice>
              <mc:Fallback>
                <p:oleObj name="Equation" r:id="rId3" imgW="19936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1981200"/>
                        <a:ext cx="1993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873500" y="25908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25680" imgH="469800" progId="Equation.DSMT4">
                  <p:embed/>
                </p:oleObj>
              </mc:Choice>
              <mc:Fallback>
                <p:oleObj name="Equation" r:id="rId5" imgW="2425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5908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873500" y="3200400"/>
          <a:ext cx="172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26920" imgH="419040" progId="Equation.DSMT4">
                  <p:embed/>
                </p:oleObj>
              </mc:Choice>
              <mc:Fallback>
                <p:oleObj name="Equation" r:id="rId7" imgW="17269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200400"/>
                        <a:ext cx="1727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1240</Words>
  <Application>Microsoft Office PowerPoint</Application>
  <PresentationFormat>On-screen Show (4:3)</PresentationFormat>
  <Paragraphs>167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Courier New</vt:lpstr>
      <vt:lpstr>Arial</vt:lpstr>
      <vt:lpstr>Calibri</vt:lpstr>
      <vt:lpstr>Office Theme</vt:lpstr>
      <vt:lpstr>Equation</vt:lpstr>
      <vt:lpstr>MathType 6.0 Equation</vt:lpstr>
      <vt:lpstr>Section 13.3</vt:lpstr>
      <vt:lpstr>Objectives</vt:lpstr>
      <vt:lpstr>Exponential Growth</vt:lpstr>
      <vt:lpstr>Example 1: Population Growth</vt:lpstr>
      <vt:lpstr>Example 1: Population Growth (cont.)</vt:lpstr>
      <vt:lpstr>Example 1: Population Growth (cont.)</vt:lpstr>
      <vt:lpstr>Example 1: Population Growth (cont.)</vt:lpstr>
      <vt:lpstr>Example 2: Continuous Compounding Interest</vt:lpstr>
      <vt:lpstr>Example 2: Continuous Compounding Interest (cont.)</vt:lpstr>
      <vt:lpstr>Example 2: Continuous Compounding Interest (cont.)</vt:lpstr>
      <vt:lpstr>Exponential Decay</vt:lpstr>
      <vt:lpstr>Example 3: Carbon-14 </vt:lpstr>
      <vt:lpstr>Example 3: Carbon-14 (cont.) </vt:lpstr>
      <vt:lpstr>Example 3: Carbon-14 (cont.) </vt:lpstr>
      <vt:lpstr>Example 3: Carbon-14 (cont.) </vt:lpstr>
      <vt:lpstr>Limited Growth</vt:lpstr>
      <vt:lpstr>Limited Growth</vt:lpstr>
      <vt:lpstr>Example 4: Limited Growth</vt:lpstr>
      <vt:lpstr>Example 4: Limited Growth (cont.)</vt:lpstr>
      <vt:lpstr>Example 4: Limited Growth (cont.)</vt:lpstr>
      <vt:lpstr>Example 4: Limited Growth (cont.)</vt:lpstr>
      <vt:lpstr>Example 5: Half-Life</vt:lpstr>
      <vt:lpstr>Example 5: Half-Life (cont.)</vt:lpstr>
      <vt:lpstr>Example 5: Half-Life (cont.)</vt:lpstr>
      <vt:lpstr>Logarithmic Differentiation and the General Exponential and Logarithmic Derivatives</vt:lpstr>
      <vt:lpstr>Logarithmic Differentiation and the General Exponential and Logarithmic Derivatives</vt:lpstr>
      <vt:lpstr>Example 6: Using the Derivatives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Danielle Bess</cp:lastModifiedBy>
  <cp:revision>38</cp:revision>
  <dcterms:created xsi:type="dcterms:W3CDTF">2013-04-26T14:43:13Z</dcterms:created>
  <dcterms:modified xsi:type="dcterms:W3CDTF">2021-08-09T19:17:17Z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B2F2AC89-8096-4AD7-9F29-2E1D358667A0</vt:lpwstr>
  </property>
  <property fmtid="{D5CDD505-2E9C-101B-9397-08002B2CF9AE}" pid="3" name="ArticulatePath">
    <vt:lpwstr>ESC_5_5</vt:lpwstr>
  </property>
</Properties>
</file>