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21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BA15-2B4E-411C-A10F-90364E7EA6CA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00563-21A9-4B1C-AB5A-A6D0EDB118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02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tags" Target="../tags/tag16.x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tags" Target="../tags/tag8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Elasticity of Demand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Elasticity of Demand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dirty="0"/>
              <a:t>Setting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gives</a:t>
            </a:r>
          </a:p>
        </p:txBody>
      </p:sp>
      <p:graphicFrame>
        <p:nvGraphicFramePr>
          <p:cNvPr id="2529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320269"/>
              </p:ext>
            </p:extLst>
          </p:nvPr>
        </p:nvGraphicFramePr>
        <p:xfrm>
          <a:off x="1511300" y="1905000"/>
          <a:ext cx="3670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70200" imgH="888840" progId="Equation.DSMT4">
                  <p:embed/>
                </p:oleObj>
              </mc:Choice>
              <mc:Fallback>
                <p:oleObj name="Equation" r:id="rId3" imgW="3670200" imgH="8888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1905000"/>
                        <a:ext cx="3670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172200" y="206375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9900CC"/>
                </a:solidFill>
              </a:rPr>
              <a:t>D</a:t>
            </a:r>
            <a:r>
              <a:rPr lang="en-US" sz="2000" dirty="0">
                <a:solidFill>
                  <a:srgbClr val="9900CC"/>
                </a:solidFill>
              </a:rPr>
              <a:t>(</a:t>
            </a:r>
            <a:r>
              <a:rPr lang="en-US" sz="2000" i="1" dirty="0">
                <a:solidFill>
                  <a:srgbClr val="9900CC"/>
                </a:solidFill>
              </a:rPr>
              <a:t>x</a:t>
            </a:r>
            <a:r>
              <a:rPr lang="en-US" sz="2000" dirty="0">
                <a:solidFill>
                  <a:srgbClr val="9900CC"/>
                </a:solidFill>
              </a:rPr>
              <a:t>) </a:t>
            </a:r>
            <a:r>
              <a:rPr lang="en-US" sz="2000" dirty="0">
                <a:solidFill>
                  <a:srgbClr val="008080"/>
                </a:solidFill>
              </a:rPr>
              <a:t>and </a:t>
            </a:r>
            <a:r>
              <a:rPr lang="en-US" sz="2000" i="1" dirty="0">
                <a:solidFill>
                  <a:srgbClr val="006600"/>
                </a:solidFill>
              </a:rPr>
              <a:t>D</a:t>
            </a:r>
            <a:r>
              <a:rPr lang="en-US" sz="2000" dirty="0">
                <a:solidFill>
                  <a:srgbClr val="006600"/>
                </a:solidFill>
              </a:rPr>
              <a:t>′(</a:t>
            </a:r>
            <a:r>
              <a:rPr lang="en-US" sz="2000" i="1" dirty="0">
                <a:solidFill>
                  <a:srgbClr val="006600"/>
                </a:solidFill>
              </a:rPr>
              <a:t>x</a:t>
            </a:r>
            <a:r>
              <a:rPr lang="en-US" sz="2000" dirty="0">
                <a:solidFill>
                  <a:srgbClr val="006600"/>
                </a:solidFill>
              </a:rPr>
              <a:t>) </a:t>
            </a:r>
            <a:r>
              <a:rPr lang="en-US" sz="2000" dirty="0">
                <a:solidFill>
                  <a:srgbClr val="008080"/>
                </a:solidFill>
              </a:rPr>
              <a:t>into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252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645677"/>
              </p:ext>
            </p:extLst>
          </p:nvPr>
        </p:nvGraphicFramePr>
        <p:xfrm>
          <a:off x="1905000" y="38100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955800" y="4876800"/>
          <a:ext cx="80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99920" imgH="279360" progId="Equation.DSMT4">
                  <p:embed/>
                </p:oleObj>
              </mc:Choice>
              <mc:Fallback>
                <p:oleObj name="Equation" r:id="rId7" imgW="79992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876800"/>
                        <a:ext cx="80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Elasticity of Demand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The revenue function is</a:t>
            </a:r>
            <a:endParaRPr lang="en-US" i="1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 marL="463550">
              <a:spcBef>
                <a:spcPts val="1800"/>
              </a:spcBef>
              <a:tabLst>
                <a:tab pos="457200" algn="l"/>
              </a:tabLst>
            </a:pPr>
            <a:r>
              <a:rPr lang="en-US" dirty="0"/>
              <a:t>Find </a:t>
            </a:r>
            <a:r>
              <a:rPr lang="en-US" i="1" dirty="0"/>
              <a:t>R</a:t>
            </a:r>
            <a:r>
              <a:rPr lang="en-US" dirty="0"/>
              <a:t>′(</a:t>
            </a:r>
            <a:r>
              <a:rPr lang="en-US" i="1" dirty="0"/>
              <a:t>x</a:t>
            </a:r>
            <a:r>
              <a:rPr lang="en-US" dirty="0"/>
              <a:t>) and set </a:t>
            </a:r>
            <a:r>
              <a:rPr lang="en-US" i="1" dirty="0"/>
              <a:t>R</a:t>
            </a:r>
            <a:r>
              <a:rPr lang="en-US" dirty="0"/>
              <a:t>′(</a:t>
            </a:r>
            <a:r>
              <a:rPr lang="en-US" i="1" dirty="0"/>
              <a:t>x</a:t>
            </a:r>
            <a:r>
              <a:rPr lang="en-US" dirty="0"/>
              <a:t>) = 0 to find the value of </a:t>
            </a:r>
            <a:r>
              <a:rPr lang="en-US" i="1" dirty="0"/>
              <a:t>x</a:t>
            </a:r>
            <a:r>
              <a:rPr lang="en-US" dirty="0"/>
              <a:t> 	that gives the maximum revenue.</a:t>
            </a:r>
          </a:p>
        </p:txBody>
      </p:sp>
      <p:graphicFrame>
        <p:nvGraphicFramePr>
          <p:cNvPr id="2539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39169"/>
              </p:ext>
            </p:extLst>
          </p:nvPr>
        </p:nvGraphicFramePr>
        <p:xfrm>
          <a:off x="1841500" y="1828800"/>
          <a:ext cx="5257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57800" imgH="495000" progId="Equation.DSMT4">
                  <p:embed/>
                </p:oleObj>
              </mc:Choice>
              <mc:Fallback>
                <p:oleObj name="Equation" r:id="rId3" imgW="5257800" imgH="495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828800"/>
                        <a:ext cx="5257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3657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320" imgH="469800" progId="Equation.DSMT4">
                  <p:embed/>
                </p:oleObj>
              </mc:Choice>
              <mc:Fallback>
                <p:oleObj name="Equation" r:id="rId5" imgW="787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667000" y="3657600"/>
          <a:ext cx="461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09800" imgH="482400" progId="Equation.DSMT4">
                  <p:embed/>
                </p:oleObj>
              </mc:Choice>
              <mc:Fallback>
                <p:oleObj name="Equation" r:id="rId7" imgW="4609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4610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667000" y="4343400"/>
          <a:ext cx="287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69920" imgH="482400" progId="Equation.DSMT4">
                  <p:embed/>
                </p:oleObj>
              </mc:Choice>
              <mc:Fallback>
                <p:oleObj name="Equation" r:id="rId9" imgW="28699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43400"/>
                        <a:ext cx="2870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438400" y="5003800"/>
          <a:ext cx="311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11480" imgH="482400" progId="Equation.DSMT4">
                  <p:embed/>
                </p:oleObj>
              </mc:Choice>
              <mc:Fallback>
                <p:oleObj name="Equation" r:id="rId11" imgW="311148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03800"/>
                        <a:ext cx="311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Elasticity of Demand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2 </a:t>
            </a:r>
            <a:r>
              <a:rPr lang="en-US" dirty="0"/>
              <a:t>gives the maximum revenue.</a:t>
            </a:r>
          </a:p>
          <a:p>
            <a:endParaRPr lang="en-US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501900" y="1524000"/>
          <a:ext cx="414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40000" imgH="380880" progId="Equation.DSMT4">
                  <p:embed/>
                </p:oleObj>
              </mc:Choice>
              <mc:Fallback>
                <p:oleObj name="Equation" r:id="rId3" imgW="4140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524000"/>
                        <a:ext cx="414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2133600" y="2159000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291960" progId="Equation.DSMT4">
                  <p:embed/>
                </p:oleObj>
              </mc:Choice>
              <mc:Fallback>
                <p:oleObj name="Equation" r:id="rId5" imgW="1434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159000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501900" y="27178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7178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5410200" y="1524000"/>
            <a:ext cx="1219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435600" y="1511300"/>
            <a:ext cx="1219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Alternative Approach to </a:t>
            </a:r>
            <a:br>
              <a:rPr lang="en-US" dirty="0"/>
            </a:br>
            <a:r>
              <a:rPr lang="en-US" dirty="0"/>
              <a:t>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grocery store determines that the demand function for its bakery’s bread is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180 − 30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/>
              <a:t>, where </a:t>
            </a:r>
            <a:r>
              <a:rPr lang="en-US" i="1" dirty="0"/>
              <a:t>x</a:t>
            </a:r>
            <a:r>
              <a:rPr lang="en-US" dirty="0"/>
              <a:t> is the number of loaves of bread it sells daily and </a:t>
            </a:r>
            <a:r>
              <a:rPr lang="en-US" i="1" dirty="0"/>
              <a:t>p</a:t>
            </a:r>
            <a:r>
              <a:rPr lang="en-US" dirty="0"/>
              <a:t> is the unit price.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Find the quantity demanded when the price is </a:t>
            </a:r>
            <a:r>
              <a:rPr lang="en-US" dirty="0">
                <a:solidFill>
                  <a:srgbClr val="0000FF"/>
                </a:solidFill>
              </a:rPr>
              <a:t>$1.70</a:t>
            </a:r>
            <a:r>
              <a:rPr lang="en-US" dirty="0"/>
              <a:t>.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function describing the elasticity as a function of </a:t>
            </a:r>
            <a:r>
              <a:rPr lang="en-US" i="1" dirty="0"/>
              <a:t>p.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Find the elasticity at </a:t>
            </a: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$1.70</a:t>
            </a:r>
            <a:r>
              <a:rPr lang="en-US" dirty="0"/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Alternative Approach to </a:t>
            </a:r>
            <a:br>
              <a:rPr lang="en-US" dirty="0"/>
            </a:br>
            <a:r>
              <a:rPr lang="en-US" dirty="0"/>
              <a:t>Elasticity of Demand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d.	</a:t>
            </a:r>
            <a:r>
              <a:rPr lang="en-US" dirty="0"/>
              <a:t>Interpret the resulting elasticity.</a:t>
            </a:r>
          </a:p>
          <a:p>
            <a:pPr marL="463550" indent="-463550"/>
            <a:r>
              <a:rPr lang="en-US" b="1" dirty="0"/>
              <a:t>e.	</a:t>
            </a:r>
            <a:r>
              <a:rPr lang="en-US" dirty="0"/>
              <a:t>Determine the revenue function </a:t>
            </a:r>
            <a:r>
              <a:rPr lang="en-US" i="1" dirty="0"/>
              <a:t>R </a:t>
            </a:r>
            <a:r>
              <a:rPr lang="en-US" dirty="0"/>
              <a:t>and find </a:t>
            </a:r>
            <a:r>
              <a:rPr lang="en-US" i="1" dirty="0"/>
              <a:t>p</a:t>
            </a:r>
            <a:r>
              <a:rPr lang="en-US" dirty="0"/>
              <a:t> so that </a:t>
            </a:r>
            <a:r>
              <a:rPr lang="en-US" i="1" dirty="0"/>
              <a:t>R</a:t>
            </a:r>
            <a:r>
              <a:rPr lang="en-US" dirty="0"/>
              <a:t> is a maximum.</a:t>
            </a:r>
          </a:p>
          <a:p>
            <a:r>
              <a:rPr lang="en-US" b="1" dirty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The quantity demanded is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(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)</a:t>
            </a:r>
            <a:r>
              <a:rPr lang="en-US" dirty="0"/>
              <a:t>. Thus 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765550" y="3962400"/>
          <a:ext cx="161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3962400"/>
                        <a:ext cx="161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4013200" y="45720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74560" imgH="469800" progId="Equation.DSMT4">
                  <p:embed/>
                </p:oleObj>
              </mc:Choice>
              <mc:Fallback>
                <p:oleObj name="Equation" r:id="rId5" imgW="2374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5720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013200" y="5181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5181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Alternative Approach to </a:t>
            </a:r>
            <a:br>
              <a:rPr lang="en-US" dirty="0"/>
            </a:br>
            <a:r>
              <a:rPr lang="en-US" dirty="0"/>
              <a:t>Elasticity of Demand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r>
              <a:rPr lang="en-US" b="1" dirty="0"/>
              <a:t>d.	</a:t>
            </a:r>
            <a:r>
              <a:rPr lang="en-US" dirty="0"/>
              <a:t>Since </a:t>
            </a:r>
            <a:r>
              <a:rPr lang="en-US" i="1" dirty="0"/>
              <a:t>E </a:t>
            </a:r>
            <a:r>
              <a:rPr lang="en-US" dirty="0"/>
              <a:t>&lt; 1, the demand is inelastic and so an 	increase in price will bring a decrease in demand 	and an increase in revenue.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457200" y="1447800"/>
          <a:ext cx="2298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98600" imgH="990360" progId="Equation.DSMT4">
                  <p:embed/>
                </p:oleObj>
              </mc:Choice>
              <mc:Fallback>
                <p:oleObj name="Equation" r:id="rId3" imgW="229860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2298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819400" y="1460500"/>
          <a:ext cx="1993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93680" imgH="939600" progId="Equation.DSMT4">
                  <p:embed/>
                </p:oleObj>
              </mc:Choice>
              <mc:Fallback>
                <p:oleObj name="Equation" r:id="rId5" imgW="199368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60500"/>
                        <a:ext cx="1993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4876800" y="1498600"/>
          <a:ext cx="114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3000" imgH="901440" progId="Equation.DSMT4">
                  <p:embed/>
                </p:oleObj>
              </mc:Choice>
              <mc:Fallback>
                <p:oleObj name="Equation" r:id="rId7" imgW="114300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98600"/>
                        <a:ext cx="1143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57200" y="29718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7240" imgH="469800" progId="Equation.DSMT4">
                  <p:embed/>
                </p:oleObj>
              </mc:Choice>
              <mc:Fallback>
                <p:oleObj name="Equation" r:id="rId9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9718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120900" y="2730500"/>
          <a:ext cx="2425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25680" imgH="990360" progId="Equation.DSMT4">
                  <p:embed/>
                </p:oleObj>
              </mc:Choice>
              <mc:Fallback>
                <p:oleObj name="Equation" r:id="rId11" imgW="242568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730500"/>
                        <a:ext cx="2425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648200" y="27686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838080" progId="Equation.DSMT4">
                  <p:embed/>
                </p:oleObj>
              </mc:Choice>
              <mc:Fallback>
                <p:oleObj name="Equation" r:id="rId13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686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5613400" y="27813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7813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Alternative Approach to </a:t>
            </a:r>
            <a:br>
              <a:rPr lang="en-US" dirty="0"/>
            </a:br>
            <a:r>
              <a:rPr lang="en-US" dirty="0"/>
              <a:t>Elasticity of Demand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Thus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′ = 180 − 60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. Setting </a:t>
            </a:r>
            <a:r>
              <a:rPr lang="en-US" i="1" dirty="0">
                <a:solidFill>
                  <a:srgbClr val="008000"/>
                </a:solidFill>
              </a:rPr>
              <a:t>R</a:t>
            </a:r>
            <a:r>
              <a:rPr lang="en-US" dirty="0">
                <a:solidFill>
                  <a:srgbClr val="008000"/>
                </a:solidFill>
              </a:rPr>
              <a:t>′ = 0</a:t>
            </a:r>
            <a:r>
              <a:rPr lang="en-US" dirty="0"/>
              <a:t>, we obtain </a:t>
            </a:r>
            <a:br>
              <a:rPr lang="en-US" dirty="0"/>
            </a:br>
            <a:r>
              <a:rPr lang="en-US" dirty="0">
                <a:solidFill>
                  <a:srgbClr val="FF00FF"/>
                </a:solidFill>
              </a:rPr>
              <a:t>60</a:t>
            </a:r>
            <a:r>
              <a:rPr lang="en-US" i="1" dirty="0">
                <a:solidFill>
                  <a:srgbClr val="FF00FF"/>
                </a:solidFill>
              </a:rPr>
              <a:t>p</a:t>
            </a:r>
            <a:r>
              <a:rPr lang="en-US" dirty="0">
                <a:solidFill>
                  <a:srgbClr val="FF00FF"/>
                </a:solidFill>
              </a:rPr>
              <a:t> = 180</a:t>
            </a:r>
            <a:r>
              <a:rPr lang="en-US" dirty="0"/>
              <a:t>, so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$3.00 per loaf</a:t>
            </a:r>
            <a:r>
              <a:rPr lang="en-US" dirty="0"/>
              <a:t>. </a:t>
            </a:r>
          </a:p>
          <a:p>
            <a:pPr>
              <a:spcBef>
                <a:spcPts val="1800"/>
              </a:spcBef>
            </a:pPr>
            <a:r>
              <a:rPr lang="en-US" dirty="0"/>
              <a:t>Since </a:t>
            </a:r>
            <a:r>
              <a:rPr lang="en-US" i="1" dirty="0">
                <a:solidFill>
                  <a:srgbClr val="008000"/>
                </a:solidFill>
              </a:rPr>
              <a:t>R</a:t>
            </a:r>
            <a:r>
              <a:rPr lang="en-US" dirty="0">
                <a:solidFill>
                  <a:srgbClr val="008000"/>
                </a:solidFill>
              </a:rPr>
              <a:t>′′ = −60</a:t>
            </a:r>
            <a:r>
              <a:rPr lang="en-US" dirty="0"/>
              <a:t>, the function </a:t>
            </a:r>
            <a:r>
              <a:rPr lang="en-US" i="1" dirty="0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 is concave down at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3</a:t>
            </a:r>
            <a:r>
              <a:rPr lang="en-US" dirty="0"/>
              <a:t> and this price gives a maximum for the revenue.</a:t>
            </a:r>
            <a:r>
              <a:rPr lang="en-US" i="1" dirty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57027" name="Object 3"/>
          <p:cNvGraphicFramePr>
            <a:graphicFrameLocks noChangeAspect="1"/>
          </p:cNvGraphicFramePr>
          <p:nvPr/>
        </p:nvGraphicFramePr>
        <p:xfrm>
          <a:off x="530352" y="1343025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800" imgH="355320" progId="Equation.DSMT4">
                  <p:embed/>
                </p:oleObj>
              </mc:Choice>
              <mc:Fallback>
                <p:oleObj name="Equation" r:id="rId3" imgW="1396800" imgH="3553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43025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032000" y="128905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45960" imgH="469800" progId="Equation.DSMT4">
                  <p:embed/>
                </p:oleObj>
              </mc:Choice>
              <mc:Fallback>
                <p:oleObj name="Equation" r:id="rId5" imgW="21459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28905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4254500" y="1308100"/>
          <a:ext cx="199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93680" imgH="444240" progId="Equation.DSMT4">
                  <p:embed/>
                </p:oleObj>
              </mc:Choice>
              <mc:Fallback>
                <p:oleObj name="Equation" r:id="rId7" imgW="1993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308100"/>
                        <a:ext cx="199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Solve problems involving elastic demand.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Elasticity of Demand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the demand function for a product, then the </a:t>
            </a:r>
            <a:r>
              <a:rPr lang="en-US" b="1" dirty="0">
                <a:solidFill>
                  <a:srgbClr val="C00000"/>
                </a:solidFill>
              </a:rPr>
              <a:t>elasticity of demand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that product is</a:t>
            </a:r>
          </a:p>
        </p:txBody>
      </p:sp>
      <p:graphicFrame>
        <p:nvGraphicFramePr>
          <p:cNvPr id="240642" name="Object 2"/>
          <p:cNvGraphicFramePr>
            <a:graphicFrameLocks noChangeAspect="1"/>
          </p:cNvGraphicFramePr>
          <p:nvPr/>
        </p:nvGraphicFramePr>
        <p:xfrm>
          <a:off x="3479800" y="2971800"/>
          <a:ext cx="2184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84400" imgH="990600" progId="Equation.DSMT4">
                  <p:embed/>
                </p:oleObj>
              </mc:Choice>
              <mc:Fallback>
                <p:oleObj name="Equation" r:id="rId3" imgW="2184400" imgH="990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2971800"/>
                        <a:ext cx="2184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of Elasticity of Demand</a:t>
            </a:r>
          </a:p>
          <a:p>
            <a:pPr marL="457200" indent="-45720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 &gt; 1</a:t>
            </a:r>
            <a:r>
              <a:rPr lang="en-US" dirty="0">
                <a:solidFill>
                  <a:srgbClr val="000000"/>
                </a:solidFill>
              </a:rPr>
              <a:t>, then                                             the revenue is </a:t>
            </a:r>
          </a:p>
          <a:p>
            <a:pPr marL="457200" indent="-457200"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	increasing, and we say that the demand is </a:t>
            </a:r>
            <a:r>
              <a:rPr lang="en-US" b="1" dirty="0">
                <a:solidFill>
                  <a:srgbClr val="C00000"/>
                </a:solidFill>
              </a:rPr>
              <a:t>elastic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 &lt; 1</a:t>
            </a:r>
            <a:r>
              <a:rPr lang="en-US" dirty="0">
                <a:solidFill>
                  <a:srgbClr val="000000"/>
                </a:solidFill>
              </a:rPr>
              <a:t>, then                                            the revenue is </a:t>
            </a:r>
          </a:p>
          <a:p>
            <a:pPr marL="457200" indent="-457200"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	decreasing, and we say that the demand is </a:t>
            </a:r>
            <a:r>
              <a:rPr lang="en-US" b="1" dirty="0">
                <a:solidFill>
                  <a:srgbClr val="C00000"/>
                </a:solidFill>
              </a:rPr>
              <a:t>inelastic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 = 1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′(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0</a:t>
            </a:r>
            <a:r>
              <a:rPr lang="en-US" dirty="0">
                <a:solidFill>
                  <a:srgbClr val="000000"/>
                </a:solidFill>
              </a:rPr>
              <a:t>, the revenue is at its maximum, and we say that the demand has </a:t>
            </a:r>
            <a:r>
              <a:rPr lang="en-US" b="1" dirty="0">
                <a:solidFill>
                  <a:srgbClr val="C00000"/>
                </a:solidFill>
              </a:rPr>
              <a:t>unit elasticity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2416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916571"/>
              </p:ext>
            </p:extLst>
          </p:nvPr>
        </p:nvGraphicFramePr>
        <p:xfrm>
          <a:off x="2908300" y="1778000"/>
          <a:ext cx="344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41700" imgH="927100" progId="Equation.DSMT4">
                  <p:embed/>
                </p:oleObj>
              </mc:Choice>
              <mc:Fallback>
                <p:oleObj name="Equation" r:id="rId3" imgW="34417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778000"/>
                        <a:ext cx="344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8" name="Object 4"/>
          <p:cNvGraphicFramePr>
            <a:graphicFrameLocks noChangeAspect="1"/>
          </p:cNvGraphicFramePr>
          <p:nvPr/>
        </p:nvGraphicFramePr>
        <p:xfrm>
          <a:off x="2882900" y="3085275"/>
          <a:ext cx="344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41700" imgH="927100" progId="Equation.DSMT4">
                  <p:embed/>
                </p:oleObj>
              </mc:Choice>
              <mc:Fallback>
                <p:oleObj name="Equation" r:id="rId5" imgW="3441700" imgH="9271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085275"/>
                        <a:ext cx="344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99263"/>
          </a:xfrm>
        </p:spPr>
        <p:txBody>
          <a:bodyPr>
            <a:spAutoFit/>
          </a:bodyPr>
          <a:lstStyle/>
          <a:p>
            <a:pPr>
              <a:lnSpc>
                <a:spcPts val="3200"/>
              </a:lnSpc>
            </a:pPr>
            <a:r>
              <a:rPr lang="en-US" dirty="0"/>
              <a:t>Suppose that the demand function for a product is </a:t>
            </a:r>
          </a:p>
          <a:p>
            <a:pPr algn="ctr">
              <a:lnSpc>
                <a:spcPts val="3200"/>
              </a:lnSpc>
              <a:spcBef>
                <a:spcPts val="0"/>
              </a:spcBef>
            </a:pPr>
            <a:r>
              <a:rPr lang="en-US" i="1" dirty="0">
                <a:solidFill>
                  <a:srgbClr val="0000FF"/>
                </a:solidFill>
              </a:rPr>
              <a:t>p = D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300 − 2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1" dirty="0"/>
              <a:t>. </a:t>
            </a:r>
          </a:p>
          <a:p>
            <a:pPr marL="463550" indent="-463550">
              <a:lnSpc>
                <a:spcPts val="3200"/>
              </a:lnSpc>
            </a:pPr>
            <a:r>
              <a:rPr lang="en-US" b="1" dirty="0"/>
              <a:t>a.	</a:t>
            </a:r>
            <a:r>
              <a:rPr lang="en-US" dirty="0"/>
              <a:t>What is the price per unit if 50 units are sold?</a:t>
            </a:r>
            <a:r>
              <a:rPr lang="en-US" b="1" dirty="0"/>
              <a:t> </a:t>
            </a:r>
          </a:p>
          <a:p>
            <a:pPr marL="463550" indent="-463550">
              <a:lnSpc>
                <a:spcPts val="3200"/>
              </a:lnSpc>
            </a:pPr>
            <a:r>
              <a:rPr lang="en-US" b="1" dirty="0"/>
              <a:t>b.	</a:t>
            </a:r>
            <a:r>
              <a:rPr lang="en-US" dirty="0"/>
              <a:t>Find the function describing the elasticity of demand </a:t>
            </a:r>
            <a:r>
              <a:rPr lang="en-US" i="1" dirty="0"/>
              <a:t>E. </a:t>
            </a:r>
          </a:p>
          <a:p>
            <a:pPr marL="463550" indent="-463550">
              <a:lnSpc>
                <a:spcPts val="3200"/>
              </a:lnSpc>
            </a:pPr>
            <a:r>
              <a:rPr lang="en-US" b="1" dirty="0"/>
              <a:t>c.	</a:t>
            </a:r>
            <a:r>
              <a:rPr lang="en-US" dirty="0"/>
              <a:t>Find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(50)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(110)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pPr marL="463550" indent="-463550">
              <a:lnSpc>
                <a:spcPts val="3200"/>
              </a:lnSpc>
            </a:pPr>
            <a:r>
              <a:rPr lang="en-US" b="1" dirty="0"/>
              <a:t>d.	</a:t>
            </a:r>
            <a:r>
              <a:rPr lang="en-US" dirty="0"/>
              <a:t>What quantity </a:t>
            </a:r>
            <a:r>
              <a:rPr lang="en-US" i="1" dirty="0"/>
              <a:t>x </a:t>
            </a:r>
            <a:r>
              <a:rPr lang="en-US" dirty="0"/>
              <a:t>maximizes revenue, </a:t>
            </a:r>
            <a:r>
              <a:rPr lang="en-US" i="1" dirty="0"/>
              <a:t>R</a:t>
            </a:r>
            <a:r>
              <a:rPr lang="en-US" dirty="0"/>
              <a:t>? </a:t>
            </a:r>
          </a:p>
          <a:p>
            <a:pPr>
              <a:lnSpc>
                <a:spcPts val="3200"/>
              </a:lnSpc>
            </a:pPr>
            <a:r>
              <a:rPr lang="en-US" b="1" dirty="0"/>
              <a:t>Solutions:  a.  </a:t>
            </a:r>
            <a:r>
              <a:rPr lang="en-US" dirty="0"/>
              <a:t>For </a:t>
            </a:r>
            <a:r>
              <a:rPr lang="en-US" i="1" dirty="0">
                <a:solidFill>
                  <a:srgbClr val="9900CC"/>
                </a:solidFill>
              </a:rPr>
              <a:t>x </a:t>
            </a:r>
            <a:r>
              <a:rPr lang="en-US" dirty="0">
                <a:solidFill>
                  <a:srgbClr val="9900CC"/>
                </a:solidFill>
              </a:rPr>
              <a:t>= 50</a:t>
            </a:r>
            <a:r>
              <a:rPr lang="en-US" dirty="0"/>
              <a:t>, </a:t>
            </a:r>
          </a:p>
          <a:p>
            <a:pPr algn="ctr">
              <a:lnSpc>
                <a:spcPts val="3200"/>
              </a:lnSpc>
            </a:pP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D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9900CC"/>
                </a:solidFill>
              </a:rPr>
              <a:t>50</a:t>
            </a:r>
            <a:r>
              <a:rPr lang="en-US" dirty="0">
                <a:solidFill>
                  <a:srgbClr val="000099"/>
                </a:solidFill>
              </a:rPr>
              <a:t>) = 300 − 2(</a:t>
            </a:r>
            <a:r>
              <a:rPr lang="en-US" dirty="0">
                <a:solidFill>
                  <a:srgbClr val="9900CC"/>
                </a:solidFill>
              </a:rPr>
              <a:t>50</a:t>
            </a:r>
            <a:r>
              <a:rPr lang="en-US" dirty="0">
                <a:solidFill>
                  <a:srgbClr val="000099"/>
                </a:solidFill>
              </a:rPr>
              <a:t>) = </a:t>
            </a:r>
            <a:r>
              <a:rPr lang="en-US" dirty="0">
                <a:solidFill>
                  <a:srgbClr val="FF0000"/>
                </a:solidFill>
              </a:rPr>
              <a:t>200</a:t>
            </a:r>
            <a:r>
              <a:rPr lang="en-US" dirty="0"/>
              <a:t>. </a:t>
            </a:r>
          </a:p>
          <a:p>
            <a:pPr>
              <a:lnSpc>
                <a:spcPts val="3200"/>
              </a:lnSpc>
            </a:pPr>
            <a:r>
              <a:rPr lang="en-US" dirty="0"/>
              <a:t>If the demand is </a:t>
            </a:r>
            <a:r>
              <a:rPr lang="en-US" dirty="0">
                <a:solidFill>
                  <a:srgbClr val="0000FF"/>
                </a:solidFill>
              </a:rPr>
              <a:t>50 units</a:t>
            </a:r>
            <a:r>
              <a:rPr lang="en-US" dirty="0"/>
              <a:t>, the price per unit is </a:t>
            </a:r>
            <a:r>
              <a:rPr lang="en-US" dirty="0">
                <a:solidFill>
                  <a:srgbClr val="FF0000"/>
                </a:solidFill>
              </a:rPr>
              <a:t>$200</a:t>
            </a:r>
            <a:r>
              <a:rPr lang="en-US" dirty="0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Elasticity of Demand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300 − 2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, </a:t>
            </a:r>
          </a:p>
          <a:p>
            <a:pPr algn="ctr">
              <a:tabLst>
                <a:tab pos="457200" algn="l"/>
              </a:tabLst>
            </a:pPr>
            <a:r>
              <a:rPr lang="en-US" i="1" dirty="0">
                <a:solidFill>
                  <a:srgbClr val="000099"/>
                </a:solidFill>
              </a:rPr>
              <a:t>D′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 −2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dirty="0"/>
              <a:t>	Substituting </a:t>
            </a:r>
            <a:r>
              <a:rPr lang="en-US" i="1" dirty="0">
                <a:solidFill>
                  <a:srgbClr val="9900CC"/>
                </a:solidFill>
              </a:rPr>
              <a:t>D</a:t>
            </a:r>
            <a:r>
              <a:rPr lang="en-US" dirty="0">
                <a:solidFill>
                  <a:srgbClr val="9900CC"/>
                </a:solidFill>
              </a:rPr>
              <a:t>(</a:t>
            </a:r>
            <a:r>
              <a:rPr lang="en-US" i="1" dirty="0">
                <a:solidFill>
                  <a:srgbClr val="9900CC"/>
                </a:solidFill>
              </a:rPr>
              <a:t>x</a:t>
            </a:r>
            <a:r>
              <a:rPr lang="en-US" dirty="0">
                <a:solidFill>
                  <a:srgbClr val="9900CC"/>
                </a:solidFill>
              </a:rPr>
              <a:t>) = 300 − 2</a:t>
            </a:r>
            <a:r>
              <a:rPr lang="en-US" i="1" dirty="0">
                <a:solidFill>
                  <a:srgbClr val="9900CC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FF00FF"/>
                </a:solidFill>
              </a:rPr>
              <a:t>D</a:t>
            </a:r>
            <a:r>
              <a:rPr lang="en-US" dirty="0">
                <a:solidFill>
                  <a:srgbClr val="FF00FF"/>
                </a:solidFill>
              </a:rPr>
              <a:t> ′(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dirty="0">
                <a:solidFill>
                  <a:srgbClr val="FF00FF"/>
                </a:solidFill>
              </a:rPr>
              <a:t>) = −2</a:t>
            </a:r>
            <a:r>
              <a:rPr lang="en-US" dirty="0"/>
              <a:t> in the 	formula for </a:t>
            </a:r>
            <a:r>
              <a:rPr lang="en-US" i="1" dirty="0"/>
              <a:t>E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gives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791200" y="1854200"/>
            <a:ext cx="12843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</a:t>
            </a:r>
            <a:r>
              <a:rPr lang="en-US" sz="2000" i="1" dirty="0">
                <a:solidFill>
                  <a:srgbClr val="008080"/>
                </a:solidFill>
              </a:rPr>
              <a:t>D</a:t>
            </a:r>
            <a:r>
              <a:rPr lang="en-US" sz="2000" dirty="0">
                <a:solidFill>
                  <a:srgbClr val="008080"/>
                </a:solidFill>
              </a:rPr>
              <a:t>′(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 </a:t>
            </a:r>
          </a:p>
        </p:txBody>
      </p:sp>
      <p:graphicFrame>
        <p:nvGraphicFramePr>
          <p:cNvPr id="2488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252999"/>
              </p:ext>
            </p:extLst>
          </p:nvPr>
        </p:nvGraphicFramePr>
        <p:xfrm>
          <a:off x="2438400" y="3911600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40" imgH="469800" progId="Equation.DSMT4">
                  <p:embed/>
                </p:oleObj>
              </mc:Choice>
              <mc:Fallback>
                <p:oleObj name="Equation" r:id="rId3" imgW="67284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1600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200400" y="37211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09680" imgH="838080" progId="Equation.DSMT4">
                  <p:embed/>
                </p:oleObj>
              </mc:Choice>
              <mc:Fallback>
                <p:oleObj name="Equation" r:id="rId5" imgW="2209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21100"/>
                        <a:ext cx="220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524500" y="3733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85720" imgH="838080" progId="Equation.DSMT4">
                  <p:embed/>
                </p:oleObj>
              </mc:Choice>
              <mc:Fallback>
                <p:oleObj name="Equation" r:id="rId7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733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Elasticity of Demand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the demand level is at </a:t>
            </a:r>
            <a:r>
              <a:rPr lang="en-US" dirty="0">
                <a:solidFill>
                  <a:srgbClr val="0000FF"/>
                </a:solidFill>
              </a:rPr>
              <a:t>50 units</a:t>
            </a:r>
            <a:r>
              <a:rPr lang="en-US" dirty="0"/>
              <a:t>, a change in the quantity sold will result in a relatively small change in price, and revenue will be increasing. When the demand level reaches </a:t>
            </a:r>
            <a:r>
              <a:rPr lang="en-US" dirty="0">
                <a:solidFill>
                  <a:srgbClr val="0000FF"/>
                </a:solidFill>
              </a:rPr>
              <a:t>110</a:t>
            </a:r>
            <a:r>
              <a:rPr lang="en-US" dirty="0"/>
              <a:t>, the revenue will be decreasing. 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524000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Demand is elastic.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30352" y="1463675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440" imgH="469800" progId="Equation.DSMT4">
                  <p:embed/>
                </p:oleObj>
              </mc:Choice>
              <mc:Fallback>
                <p:oleObj name="Equation" r:id="rId3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63675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47852" y="2514600"/>
          <a:ext cx="101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469800" progId="Equation.DSMT4">
                  <p:embed/>
                </p:oleObj>
              </mc:Choice>
              <mc:Fallback>
                <p:oleObj name="Equation" r:id="rId5" imgW="10159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852" y="2514600"/>
                        <a:ext cx="101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400800" y="2514600"/>
            <a:ext cx="22656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Demand is inelastic.</a:t>
            </a: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955800" y="127000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62040" imgH="838080" progId="Equation.DSMT4">
                  <p:embed/>
                </p:oleObj>
              </mc:Choice>
              <mc:Fallback>
                <p:oleObj name="Equation" r:id="rId7" imgW="15620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1270000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644900" y="12573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6240" imgH="838080" progId="Equation.DSMT4">
                  <p:embed/>
                </p:oleObj>
              </mc:Choice>
              <mc:Fallback>
                <p:oleObj name="Equation" r:id="rId9" imgW="876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12573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4660900" y="15367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5367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955800" y="22860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14320" imgH="838080" progId="Equation.DSMT4">
                  <p:embed/>
                </p:oleObj>
              </mc:Choice>
              <mc:Fallback>
                <p:oleObj name="Equation" r:id="rId13" imgW="1714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2860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733800" y="22733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76240" imgH="838080" progId="Equation.DSMT4">
                  <p:embed/>
                </p:oleObj>
              </mc:Choice>
              <mc:Fallback>
                <p:oleObj name="Equation" r:id="rId15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2733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660900" y="2565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291960" progId="Equation.DSMT4">
                  <p:embed/>
                </p:oleObj>
              </mc:Choice>
              <mc:Fallback>
                <p:oleObj name="Equation" r:id="rId17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65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Elasticity of Demand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endParaRPr lang="en-US" i="1" dirty="0"/>
          </a:p>
          <a:p>
            <a:pPr>
              <a:tabLst>
                <a:tab pos="457200" algn="l"/>
              </a:tabLst>
            </a:pPr>
            <a:endParaRPr lang="en-US" i="1" dirty="0"/>
          </a:p>
          <a:p>
            <a:pPr>
              <a:tabLst>
                <a:tab pos="457200" algn="l"/>
              </a:tabLst>
            </a:pPr>
            <a:endParaRPr lang="en-US" i="1" dirty="0"/>
          </a:p>
          <a:p>
            <a:pPr>
              <a:tabLst>
                <a:tab pos="457200" algn="l"/>
              </a:tabLst>
            </a:pPr>
            <a:endParaRPr lang="en-US" i="1" dirty="0"/>
          </a:p>
          <a:p>
            <a:pPr>
              <a:tabLst>
                <a:tab pos="457200" algn="l"/>
              </a:tabLst>
            </a:pPr>
            <a:endParaRPr lang="en-US" i="1" dirty="0"/>
          </a:p>
          <a:p>
            <a:pPr>
              <a:tabLst>
                <a:tab pos="457200" algn="l"/>
              </a:tabLst>
            </a:pPr>
            <a:r>
              <a:rPr lang="en-US" i="1" dirty="0"/>
              <a:t>	R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concave down </a:t>
            </a:r>
            <a:r>
              <a:rPr lang="en-US" dirty="0"/>
              <a:t>so </a:t>
            </a:r>
            <a:r>
              <a:rPr lang="en-US" i="1" dirty="0"/>
              <a:t>x </a:t>
            </a:r>
            <a:r>
              <a:rPr lang="en-US" dirty="0"/>
              <a:t>= 75 gives a maximum for </a:t>
            </a:r>
            <a:r>
              <a:rPr lang="en-US" i="1" dirty="0"/>
              <a:t>R</a:t>
            </a:r>
            <a:r>
              <a:rPr lang="en-US" dirty="0"/>
              <a:t>. 	This is consistent with part </a:t>
            </a:r>
            <a:r>
              <a:rPr lang="en-US" b="1" dirty="0"/>
              <a:t>c.</a:t>
            </a:r>
            <a:endParaRPr lang="en-US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533400" y="1371600"/>
          <a:ext cx="554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49760" imgH="431640" progId="Equation.DSMT4">
                  <p:embed/>
                </p:oleObj>
              </mc:Choice>
              <mc:Fallback>
                <p:oleObj name="Equation" r:id="rId3" imgW="554976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5549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990600" y="2057400"/>
          <a:ext cx="1892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92160" imgH="330120" progId="Equation.DSMT4">
                  <p:embed/>
                </p:oleObj>
              </mc:Choice>
              <mc:Fallback>
                <p:oleObj name="Equation" r:id="rId5" imgW="189216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057400"/>
                        <a:ext cx="1892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320400"/>
              </p:ext>
            </p:extLst>
          </p:nvPr>
        </p:nvGraphicFramePr>
        <p:xfrm>
          <a:off x="971550" y="2667000"/>
          <a:ext cx="2159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8920" imgH="419040" progId="Equation.DSMT4">
                  <p:embed/>
                </p:oleObj>
              </mc:Choice>
              <mc:Fallback>
                <p:oleObj name="Equation" r:id="rId7" imgW="21589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667000"/>
                        <a:ext cx="2159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990600" y="3276600"/>
          <a:ext cx="515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155920" imgH="419040" progId="Equation.DSMT4">
                  <p:embed/>
                </p:oleObj>
              </mc:Choice>
              <mc:Fallback>
                <p:oleObj name="Equation" r:id="rId9" imgW="5155920" imgH="419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76600"/>
                        <a:ext cx="5156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product is known to have a demand function</a:t>
            </a:r>
          </a:p>
          <a:p>
            <a:endParaRPr lang="en-US" i="1" dirty="0"/>
          </a:p>
          <a:p>
            <a:pPr marL="463550" indent="-463550">
              <a:spcBef>
                <a:spcPts val="1800"/>
              </a:spcBef>
            </a:pPr>
            <a:r>
              <a:rPr lang="en-US" b="1" dirty="0"/>
              <a:t>a.	</a:t>
            </a:r>
            <a:r>
              <a:rPr lang="en-US" dirty="0"/>
              <a:t>Find the value of </a:t>
            </a:r>
            <a:r>
              <a:rPr lang="en-US" i="1" dirty="0"/>
              <a:t>x </a:t>
            </a:r>
            <a:r>
              <a:rPr lang="en-US" dirty="0"/>
              <a:t>for which </a:t>
            </a:r>
            <a:r>
              <a:rPr lang="en-US" i="1" dirty="0"/>
              <a:t>E</a:t>
            </a:r>
            <a:r>
              <a:rPr lang="en-US" dirty="0"/>
              <a:t> = 1.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value for </a:t>
            </a:r>
            <a:r>
              <a:rPr lang="en-US" i="1" dirty="0"/>
              <a:t>x</a:t>
            </a:r>
            <a:r>
              <a:rPr lang="en-US" dirty="0"/>
              <a:t> that maximizes the revenue.</a:t>
            </a:r>
          </a:p>
          <a:p>
            <a:r>
              <a:rPr lang="en-US" b="1" dirty="0"/>
              <a:t>Solutions: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48400" y="2286000"/>
            <a:ext cx="236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Note: these should be the same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-value</a:t>
            </a:r>
            <a:r>
              <a:rPr lang="en-US" sz="2000" i="1" dirty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48400" y="4857690"/>
            <a:ext cx="12266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</a:t>
            </a:r>
            <a:r>
              <a:rPr lang="en-US" sz="2000" i="1" dirty="0">
                <a:solidFill>
                  <a:srgbClr val="008080"/>
                </a:solidFill>
              </a:rPr>
              <a:t>D′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2519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35380"/>
              </p:ext>
            </p:extLst>
          </p:nvPr>
        </p:nvGraphicFramePr>
        <p:xfrm>
          <a:off x="3136900" y="1879600"/>
          <a:ext cx="287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70200" imgH="482600" progId="Equation.DSMT4">
                  <p:embed/>
                </p:oleObj>
              </mc:Choice>
              <mc:Fallback>
                <p:oleObj name="Equation" r:id="rId3" imgW="2870200" imgH="482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1879600"/>
                        <a:ext cx="2870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30352" y="4089400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30240" imgH="482400" progId="Equation.DSMT4">
                  <p:embed/>
                </p:oleObj>
              </mc:Choice>
              <mc:Fallback>
                <p:oleObj name="Equation" r:id="rId5" imgW="27302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89400"/>
                        <a:ext cx="2730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4800600"/>
          <a:ext cx="490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02120" imgH="482400" progId="Equation.DSMT4">
                  <p:embed/>
                </p:oleObj>
              </mc:Choice>
              <mc:Fallback>
                <p:oleObj name="Equation" r:id="rId7" imgW="49021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00600"/>
                        <a:ext cx="490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814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Symbol</vt:lpstr>
      <vt:lpstr>Courier New</vt:lpstr>
      <vt:lpstr>Calibri</vt:lpstr>
      <vt:lpstr>Office Theme</vt:lpstr>
      <vt:lpstr>Equation</vt:lpstr>
      <vt:lpstr>MathType 6.0 Equation</vt:lpstr>
      <vt:lpstr>Section 13.4</vt:lpstr>
      <vt:lpstr>Objectives</vt:lpstr>
      <vt:lpstr>Elasticity of Demand</vt:lpstr>
      <vt:lpstr>Elasticity of Demand</vt:lpstr>
      <vt:lpstr>Example 1: Elasticity of Demand</vt:lpstr>
      <vt:lpstr>Example 1: Elasticity of Demand (cont.)</vt:lpstr>
      <vt:lpstr>Example 1: Elasticity of Demand (cont.)</vt:lpstr>
      <vt:lpstr>Example 1: Elasticity of Demand (cont.)</vt:lpstr>
      <vt:lpstr>Example 2: Elasticity of Demand</vt:lpstr>
      <vt:lpstr>Example 2: Elasticity of Demand (cont.)</vt:lpstr>
      <vt:lpstr>Example 2: Elasticity of Demand (cont.)</vt:lpstr>
      <vt:lpstr>Example 2: Elasticity of Demand (cont.)</vt:lpstr>
      <vt:lpstr>Example 3: Alternative Approach to  Elasticity of Demand</vt:lpstr>
      <vt:lpstr>Example 3: Alternative Approach to  Elasticity of Demand (cont.)</vt:lpstr>
      <vt:lpstr>Example 3: Alternative Approach to  Elasticity of Demand (cont.)</vt:lpstr>
      <vt:lpstr>Example 3: Alternative Approach to  Elasticity of Demand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Danielle Bess</cp:lastModifiedBy>
  <cp:revision>41</cp:revision>
  <dcterms:created xsi:type="dcterms:W3CDTF">2013-04-26T14:43:13Z</dcterms:created>
  <dcterms:modified xsi:type="dcterms:W3CDTF">2021-05-18T19:20:17Z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637D6FAC-01B0-42C4-9BD6-468B4A484035</vt:lpwstr>
  </property>
  <property fmtid="{D5CDD505-2E9C-101B-9397-08002B2CF9AE}" pid="3" name="ArticulatePath">
    <vt:lpwstr>ESC_5_5 - Copy</vt:lpwstr>
  </property>
</Properties>
</file>