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0"/>
  </p:notesMasterIdLst>
  <p:sldIdLst>
    <p:sldId id="256" r:id="rId2"/>
    <p:sldId id="258" r:id="rId3"/>
    <p:sldId id="259" r:id="rId4"/>
    <p:sldId id="260" r:id="rId5"/>
    <p:sldId id="262" r:id="rId6"/>
    <p:sldId id="263" r:id="rId7"/>
    <p:sldId id="264" r:id="rId8"/>
    <p:sldId id="265" r:id="rId9"/>
    <p:sldId id="266" r:id="rId10"/>
    <p:sldId id="261"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Lst>
  <p:sldSz cx="9144000" cy="6858000" type="screen4x3"/>
  <p:notesSz cx="6858000" cy="9144000"/>
  <p:embeddedFontLst>
    <p:embeddedFont>
      <p:font typeface="Calibri" panose="020F0502020204030204" pitchFamily="34" charset="0"/>
      <p:regular r:id="rId31"/>
      <p:bold r:id="rId32"/>
      <p:italic r:id="rId33"/>
      <p:boldItalic r:id="rId34"/>
    </p:embeddedFont>
    <p:embeddedFont>
      <p:font typeface="Cambria Math" panose="02040503050406030204" pitchFamily="18" charset="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ukkaprasad" initials="c" lastIdx="5" clrIdx="0">
    <p:extLst>
      <p:ext uri="{19B8F6BF-5375-455C-9EA6-DF929625EA0E}">
        <p15:presenceInfo xmlns:p15="http://schemas.microsoft.com/office/powerpoint/2012/main" userId="S-1-5-21-1666015839-3846122634-945917319-22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092"/>
    <a:srgbClr val="004786"/>
    <a:srgbClr val="000099"/>
    <a:srgbClr val="008080"/>
    <a:srgbClr val="000000"/>
    <a:srgbClr val="FFFFCC"/>
    <a:srgbClr val="FF00FF"/>
    <a:srgbClr val="0000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26" autoAdjust="0"/>
    <p:restoredTop sz="94660"/>
  </p:normalViewPr>
  <p:slideViewPr>
    <p:cSldViewPr>
      <p:cViewPr varScale="1">
        <p:scale>
          <a:sx n="92" d="100"/>
          <a:sy n="92" d="100"/>
        </p:scale>
        <p:origin x="92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C14D66-ABF5-4913-87E1-51DE239BD2C6}" type="datetimeFigureOut">
              <a:rPr lang="en-US" smtClean="0"/>
              <a:pPr/>
              <a:t>8/9/2021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DF456A-2978-4074-8D97-A2A7F4521536}" type="slidenum">
              <a:rPr lang="en-US" smtClean="0"/>
              <a:pPr/>
              <a:t>‹#›</a:t>
            </a:fld>
            <a:endParaRPr lang="en-US" dirty="0"/>
          </a:p>
        </p:txBody>
      </p:sp>
    </p:spTree>
    <p:extLst>
      <p:ext uri="{BB962C8B-B14F-4D97-AF65-F5344CB8AC3E}">
        <p14:creationId xmlns:p14="http://schemas.microsoft.com/office/powerpoint/2010/main" val="1973617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6.bin"/><Relationship Id="rId13" Type="http://schemas.openxmlformats.org/officeDocument/2006/relationships/image" Target="../media/image28.wmf"/><Relationship Id="rId3" Type="http://schemas.openxmlformats.org/officeDocument/2006/relationships/image" Target="../media/image24.wmf"/><Relationship Id="rId7" Type="http://schemas.openxmlformats.org/officeDocument/2006/relationships/image" Target="../media/image25.wmf"/><Relationship Id="rId12" Type="http://schemas.openxmlformats.org/officeDocument/2006/relationships/oleObject" Target="../embeddings/oleObject28.bin"/><Relationship Id="rId2" Type="http://schemas.openxmlformats.org/officeDocument/2006/relationships/oleObject" Target="../embeddings/oleObject24.bin"/><Relationship Id="rId1" Type="http://schemas.openxmlformats.org/officeDocument/2006/relationships/slideLayout" Target="../slideLayouts/slideLayout2.xml"/><Relationship Id="rId6" Type="http://schemas.openxmlformats.org/officeDocument/2006/relationships/oleObject" Target="../embeddings/oleObject25.bin"/><Relationship Id="rId11" Type="http://schemas.openxmlformats.org/officeDocument/2006/relationships/image" Target="../media/image27.wmf"/><Relationship Id="rId5" Type="http://schemas.openxmlformats.org/officeDocument/2006/relationships/image" Target="../media/image2.wmf"/><Relationship Id="rId15" Type="http://schemas.openxmlformats.org/officeDocument/2006/relationships/image" Target="../media/image29.wmf"/><Relationship Id="rId10" Type="http://schemas.openxmlformats.org/officeDocument/2006/relationships/oleObject" Target="../embeddings/oleObject27.bin"/><Relationship Id="rId4" Type="http://schemas.openxmlformats.org/officeDocument/2006/relationships/oleObject" Target="../embeddings/oleObject1.bin"/><Relationship Id="rId9" Type="http://schemas.openxmlformats.org/officeDocument/2006/relationships/image" Target="../media/image26.wmf"/><Relationship Id="rId14" Type="http://schemas.openxmlformats.org/officeDocument/2006/relationships/oleObject" Target="../embeddings/oleObject29.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image" Target="../media/image30.wmf"/><Relationship Id="rId7" Type="http://schemas.openxmlformats.org/officeDocument/2006/relationships/image" Target="../media/image32.wmf"/><Relationship Id="rId2" Type="http://schemas.openxmlformats.org/officeDocument/2006/relationships/oleObject" Target="../embeddings/oleObject30.bin"/><Relationship Id="rId1" Type="http://schemas.openxmlformats.org/officeDocument/2006/relationships/slideLayout" Target="../slideLayouts/slideLayout2.xml"/><Relationship Id="rId6" Type="http://schemas.openxmlformats.org/officeDocument/2006/relationships/oleObject" Target="../embeddings/oleObject32.bin"/><Relationship Id="rId11" Type="http://schemas.openxmlformats.org/officeDocument/2006/relationships/image" Target="../media/image34.wmf"/><Relationship Id="rId5" Type="http://schemas.openxmlformats.org/officeDocument/2006/relationships/image" Target="../media/image31.wmf"/><Relationship Id="rId10" Type="http://schemas.openxmlformats.org/officeDocument/2006/relationships/oleObject" Target="../embeddings/oleObject34.bin"/><Relationship Id="rId4" Type="http://schemas.openxmlformats.org/officeDocument/2006/relationships/oleObject" Target="../embeddings/oleObject31.bin"/><Relationship Id="rId9" Type="http://schemas.openxmlformats.org/officeDocument/2006/relationships/image" Target="../media/image33.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oleObject" Target="../embeddings/oleObject35.bin"/><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39.bin"/><Relationship Id="rId13" Type="http://schemas.openxmlformats.org/officeDocument/2006/relationships/image" Target="../media/image41.wmf"/><Relationship Id="rId3" Type="http://schemas.openxmlformats.org/officeDocument/2006/relationships/image" Target="../media/image36.wmf"/><Relationship Id="rId7" Type="http://schemas.openxmlformats.org/officeDocument/2006/relationships/image" Target="../media/image38.wmf"/><Relationship Id="rId12" Type="http://schemas.openxmlformats.org/officeDocument/2006/relationships/oleObject" Target="../embeddings/oleObject41.bin"/><Relationship Id="rId2" Type="http://schemas.openxmlformats.org/officeDocument/2006/relationships/oleObject" Target="../embeddings/oleObject36.bin"/><Relationship Id="rId1" Type="http://schemas.openxmlformats.org/officeDocument/2006/relationships/slideLayout" Target="../slideLayouts/slideLayout2.xml"/><Relationship Id="rId6" Type="http://schemas.openxmlformats.org/officeDocument/2006/relationships/oleObject" Target="../embeddings/oleObject38.bin"/><Relationship Id="rId11" Type="http://schemas.openxmlformats.org/officeDocument/2006/relationships/image" Target="../media/image40.wmf"/><Relationship Id="rId5" Type="http://schemas.openxmlformats.org/officeDocument/2006/relationships/image" Target="../media/image37.wmf"/><Relationship Id="rId15" Type="http://schemas.openxmlformats.org/officeDocument/2006/relationships/image" Target="../media/image42.wmf"/><Relationship Id="rId10" Type="http://schemas.openxmlformats.org/officeDocument/2006/relationships/oleObject" Target="../embeddings/oleObject40.bin"/><Relationship Id="rId4" Type="http://schemas.openxmlformats.org/officeDocument/2006/relationships/oleObject" Target="../embeddings/oleObject37.bin"/><Relationship Id="rId9" Type="http://schemas.openxmlformats.org/officeDocument/2006/relationships/image" Target="../media/image39.wmf"/><Relationship Id="rId14" Type="http://schemas.openxmlformats.org/officeDocument/2006/relationships/oleObject" Target="../embeddings/oleObject42.bin"/></Relationships>
</file>

<file path=ppt/slides/_rels/slide15.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oleObject" Target="../embeddings/oleObject43.bin"/><Relationship Id="rId1" Type="http://schemas.openxmlformats.org/officeDocument/2006/relationships/slideLayout" Target="../slideLayouts/slideLayout2.xml"/><Relationship Id="rId5" Type="http://schemas.openxmlformats.org/officeDocument/2006/relationships/image" Target="../media/image44.wmf"/><Relationship Id="rId4" Type="http://schemas.openxmlformats.org/officeDocument/2006/relationships/oleObject" Target="../embeddings/oleObject44.bin"/></Relationships>
</file>

<file path=ppt/slides/_rels/slide16.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oleObject" Target="../embeddings/oleObject45.bin"/><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6.wmf"/><Relationship Id="rId7" Type="http://schemas.openxmlformats.org/officeDocument/2006/relationships/image" Target="../media/image48.wmf"/><Relationship Id="rId2" Type="http://schemas.openxmlformats.org/officeDocument/2006/relationships/oleObject" Target="../embeddings/oleObject46.bin"/><Relationship Id="rId1" Type="http://schemas.openxmlformats.org/officeDocument/2006/relationships/slideLayout" Target="../slideLayouts/slideLayout2.xml"/><Relationship Id="rId6" Type="http://schemas.openxmlformats.org/officeDocument/2006/relationships/oleObject" Target="../embeddings/oleObject48.bin"/><Relationship Id="rId5" Type="http://schemas.openxmlformats.org/officeDocument/2006/relationships/image" Target="../media/image47.wmf"/><Relationship Id="rId4" Type="http://schemas.openxmlformats.org/officeDocument/2006/relationships/oleObject" Target="../embeddings/oleObject47.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52.bin"/><Relationship Id="rId13" Type="http://schemas.openxmlformats.org/officeDocument/2006/relationships/image" Target="../media/image54.wmf"/><Relationship Id="rId3" Type="http://schemas.openxmlformats.org/officeDocument/2006/relationships/image" Target="../media/image49.wmf"/><Relationship Id="rId7" Type="http://schemas.openxmlformats.org/officeDocument/2006/relationships/image" Target="../media/image51.wmf"/><Relationship Id="rId12" Type="http://schemas.openxmlformats.org/officeDocument/2006/relationships/oleObject" Target="../embeddings/oleObject54.bin"/><Relationship Id="rId2" Type="http://schemas.openxmlformats.org/officeDocument/2006/relationships/oleObject" Target="../embeddings/oleObject49.bin"/><Relationship Id="rId1" Type="http://schemas.openxmlformats.org/officeDocument/2006/relationships/slideLayout" Target="../slideLayouts/slideLayout2.xml"/><Relationship Id="rId6" Type="http://schemas.openxmlformats.org/officeDocument/2006/relationships/oleObject" Target="../embeddings/oleObject51.bin"/><Relationship Id="rId11" Type="http://schemas.openxmlformats.org/officeDocument/2006/relationships/image" Target="../media/image53.wmf"/><Relationship Id="rId5" Type="http://schemas.openxmlformats.org/officeDocument/2006/relationships/image" Target="../media/image50.wmf"/><Relationship Id="rId10" Type="http://schemas.openxmlformats.org/officeDocument/2006/relationships/oleObject" Target="../embeddings/oleObject53.bin"/><Relationship Id="rId4" Type="http://schemas.openxmlformats.org/officeDocument/2006/relationships/oleObject" Target="../embeddings/oleObject50.bin"/><Relationship Id="rId9" Type="http://schemas.openxmlformats.org/officeDocument/2006/relationships/image" Target="../media/image52.wmf"/></Relationships>
</file>

<file path=ppt/slides/_rels/slide19.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oleObject" Target="../embeddings/oleObject55.bin"/><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59.bin"/><Relationship Id="rId13" Type="http://schemas.openxmlformats.org/officeDocument/2006/relationships/image" Target="../media/image61.wmf"/><Relationship Id="rId3" Type="http://schemas.openxmlformats.org/officeDocument/2006/relationships/image" Target="../media/image56.wmf"/><Relationship Id="rId7" Type="http://schemas.openxmlformats.org/officeDocument/2006/relationships/image" Target="../media/image58.wmf"/><Relationship Id="rId12" Type="http://schemas.openxmlformats.org/officeDocument/2006/relationships/oleObject" Target="../embeddings/oleObject61.bin"/><Relationship Id="rId2" Type="http://schemas.openxmlformats.org/officeDocument/2006/relationships/oleObject" Target="../embeddings/oleObject56.bin"/><Relationship Id="rId1" Type="http://schemas.openxmlformats.org/officeDocument/2006/relationships/slideLayout" Target="../slideLayouts/slideLayout2.xml"/><Relationship Id="rId6" Type="http://schemas.openxmlformats.org/officeDocument/2006/relationships/oleObject" Target="../embeddings/oleObject58.bin"/><Relationship Id="rId11" Type="http://schemas.openxmlformats.org/officeDocument/2006/relationships/image" Target="../media/image60.wmf"/><Relationship Id="rId5" Type="http://schemas.openxmlformats.org/officeDocument/2006/relationships/image" Target="../media/image57.wmf"/><Relationship Id="rId10" Type="http://schemas.openxmlformats.org/officeDocument/2006/relationships/oleObject" Target="../embeddings/oleObject60.bin"/><Relationship Id="rId4" Type="http://schemas.openxmlformats.org/officeDocument/2006/relationships/oleObject" Target="../embeddings/oleObject57.bin"/><Relationship Id="rId9" Type="http://schemas.openxmlformats.org/officeDocument/2006/relationships/image" Target="../media/image59.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63.wmf"/></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66.bin"/><Relationship Id="rId3" Type="http://schemas.openxmlformats.org/officeDocument/2006/relationships/image" Target="../media/image64.wmf"/><Relationship Id="rId7" Type="http://schemas.openxmlformats.org/officeDocument/2006/relationships/image" Target="../media/image66.wmf"/><Relationship Id="rId2" Type="http://schemas.openxmlformats.org/officeDocument/2006/relationships/oleObject" Target="../embeddings/oleObject63.bin"/><Relationship Id="rId1" Type="http://schemas.openxmlformats.org/officeDocument/2006/relationships/slideLayout" Target="../slideLayouts/slideLayout2.xml"/><Relationship Id="rId6" Type="http://schemas.openxmlformats.org/officeDocument/2006/relationships/oleObject" Target="../embeddings/oleObject65.bin"/><Relationship Id="rId5" Type="http://schemas.openxmlformats.org/officeDocument/2006/relationships/image" Target="../media/image65.wmf"/><Relationship Id="rId4" Type="http://schemas.openxmlformats.org/officeDocument/2006/relationships/oleObject" Target="../embeddings/oleObject64.bin"/><Relationship Id="rId9" Type="http://schemas.openxmlformats.org/officeDocument/2006/relationships/image" Target="../media/image67.wmf"/></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70.bin"/><Relationship Id="rId3" Type="http://schemas.openxmlformats.org/officeDocument/2006/relationships/image" Target="../media/image68.wmf"/><Relationship Id="rId7" Type="http://schemas.openxmlformats.org/officeDocument/2006/relationships/image" Target="../media/image70.wmf"/><Relationship Id="rId2" Type="http://schemas.openxmlformats.org/officeDocument/2006/relationships/oleObject" Target="../embeddings/oleObject67.bin"/><Relationship Id="rId1" Type="http://schemas.openxmlformats.org/officeDocument/2006/relationships/slideLayout" Target="../slideLayouts/slideLayout2.xml"/><Relationship Id="rId6" Type="http://schemas.openxmlformats.org/officeDocument/2006/relationships/oleObject" Target="../embeddings/oleObject69.bin"/><Relationship Id="rId11" Type="http://schemas.openxmlformats.org/officeDocument/2006/relationships/image" Target="../media/image72.wmf"/><Relationship Id="rId5" Type="http://schemas.openxmlformats.org/officeDocument/2006/relationships/image" Target="../media/image69.wmf"/><Relationship Id="rId10" Type="http://schemas.openxmlformats.org/officeDocument/2006/relationships/oleObject" Target="../embeddings/oleObject71.bin"/><Relationship Id="rId4" Type="http://schemas.openxmlformats.org/officeDocument/2006/relationships/oleObject" Target="../embeddings/oleObject68.bin"/><Relationship Id="rId9" Type="http://schemas.openxmlformats.org/officeDocument/2006/relationships/image" Target="../media/image71.wmf"/></Relationships>
</file>

<file path=ppt/slides/_rels/slide25.xml.rels><?xml version="1.0" encoding="UTF-8" standalone="yes"?>
<Relationships xmlns="http://schemas.openxmlformats.org/package/2006/relationships"><Relationship Id="rId3" Type="http://schemas.openxmlformats.org/officeDocument/2006/relationships/image" Target="../media/image73.wmf"/><Relationship Id="rId7" Type="http://schemas.openxmlformats.org/officeDocument/2006/relationships/image" Target="../media/image75.wmf"/><Relationship Id="rId2" Type="http://schemas.openxmlformats.org/officeDocument/2006/relationships/oleObject" Target="../embeddings/oleObject72.bin"/><Relationship Id="rId1" Type="http://schemas.openxmlformats.org/officeDocument/2006/relationships/slideLayout" Target="../slideLayouts/slideLayout2.xml"/><Relationship Id="rId6" Type="http://schemas.openxmlformats.org/officeDocument/2006/relationships/oleObject" Target="../embeddings/oleObject74.bin"/><Relationship Id="rId5" Type="http://schemas.openxmlformats.org/officeDocument/2006/relationships/image" Target="../media/image74.wmf"/><Relationship Id="rId4" Type="http://schemas.openxmlformats.org/officeDocument/2006/relationships/oleObject" Target="../embeddings/oleObject73.bin"/></Relationships>
</file>

<file path=ppt/slides/_rels/slide26.xml.rels><?xml version="1.0" encoding="UTF-8" standalone="yes"?>
<Relationships xmlns="http://schemas.openxmlformats.org/package/2006/relationships"><Relationship Id="rId8" Type="http://schemas.openxmlformats.org/officeDocument/2006/relationships/image" Target="../media/image79.wmf"/><Relationship Id="rId3" Type="http://schemas.openxmlformats.org/officeDocument/2006/relationships/oleObject" Target="../embeddings/oleObject75.bin"/><Relationship Id="rId7" Type="http://schemas.openxmlformats.org/officeDocument/2006/relationships/oleObject" Target="../embeddings/oleObject77.bin"/><Relationship Id="rId2" Type="http://schemas.openxmlformats.org/officeDocument/2006/relationships/image" Target="../media/image76.png"/><Relationship Id="rId1" Type="http://schemas.openxmlformats.org/officeDocument/2006/relationships/slideLayout" Target="../slideLayouts/slideLayout2.xml"/><Relationship Id="rId6" Type="http://schemas.openxmlformats.org/officeDocument/2006/relationships/image" Target="../media/image78.wmf"/><Relationship Id="rId5" Type="http://schemas.openxmlformats.org/officeDocument/2006/relationships/oleObject" Target="../embeddings/oleObject76.bin"/><Relationship Id="rId10" Type="http://schemas.openxmlformats.org/officeDocument/2006/relationships/image" Target="../media/image80.wmf"/><Relationship Id="rId4" Type="http://schemas.openxmlformats.org/officeDocument/2006/relationships/image" Target="../media/image77.wmf"/><Relationship Id="rId9" Type="http://schemas.openxmlformats.org/officeDocument/2006/relationships/oleObject" Target="../embeddings/oleObject78.bin"/></Relationships>
</file>

<file path=ppt/slides/_rels/slide27.xml.rels><?xml version="1.0" encoding="UTF-8" standalone="yes"?>
<Relationships xmlns="http://schemas.openxmlformats.org/package/2006/relationships"><Relationship Id="rId3" Type="http://schemas.openxmlformats.org/officeDocument/2006/relationships/image" Target="../media/image81.wmf"/><Relationship Id="rId7" Type="http://schemas.openxmlformats.org/officeDocument/2006/relationships/image" Target="../media/image83.wmf"/><Relationship Id="rId2" Type="http://schemas.openxmlformats.org/officeDocument/2006/relationships/oleObject" Target="../embeddings/oleObject79.bin"/><Relationship Id="rId1" Type="http://schemas.openxmlformats.org/officeDocument/2006/relationships/slideLayout" Target="../slideLayouts/slideLayout2.xml"/><Relationship Id="rId6" Type="http://schemas.openxmlformats.org/officeDocument/2006/relationships/oleObject" Target="../embeddings/oleObject81.bin"/><Relationship Id="rId5" Type="http://schemas.openxmlformats.org/officeDocument/2006/relationships/image" Target="../media/image82.wmf"/><Relationship Id="rId4" Type="http://schemas.openxmlformats.org/officeDocument/2006/relationships/oleObject" Target="../embeddings/oleObject80.bin"/></Relationships>
</file>

<file path=ppt/slides/_rels/slide28.x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oleObject" Target="../embeddings/oleObject82.bin"/><Relationship Id="rId1" Type="http://schemas.openxmlformats.org/officeDocument/2006/relationships/slideLayout" Target="../slideLayouts/slideLayout2.xml"/><Relationship Id="rId5" Type="http://schemas.openxmlformats.org/officeDocument/2006/relationships/image" Target="../media/image85.wmf"/><Relationship Id="rId4" Type="http://schemas.openxmlformats.org/officeDocument/2006/relationships/oleObject" Target="../embeddings/oleObject83.bin"/></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9.wmf"/><Relationship Id="rId3" Type="http://schemas.openxmlformats.org/officeDocument/2006/relationships/image" Target="../media/image4.wmf"/><Relationship Id="rId7" Type="http://schemas.openxmlformats.org/officeDocument/2006/relationships/image" Target="../media/image6.wmf"/><Relationship Id="rId12" Type="http://schemas.openxmlformats.org/officeDocument/2006/relationships/oleObject" Target="../embeddings/oleObject8.bin"/><Relationship Id="rId2" Type="http://schemas.openxmlformats.org/officeDocument/2006/relationships/oleObject" Target="../embeddings/oleObject3.bin"/><Relationship Id="rId1" Type="http://schemas.openxmlformats.org/officeDocument/2006/relationships/slideLayout" Target="../slideLayouts/slideLayout2.xml"/><Relationship Id="rId6" Type="http://schemas.openxmlformats.org/officeDocument/2006/relationships/oleObject" Target="../embeddings/oleObject5.bin"/><Relationship Id="rId11" Type="http://schemas.openxmlformats.org/officeDocument/2006/relationships/image" Target="../media/image8.wmf"/><Relationship Id="rId5" Type="http://schemas.openxmlformats.org/officeDocument/2006/relationships/image" Target="../media/image5.wmf"/><Relationship Id="rId15" Type="http://schemas.openxmlformats.org/officeDocument/2006/relationships/image" Target="../media/image10.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7.wmf"/><Relationship Id="rId14" Type="http://schemas.openxmlformats.org/officeDocument/2006/relationships/oleObject" Target="../embeddings/oleObject9.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image" Target="../media/image11.wmf"/><Relationship Id="rId7" Type="http://schemas.openxmlformats.org/officeDocument/2006/relationships/image" Target="../media/image13.wmf"/><Relationship Id="rId2" Type="http://schemas.openxmlformats.org/officeDocument/2006/relationships/oleObject" Target="../embeddings/oleObject10.bin"/><Relationship Id="rId1" Type="http://schemas.openxmlformats.org/officeDocument/2006/relationships/slideLayout" Target="../slideLayouts/slideLayout2.xml"/><Relationship Id="rId6" Type="http://schemas.openxmlformats.org/officeDocument/2006/relationships/oleObject" Target="../embeddings/oleObject12.bin"/><Relationship Id="rId5" Type="http://schemas.openxmlformats.org/officeDocument/2006/relationships/image" Target="../media/image12.wmf"/><Relationship Id="rId4" Type="http://schemas.openxmlformats.org/officeDocument/2006/relationships/oleObject" Target="../embeddings/oleObject11.bin"/><Relationship Id="rId9" Type="http://schemas.openxmlformats.org/officeDocument/2006/relationships/image" Target="../media/image14.wmf"/></Relationships>
</file>

<file path=ppt/slides/_rels/slide5.xml.rels><?xml version="1.0" encoding="UTF-8" standalone="yes"?>
<Relationships xmlns="http://schemas.openxmlformats.org/package/2006/relationships"><Relationship Id="rId3" Type="http://schemas.openxmlformats.org/officeDocument/2006/relationships/image" Target="../media/image11.wmf"/><Relationship Id="rId7" Type="http://schemas.openxmlformats.org/officeDocument/2006/relationships/image" Target="../media/image16.wmf"/><Relationship Id="rId2" Type="http://schemas.openxmlformats.org/officeDocument/2006/relationships/oleObject" Target="../embeddings/oleObject14.bin"/><Relationship Id="rId1" Type="http://schemas.openxmlformats.org/officeDocument/2006/relationships/slideLayout" Target="../slideLayouts/slideLayout2.xml"/><Relationship Id="rId6" Type="http://schemas.openxmlformats.org/officeDocument/2006/relationships/oleObject" Target="../embeddings/oleObject16.bin"/><Relationship Id="rId5" Type="http://schemas.openxmlformats.org/officeDocument/2006/relationships/image" Target="../media/image15.wmf"/><Relationship Id="rId4" Type="http://schemas.openxmlformats.org/officeDocument/2006/relationships/oleObject" Target="../embeddings/oleObject15.bin"/></Relationships>
</file>

<file path=ppt/slides/_rels/slide6.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17.bin"/><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oleObject" Target="../embeddings/oleObject18.bin"/><Relationship Id="rId1" Type="http://schemas.openxmlformats.org/officeDocument/2006/relationships/slideLayout" Target="../slideLayouts/slideLayout2.xml"/><Relationship Id="rId5" Type="http://schemas.openxmlformats.org/officeDocument/2006/relationships/image" Target="../media/image19.wmf"/><Relationship Id="rId4" Type="http://schemas.openxmlformats.org/officeDocument/2006/relationships/oleObject" Target="../embeddings/oleObject19.bin"/></Relationships>
</file>

<file path=ppt/slides/_rels/slide8.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20.bin"/><Relationship Id="rId1" Type="http://schemas.openxmlformats.org/officeDocument/2006/relationships/slideLayout" Target="../slideLayouts/slideLayout2.xml"/><Relationship Id="rId5" Type="http://schemas.openxmlformats.org/officeDocument/2006/relationships/image" Target="../media/image21.wmf"/><Relationship Id="rId4" Type="http://schemas.openxmlformats.org/officeDocument/2006/relationships/oleObject" Target="../embeddings/oleObject21.bin"/></Relationships>
</file>

<file path=ppt/slides/_rels/slide9.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oleObject" Target="../embeddings/oleObject22.bin"/><Relationship Id="rId1" Type="http://schemas.openxmlformats.org/officeDocument/2006/relationships/slideLayout" Target="../slideLayouts/slideLayout2.xml"/><Relationship Id="rId5" Type="http://schemas.openxmlformats.org/officeDocument/2006/relationships/image" Target="../media/image23.wmf"/><Relationship Id="rId4" Type="http://schemas.openxmlformats.org/officeDocument/2006/relationships/oleObject" Target="../embeddings/oleObject2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b="1" dirty="0">
                <a:solidFill>
                  <a:srgbClr val="004786"/>
                </a:solidFill>
                <a:latin typeface="Arial" charset="0"/>
                <a:cs typeface="Arial" charset="0"/>
              </a:rPr>
              <a:t>Section 13.5</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defRPr/>
            </a:pPr>
            <a:r>
              <a:rPr lang="en-US" b="1" i="1" dirty="0">
                <a:solidFill>
                  <a:schemeClr val="tx2"/>
                </a:solidFill>
              </a:rPr>
              <a:t>L’Hôpital’s Rule</a:t>
            </a:r>
            <a:endParaRPr lang="en-US" b="1" i="1" dirty="0">
              <a:solidFill>
                <a:srgbClr val="004786"/>
              </a:solidFill>
              <a:latin typeface="Arial" pitchFamily="34" charset="0"/>
              <a:cs typeface="Arial" pitchFamily="34" charset="0"/>
            </a:endParaRPr>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a:t>
            </a:r>
          </a:p>
        </p:txBody>
      </p:sp>
      <p:sp>
        <p:nvSpPr>
          <p:cNvPr id="3" name="Content Placeholder 2"/>
          <p:cNvSpPr>
            <a:spLocks noGrp="1"/>
          </p:cNvSpPr>
          <p:nvPr>
            <p:ph idx="1"/>
          </p:nvPr>
        </p:nvSpPr>
        <p:spPr/>
        <p:txBody>
          <a:bodyPr/>
          <a:lstStyle/>
          <a:p>
            <a:r>
              <a:rPr lang="en-US" dirty="0"/>
              <a:t>Determine </a:t>
            </a:r>
          </a:p>
          <a:p>
            <a:r>
              <a:rPr lang="en-US" b="1" dirty="0"/>
              <a:t>Solution</a:t>
            </a:r>
          </a:p>
          <a:p>
            <a:r>
              <a:rPr lang="en-US" dirty="0"/>
              <a:t>First, note that l’Hôpital’s Rule is indeed applicable: this limit at infinity is of indeterminate form            So we evaluate the limit as follows.</a:t>
            </a:r>
          </a:p>
        </p:txBody>
      </p:sp>
      <p:graphicFrame>
        <p:nvGraphicFramePr>
          <p:cNvPr id="215042" name="Object 2"/>
          <p:cNvGraphicFramePr>
            <a:graphicFrameLocks noChangeAspect="1"/>
          </p:cNvGraphicFramePr>
          <p:nvPr/>
        </p:nvGraphicFramePr>
        <p:xfrm>
          <a:off x="2260600" y="1131226"/>
          <a:ext cx="1320800" cy="876300"/>
        </p:xfrm>
        <a:graphic>
          <a:graphicData uri="http://schemas.openxmlformats.org/presentationml/2006/ole">
            <mc:AlternateContent xmlns:mc="http://schemas.openxmlformats.org/markup-compatibility/2006">
              <mc:Choice xmlns:v="urn:schemas-microsoft-com:vml" Requires="v">
                <p:oleObj name="Equation" r:id="rId2" imgW="1320480" imgH="876240" progId="Equation.DSMT4">
                  <p:embed/>
                </p:oleObj>
              </mc:Choice>
              <mc:Fallback>
                <p:oleObj name="Equation" r:id="rId2" imgW="1320480" imgH="8762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0600" y="1131226"/>
                        <a:ext cx="13208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043" name="Object 3"/>
          <p:cNvGraphicFramePr>
            <a:graphicFrameLocks noChangeAspect="1"/>
          </p:cNvGraphicFramePr>
          <p:nvPr/>
        </p:nvGraphicFramePr>
        <p:xfrm>
          <a:off x="6316640" y="2819400"/>
          <a:ext cx="787400" cy="431800"/>
        </p:xfrm>
        <a:graphic>
          <a:graphicData uri="http://schemas.openxmlformats.org/presentationml/2006/ole">
            <mc:AlternateContent xmlns:mc="http://schemas.openxmlformats.org/markup-compatibility/2006">
              <mc:Choice xmlns:v="urn:schemas-microsoft-com:vml" Requires="v">
                <p:oleObj name="Equation" r:id="rId4" imgW="787320" imgH="431640" progId="Equation.DSMT4">
                  <p:embed/>
                </p:oleObj>
              </mc:Choice>
              <mc:Fallback>
                <p:oleObj name="Equation" r:id="rId4" imgW="787320" imgH="4316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6640" y="2819400"/>
                        <a:ext cx="7874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045" name="Object 5"/>
          <p:cNvGraphicFramePr>
            <a:graphicFrameLocks noChangeAspect="1"/>
          </p:cNvGraphicFramePr>
          <p:nvPr/>
        </p:nvGraphicFramePr>
        <p:xfrm>
          <a:off x="1115704" y="4253552"/>
          <a:ext cx="1219200" cy="876300"/>
        </p:xfrm>
        <a:graphic>
          <a:graphicData uri="http://schemas.openxmlformats.org/presentationml/2006/ole">
            <mc:AlternateContent xmlns:mc="http://schemas.openxmlformats.org/markup-compatibility/2006">
              <mc:Choice xmlns:v="urn:schemas-microsoft-com:vml" Requires="v">
                <p:oleObj name="Equation" r:id="rId6" imgW="1218960" imgH="876240" progId="Equation.DSMT4">
                  <p:embed/>
                </p:oleObj>
              </mc:Choice>
              <mc:Fallback>
                <p:oleObj name="Equation" r:id="rId6" imgW="1218960" imgH="87624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5704" y="4253552"/>
                        <a:ext cx="12192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046" name="Object 6"/>
          <p:cNvGraphicFramePr>
            <a:graphicFrameLocks noChangeAspect="1"/>
          </p:cNvGraphicFramePr>
          <p:nvPr/>
        </p:nvGraphicFramePr>
        <p:xfrm>
          <a:off x="2362200" y="3845256"/>
          <a:ext cx="2311400" cy="1676400"/>
        </p:xfrm>
        <a:graphic>
          <a:graphicData uri="http://schemas.openxmlformats.org/presentationml/2006/ole">
            <mc:AlternateContent xmlns:mc="http://schemas.openxmlformats.org/markup-compatibility/2006">
              <mc:Choice xmlns:v="urn:schemas-microsoft-com:vml" Requires="v">
                <p:oleObj name="Equation" r:id="rId8" imgW="2311200" imgH="1676160" progId="Equation.DSMT4">
                  <p:embed/>
                </p:oleObj>
              </mc:Choice>
              <mc:Fallback>
                <p:oleObj name="Equation" r:id="rId8" imgW="2311200" imgH="167616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62200" y="3845256"/>
                        <a:ext cx="23114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047" name="Object 7"/>
          <p:cNvGraphicFramePr>
            <a:graphicFrameLocks noChangeAspect="1"/>
          </p:cNvGraphicFramePr>
          <p:nvPr/>
        </p:nvGraphicFramePr>
        <p:xfrm>
          <a:off x="4710752" y="3853216"/>
          <a:ext cx="1485900" cy="1701800"/>
        </p:xfrm>
        <a:graphic>
          <a:graphicData uri="http://schemas.openxmlformats.org/presentationml/2006/ole">
            <mc:AlternateContent xmlns:mc="http://schemas.openxmlformats.org/markup-compatibility/2006">
              <mc:Choice xmlns:v="urn:schemas-microsoft-com:vml" Requires="v">
                <p:oleObj name="Equation" r:id="rId10" imgW="1485720" imgH="1701720" progId="Equation.DSMT4">
                  <p:embed/>
                </p:oleObj>
              </mc:Choice>
              <mc:Fallback>
                <p:oleObj name="Equation" r:id="rId10" imgW="1485720" imgH="170172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10752" y="3853216"/>
                        <a:ext cx="1485900" cy="170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048" name="Object 8"/>
          <p:cNvGraphicFramePr>
            <a:graphicFrameLocks noChangeAspect="1"/>
          </p:cNvGraphicFramePr>
          <p:nvPr/>
        </p:nvGraphicFramePr>
        <p:xfrm>
          <a:off x="6207456" y="4267200"/>
          <a:ext cx="1320800" cy="876300"/>
        </p:xfrm>
        <a:graphic>
          <a:graphicData uri="http://schemas.openxmlformats.org/presentationml/2006/ole">
            <mc:AlternateContent xmlns:mc="http://schemas.openxmlformats.org/markup-compatibility/2006">
              <mc:Choice xmlns:v="urn:schemas-microsoft-com:vml" Requires="v">
                <p:oleObj name="Equation" r:id="rId12" imgW="1320480" imgH="876240" progId="Equation.DSMT4">
                  <p:embed/>
                </p:oleObj>
              </mc:Choice>
              <mc:Fallback>
                <p:oleObj name="Equation" r:id="rId12" imgW="1320480" imgH="876240"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07456" y="4267200"/>
                        <a:ext cx="13208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049" name="Object 9"/>
          <p:cNvGraphicFramePr>
            <a:graphicFrameLocks noChangeAspect="1"/>
          </p:cNvGraphicFramePr>
          <p:nvPr/>
        </p:nvGraphicFramePr>
        <p:xfrm>
          <a:off x="7579056" y="4536744"/>
          <a:ext cx="469900" cy="292100"/>
        </p:xfrm>
        <a:graphic>
          <a:graphicData uri="http://schemas.openxmlformats.org/presentationml/2006/ole">
            <mc:AlternateContent xmlns:mc="http://schemas.openxmlformats.org/markup-compatibility/2006">
              <mc:Choice xmlns:v="urn:schemas-microsoft-com:vml" Requires="v">
                <p:oleObj name="Equation" r:id="rId14" imgW="469800" imgH="291960" progId="Equation.DSMT4">
                  <p:embed/>
                </p:oleObj>
              </mc:Choice>
              <mc:Fallback>
                <p:oleObj name="Equation" r:id="rId14" imgW="469800" imgH="291960" progId="Equation.DSMT4">
                  <p:embed/>
                  <p:pic>
                    <p:nvPicPr>
                      <p:cNvPr id="0"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579056" y="4536744"/>
                        <a:ext cx="4699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50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0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504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50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a:t>
            </a:r>
          </a:p>
        </p:txBody>
      </p:sp>
      <p:sp>
        <p:nvSpPr>
          <p:cNvPr id="3" name="Content Placeholder 2"/>
          <p:cNvSpPr>
            <a:spLocks noGrp="1"/>
          </p:cNvSpPr>
          <p:nvPr>
            <p:ph idx="1"/>
          </p:nvPr>
        </p:nvSpPr>
        <p:spPr/>
        <p:txBody>
          <a:bodyPr/>
          <a:lstStyle/>
          <a:p>
            <a:r>
              <a:rPr lang="en-US" dirty="0"/>
              <a:t>Determine                     where </a:t>
            </a:r>
            <a:r>
              <a:rPr lang="en-US" i="1" dirty="0"/>
              <a:t>a </a:t>
            </a:r>
            <a:r>
              <a:rPr lang="en-US" dirty="0"/>
              <a:t>&gt; 0 is a constant.</a:t>
            </a:r>
          </a:p>
          <a:p>
            <a:r>
              <a:rPr lang="en-US" b="1" dirty="0"/>
              <a:t>Solution</a:t>
            </a:r>
          </a:p>
          <a:p>
            <a:r>
              <a:rPr lang="en-US" dirty="0"/>
              <a:t>The limit is of indeterminate form          so we proceed using l’Hôpital’s Rule.</a:t>
            </a:r>
          </a:p>
        </p:txBody>
      </p:sp>
      <p:graphicFrame>
        <p:nvGraphicFramePr>
          <p:cNvPr id="216066" name="Object 2"/>
          <p:cNvGraphicFramePr>
            <a:graphicFrameLocks noChangeAspect="1"/>
          </p:cNvGraphicFramePr>
          <p:nvPr/>
        </p:nvGraphicFramePr>
        <p:xfrm>
          <a:off x="2208389" y="1073877"/>
          <a:ext cx="1460500" cy="876300"/>
        </p:xfrm>
        <a:graphic>
          <a:graphicData uri="http://schemas.openxmlformats.org/presentationml/2006/ole">
            <mc:AlternateContent xmlns:mc="http://schemas.openxmlformats.org/markup-compatibility/2006">
              <mc:Choice xmlns:v="urn:schemas-microsoft-com:vml" Requires="v">
                <p:oleObj name="Equation" r:id="rId2" imgW="1460160" imgH="876240" progId="Equation.DSMT4">
                  <p:embed/>
                </p:oleObj>
              </mc:Choice>
              <mc:Fallback>
                <p:oleObj name="Equation" r:id="rId2" imgW="1460160" imgH="8762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389" y="1073877"/>
                        <a:ext cx="14605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6067" name="Object 3"/>
          <p:cNvGraphicFramePr>
            <a:graphicFrameLocks noChangeAspect="1"/>
          </p:cNvGraphicFramePr>
          <p:nvPr/>
        </p:nvGraphicFramePr>
        <p:xfrm>
          <a:off x="5486400" y="2362200"/>
          <a:ext cx="647700" cy="431800"/>
        </p:xfrm>
        <a:graphic>
          <a:graphicData uri="http://schemas.openxmlformats.org/presentationml/2006/ole">
            <mc:AlternateContent xmlns:mc="http://schemas.openxmlformats.org/markup-compatibility/2006">
              <mc:Choice xmlns:v="urn:schemas-microsoft-com:vml" Requires="v">
                <p:oleObj name="Equation" r:id="rId4" imgW="647640" imgH="431640" progId="Equation.DSMT4">
                  <p:embed/>
                </p:oleObj>
              </mc:Choice>
              <mc:Fallback>
                <p:oleObj name="Equation" r:id="rId4" imgW="647640" imgH="4316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2362200"/>
                        <a:ext cx="6477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6069" name="Object 5"/>
          <p:cNvGraphicFramePr>
            <a:graphicFrameLocks noChangeAspect="1"/>
          </p:cNvGraphicFramePr>
          <p:nvPr/>
        </p:nvGraphicFramePr>
        <p:xfrm>
          <a:off x="2540000" y="3619500"/>
          <a:ext cx="1346200" cy="876300"/>
        </p:xfrm>
        <a:graphic>
          <a:graphicData uri="http://schemas.openxmlformats.org/presentationml/2006/ole">
            <mc:AlternateContent xmlns:mc="http://schemas.openxmlformats.org/markup-compatibility/2006">
              <mc:Choice xmlns:v="urn:schemas-microsoft-com:vml" Requires="v">
                <p:oleObj name="Equation" r:id="rId6" imgW="1346040" imgH="876240" progId="Equation.DSMT4">
                  <p:embed/>
                </p:oleObj>
              </mc:Choice>
              <mc:Fallback>
                <p:oleObj name="Equation" r:id="rId6" imgW="1346040" imgH="87624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40000" y="3619500"/>
                        <a:ext cx="13462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6070" name="Object 6"/>
          <p:cNvGraphicFramePr>
            <a:graphicFrameLocks noChangeAspect="1"/>
          </p:cNvGraphicFramePr>
          <p:nvPr/>
        </p:nvGraphicFramePr>
        <p:xfrm>
          <a:off x="3921456" y="3592204"/>
          <a:ext cx="1905000" cy="901700"/>
        </p:xfrm>
        <a:graphic>
          <a:graphicData uri="http://schemas.openxmlformats.org/presentationml/2006/ole">
            <mc:AlternateContent xmlns:mc="http://schemas.openxmlformats.org/markup-compatibility/2006">
              <mc:Choice xmlns:v="urn:schemas-microsoft-com:vml" Requires="v">
                <p:oleObj name="Equation" r:id="rId8" imgW="1904760" imgH="901440" progId="Equation.DSMT4">
                  <p:embed/>
                </p:oleObj>
              </mc:Choice>
              <mc:Fallback>
                <p:oleObj name="Equation" r:id="rId8" imgW="1904760" imgH="90144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21456" y="3592204"/>
                        <a:ext cx="19050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6071" name="Object 7"/>
          <p:cNvGraphicFramePr>
            <a:graphicFrameLocks noChangeAspect="1"/>
          </p:cNvGraphicFramePr>
          <p:nvPr/>
        </p:nvGraphicFramePr>
        <p:xfrm>
          <a:off x="5867400" y="3945908"/>
          <a:ext cx="749300" cy="304800"/>
        </p:xfrm>
        <a:graphic>
          <a:graphicData uri="http://schemas.openxmlformats.org/presentationml/2006/ole">
            <mc:AlternateContent xmlns:mc="http://schemas.openxmlformats.org/markup-compatibility/2006">
              <mc:Choice xmlns:v="urn:schemas-microsoft-com:vml" Requires="v">
                <p:oleObj name="Equation" r:id="rId10" imgW="749160" imgH="304560" progId="Equation.DSMT4">
                  <p:embed/>
                </p:oleObj>
              </mc:Choice>
              <mc:Fallback>
                <p:oleObj name="Equation" r:id="rId10" imgW="749160" imgH="30456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67400" y="3945908"/>
                        <a:ext cx="749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60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60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607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60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Caution</a:t>
            </a:r>
          </a:p>
        </p:txBody>
      </p:sp>
      <p:sp>
        <p:nvSpPr>
          <p:cNvPr id="3" name="Content Placeholder 2"/>
          <p:cNvSpPr>
            <a:spLocks noGrp="1"/>
          </p:cNvSpPr>
          <p:nvPr>
            <p:ph idx="1"/>
          </p:nvPr>
        </p:nvSpPr>
        <p:spPr>
          <a:xfrm>
            <a:off x="457200" y="1280160"/>
            <a:ext cx="8229600" cy="3194721"/>
          </a:xfrm>
          <a:ln w="28575">
            <a:solidFill>
              <a:srgbClr val="FF0000"/>
            </a:solidFill>
          </a:ln>
        </p:spPr>
        <p:txBody>
          <a:bodyPr>
            <a:spAutoFit/>
          </a:bodyPr>
          <a:lstStyle/>
          <a:p>
            <a:pPr algn="ctr"/>
            <a:r>
              <a:rPr lang="en-US" b="1" dirty="0">
                <a:solidFill>
                  <a:srgbClr val="000000"/>
                </a:solidFill>
              </a:rPr>
              <a:t>Caution </a:t>
            </a:r>
          </a:p>
          <a:p>
            <a:r>
              <a:rPr lang="en-US" dirty="0">
                <a:solidFill>
                  <a:srgbClr val="000000"/>
                </a:solidFill>
              </a:rPr>
              <a:t>L’Hôpital’s Rule says the limit of a quotient of two functions is equal to the limit of the quotient of their derivatives—don’t mistakenly apply the Quotient Rule of differentiation! After verifying that the conditions of l’Hôpital’s Rule are satisfied, proceed by differentiating the numerator and denominator individually.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a:t>
            </a:r>
          </a:p>
        </p:txBody>
      </p:sp>
      <p:sp>
        <p:nvSpPr>
          <p:cNvPr id="3" name="Content Placeholder 2"/>
          <p:cNvSpPr>
            <a:spLocks noGrp="1"/>
          </p:cNvSpPr>
          <p:nvPr>
            <p:ph idx="1"/>
          </p:nvPr>
        </p:nvSpPr>
        <p:spPr/>
        <p:txBody>
          <a:bodyPr/>
          <a:lstStyle/>
          <a:p>
            <a:r>
              <a:rPr lang="en-US" dirty="0"/>
              <a:t>Evaluate the following limits.</a:t>
            </a:r>
          </a:p>
          <a:p>
            <a:endParaRPr lang="en-US" dirty="0"/>
          </a:p>
          <a:p>
            <a:endParaRPr lang="en-US" dirty="0"/>
          </a:p>
        </p:txBody>
      </p:sp>
      <p:graphicFrame>
        <p:nvGraphicFramePr>
          <p:cNvPr id="217090" name="Object 2"/>
          <p:cNvGraphicFramePr>
            <a:graphicFrameLocks noChangeAspect="1"/>
          </p:cNvGraphicFramePr>
          <p:nvPr/>
        </p:nvGraphicFramePr>
        <p:xfrm>
          <a:off x="549275" y="1892300"/>
          <a:ext cx="2679700" cy="2006600"/>
        </p:xfrm>
        <a:graphic>
          <a:graphicData uri="http://schemas.openxmlformats.org/presentationml/2006/ole">
            <mc:AlternateContent xmlns:mc="http://schemas.openxmlformats.org/markup-compatibility/2006">
              <mc:Choice xmlns:v="urn:schemas-microsoft-com:vml" Requires="v">
                <p:oleObj name="Equation" r:id="rId2" imgW="2679480" imgH="2006280" progId="Equation.DSMT4">
                  <p:embed/>
                </p:oleObj>
              </mc:Choice>
              <mc:Fallback>
                <p:oleObj name="Equation" r:id="rId2" imgW="2679480" imgH="20062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75" y="1892300"/>
                        <a:ext cx="2679700" cy="200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 </a:t>
            </a:r>
          </a:p>
        </p:txBody>
      </p:sp>
      <p:sp>
        <p:nvSpPr>
          <p:cNvPr id="3" name="Content Placeholder 2"/>
          <p:cNvSpPr>
            <a:spLocks noGrp="1"/>
          </p:cNvSpPr>
          <p:nvPr>
            <p:ph idx="1"/>
          </p:nvPr>
        </p:nvSpPr>
        <p:spPr/>
        <p:txBody>
          <a:bodyPr/>
          <a:lstStyle/>
          <a:p>
            <a:r>
              <a:rPr lang="en-US" b="1" dirty="0"/>
              <a:t>Solution</a:t>
            </a:r>
          </a:p>
          <a:p>
            <a:pPr marL="463550" indent="-463550"/>
            <a:r>
              <a:rPr lang="en-US" b="1" dirty="0"/>
              <a:t>a. 	</a:t>
            </a:r>
            <a:r>
              <a:rPr lang="en-US" dirty="0"/>
              <a:t>The limit is of indeterminate form            so we can apply l’Hôpital’s Rule.</a:t>
            </a:r>
          </a:p>
        </p:txBody>
      </p:sp>
      <p:graphicFrame>
        <p:nvGraphicFramePr>
          <p:cNvPr id="218116" name="Object 4"/>
          <p:cNvGraphicFramePr>
            <a:graphicFrameLocks noChangeAspect="1"/>
          </p:cNvGraphicFramePr>
          <p:nvPr/>
        </p:nvGraphicFramePr>
        <p:xfrm>
          <a:off x="685800" y="2930856"/>
          <a:ext cx="2222500" cy="889000"/>
        </p:xfrm>
        <a:graphic>
          <a:graphicData uri="http://schemas.openxmlformats.org/presentationml/2006/ole">
            <mc:AlternateContent xmlns:mc="http://schemas.openxmlformats.org/markup-compatibility/2006">
              <mc:Choice xmlns:v="urn:schemas-microsoft-com:vml" Requires="v">
                <p:oleObj name="Equation" r:id="rId2" imgW="2222280" imgH="888840" progId="Equation.DSMT4">
                  <p:embed/>
                </p:oleObj>
              </mc:Choice>
              <mc:Fallback>
                <p:oleObj name="Equation" r:id="rId2" imgW="2222280" imgH="88884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930856"/>
                        <a:ext cx="22225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8117" name="Object 5"/>
          <p:cNvGraphicFramePr>
            <a:graphicFrameLocks noChangeAspect="1"/>
          </p:cNvGraphicFramePr>
          <p:nvPr/>
        </p:nvGraphicFramePr>
        <p:xfrm>
          <a:off x="2958152" y="2930856"/>
          <a:ext cx="1866900" cy="889000"/>
        </p:xfrm>
        <a:graphic>
          <a:graphicData uri="http://schemas.openxmlformats.org/presentationml/2006/ole">
            <mc:AlternateContent xmlns:mc="http://schemas.openxmlformats.org/markup-compatibility/2006">
              <mc:Choice xmlns:v="urn:schemas-microsoft-com:vml" Requires="v">
                <p:oleObj name="Equation" r:id="rId4" imgW="1866600" imgH="888840" progId="Equation.DSMT4">
                  <p:embed/>
                </p:oleObj>
              </mc:Choice>
              <mc:Fallback>
                <p:oleObj name="Equation" r:id="rId4" imgW="1866600" imgH="88884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8152" y="2930856"/>
                        <a:ext cx="18669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8118" name="Object 6"/>
          <p:cNvGraphicFramePr>
            <a:graphicFrameLocks noChangeAspect="1"/>
          </p:cNvGraphicFramePr>
          <p:nvPr/>
        </p:nvGraphicFramePr>
        <p:xfrm>
          <a:off x="2971800" y="3948752"/>
          <a:ext cx="1206500" cy="889000"/>
        </p:xfrm>
        <a:graphic>
          <a:graphicData uri="http://schemas.openxmlformats.org/presentationml/2006/ole">
            <mc:AlternateContent xmlns:mc="http://schemas.openxmlformats.org/markup-compatibility/2006">
              <mc:Choice xmlns:v="urn:schemas-microsoft-com:vml" Requires="v">
                <p:oleObj name="Equation" r:id="rId6" imgW="1206360" imgH="888840" progId="Equation.DSMT4">
                  <p:embed/>
                </p:oleObj>
              </mc:Choice>
              <mc:Fallback>
                <p:oleObj name="Equation" r:id="rId6" imgW="1206360" imgH="88884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1800" y="3948752"/>
                        <a:ext cx="12065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8119" name="Object 7"/>
          <p:cNvGraphicFramePr>
            <a:graphicFrameLocks noChangeAspect="1"/>
          </p:cNvGraphicFramePr>
          <p:nvPr/>
        </p:nvGraphicFramePr>
        <p:xfrm>
          <a:off x="2971800" y="5029200"/>
          <a:ext cx="558800" cy="228600"/>
        </p:xfrm>
        <a:graphic>
          <a:graphicData uri="http://schemas.openxmlformats.org/presentationml/2006/ole">
            <mc:AlternateContent xmlns:mc="http://schemas.openxmlformats.org/markup-compatibility/2006">
              <mc:Choice xmlns:v="urn:schemas-microsoft-com:vml" Requires="v">
                <p:oleObj name="Equation" r:id="rId8" imgW="558720" imgH="228600" progId="Equation.DSMT4">
                  <p:embed/>
                </p:oleObj>
              </mc:Choice>
              <mc:Fallback>
                <p:oleObj name="Equation" r:id="rId8" imgW="558720" imgH="228600" progId="Equation.DSMT4">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1800" y="5029200"/>
                        <a:ext cx="558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8120" name="Object 8"/>
          <p:cNvGraphicFramePr>
            <a:graphicFrameLocks noChangeAspect="1"/>
          </p:cNvGraphicFramePr>
          <p:nvPr/>
        </p:nvGraphicFramePr>
        <p:xfrm>
          <a:off x="4895850" y="3073400"/>
          <a:ext cx="4152900" cy="685800"/>
        </p:xfrm>
        <a:graphic>
          <a:graphicData uri="http://schemas.openxmlformats.org/presentationml/2006/ole">
            <mc:AlternateContent xmlns:mc="http://schemas.openxmlformats.org/markup-compatibility/2006">
              <mc:Choice xmlns:v="urn:schemas-microsoft-com:vml" Requires="v">
                <p:oleObj name="Equation" r:id="rId10" imgW="4152600" imgH="685800" progId="Equation.DSMT4">
                  <p:embed/>
                </p:oleObj>
              </mc:Choice>
              <mc:Fallback>
                <p:oleObj name="Equation" r:id="rId10" imgW="4152600" imgH="685800" progId="Equation.DSMT4">
                  <p:embed/>
                  <p:pic>
                    <p:nvPicPr>
                      <p:cNvPr id="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95850" y="3073400"/>
                        <a:ext cx="41529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8121" name="Object 9"/>
          <p:cNvGraphicFramePr>
            <a:graphicFrameLocks noChangeAspect="1"/>
          </p:cNvGraphicFramePr>
          <p:nvPr/>
        </p:nvGraphicFramePr>
        <p:xfrm>
          <a:off x="4938713" y="4022725"/>
          <a:ext cx="3124200" cy="800100"/>
        </p:xfrm>
        <a:graphic>
          <a:graphicData uri="http://schemas.openxmlformats.org/presentationml/2006/ole">
            <mc:AlternateContent xmlns:mc="http://schemas.openxmlformats.org/markup-compatibility/2006">
              <mc:Choice xmlns:v="urn:schemas-microsoft-com:vml" Requires="v">
                <p:oleObj name="Equation" r:id="rId12" imgW="3124080" imgH="799920" progId="Equation.DSMT4">
                  <p:embed/>
                </p:oleObj>
              </mc:Choice>
              <mc:Fallback>
                <p:oleObj name="Equation" r:id="rId12" imgW="3124080" imgH="799920" progId="Equation.DSMT4">
                  <p:embed/>
                  <p:pic>
                    <p:nvPicPr>
                      <p:cNvPr id="0" name="Picture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38713" y="4022725"/>
                        <a:ext cx="31242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8122" name="Object 10"/>
          <p:cNvGraphicFramePr>
            <a:graphicFrameLocks noChangeAspect="1"/>
          </p:cNvGraphicFramePr>
          <p:nvPr/>
        </p:nvGraphicFramePr>
        <p:xfrm>
          <a:off x="5929952" y="1856096"/>
          <a:ext cx="800100" cy="431800"/>
        </p:xfrm>
        <a:graphic>
          <a:graphicData uri="http://schemas.openxmlformats.org/presentationml/2006/ole">
            <mc:AlternateContent xmlns:mc="http://schemas.openxmlformats.org/markup-compatibility/2006">
              <mc:Choice xmlns:v="urn:schemas-microsoft-com:vml" Requires="v">
                <p:oleObj name="Equation" r:id="rId14" imgW="799920" imgH="431640" progId="Equation.DSMT4">
                  <p:embed/>
                </p:oleObj>
              </mc:Choice>
              <mc:Fallback>
                <p:oleObj name="Equation" r:id="rId14" imgW="799920" imgH="431640" progId="Equation.DSMT4">
                  <p:embed/>
                  <p:pic>
                    <p:nvPicPr>
                      <p:cNvPr id="0" name="Picture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929952" y="1856096"/>
                        <a:ext cx="8001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81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81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81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81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81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81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 </a:t>
            </a:r>
          </a:p>
        </p:txBody>
      </p:sp>
      <p:sp>
        <p:nvSpPr>
          <p:cNvPr id="3" name="Content Placeholder 2"/>
          <p:cNvSpPr>
            <a:spLocks noGrp="1"/>
          </p:cNvSpPr>
          <p:nvPr>
            <p:ph idx="1"/>
          </p:nvPr>
        </p:nvSpPr>
        <p:spPr/>
        <p:txBody>
          <a:bodyPr/>
          <a:lstStyle/>
          <a:p>
            <a:pPr marL="463550" indent="-463550"/>
            <a:r>
              <a:rPr lang="en-US" b="1" dirty="0"/>
              <a:t>b. 	</a:t>
            </a:r>
            <a:r>
              <a:rPr lang="en-US" dirty="0"/>
              <a:t>The limit is of indeterminate form 0/0 and we apply l’Hôpital’s Rule.</a:t>
            </a:r>
          </a:p>
          <a:p>
            <a:pPr marL="463550" indent="-463550"/>
            <a:endParaRPr lang="en-US" dirty="0"/>
          </a:p>
          <a:p>
            <a:pPr marL="463550" indent="-463550"/>
            <a:endParaRPr lang="en-US" dirty="0"/>
          </a:p>
          <a:p>
            <a:pPr marL="463550" indent="-463550"/>
            <a:r>
              <a:rPr lang="en-US" dirty="0"/>
              <a:t>	If we mistakenly continued to apply the rule, we would have obtained</a:t>
            </a:r>
          </a:p>
          <a:p>
            <a:pPr marL="463550" indent="-463550"/>
            <a:endParaRPr lang="en-US" dirty="0"/>
          </a:p>
          <a:p>
            <a:pPr marL="463550" indent="-463550"/>
            <a:endParaRPr lang="en-US" dirty="0"/>
          </a:p>
          <a:p>
            <a:pPr marL="463550" indent="-463550"/>
            <a:r>
              <a:rPr lang="en-US" dirty="0"/>
              <a:t>	which is incorrect.</a:t>
            </a:r>
          </a:p>
        </p:txBody>
      </p:sp>
      <p:graphicFrame>
        <p:nvGraphicFramePr>
          <p:cNvPr id="219138" name="Object 2"/>
          <p:cNvGraphicFramePr>
            <a:graphicFrameLocks noChangeAspect="1"/>
          </p:cNvGraphicFramePr>
          <p:nvPr/>
        </p:nvGraphicFramePr>
        <p:xfrm>
          <a:off x="2298700" y="2299648"/>
          <a:ext cx="4546600" cy="838200"/>
        </p:xfrm>
        <a:graphic>
          <a:graphicData uri="http://schemas.openxmlformats.org/presentationml/2006/ole">
            <mc:AlternateContent xmlns:mc="http://schemas.openxmlformats.org/markup-compatibility/2006">
              <mc:Choice xmlns:v="urn:schemas-microsoft-com:vml" Requires="v">
                <p:oleObj name="Equation" r:id="rId2" imgW="4546440" imgH="838080" progId="Equation.DSMT4">
                  <p:embed/>
                </p:oleObj>
              </mc:Choice>
              <mc:Fallback>
                <p:oleObj name="Equation" r:id="rId2" imgW="4546440" imgH="8380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8700" y="2299648"/>
                        <a:ext cx="4546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9139" name="Object 3"/>
          <p:cNvGraphicFramePr>
            <a:graphicFrameLocks noChangeAspect="1"/>
          </p:cNvGraphicFramePr>
          <p:nvPr/>
        </p:nvGraphicFramePr>
        <p:xfrm>
          <a:off x="2768600" y="4280848"/>
          <a:ext cx="3606800" cy="838200"/>
        </p:xfrm>
        <a:graphic>
          <a:graphicData uri="http://schemas.openxmlformats.org/presentationml/2006/ole">
            <mc:AlternateContent xmlns:mc="http://schemas.openxmlformats.org/markup-compatibility/2006">
              <mc:Choice xmlns:v="urn:schemas-microsoft-com:vml" Requires="v">
                <p:oleObj name="Equation" r:id="rId4" imgW="3606480" imgH="838080" progId="Equation.DSMT4">
                  <p:embed/>
                </p:oleObj>
              </mc:Choice>
              <mc:Fallback>
                <p:oleObj name="Equation" r:id="rId4" imgW="3606480" imgH="8380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8600" y="4280848"/>
                        <a:ext cx="3606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91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91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a:t>
            </a:r>
          </a:p>
        </p:txBody>
      </p:sp>
      <p:sp>
        <p:nvSpPr>
          <p:cNvPr id="3" name="Content Placeholder 2"/>
          <p:cNvSpPr>
            <a:spLocks noGrp="1"/>
          </p:cNvSpPr>
          <p:nvPr>
            <p:ph idx="1"/>
          </p:nvPr>
        </p:nvSpPr>
        <p:spPr>
          <a:xfrm>
            <a:off x="457200" y="1280160"/>
            <a:ext cx="8229600" cy="4142673"/>
          </a:xfrm>
        </p:spPr>
        <p:txBody>
          <a:bodyPr>
            <a:spAutoFit/>
          </a:bodyPr>
          <a:lstStyle/>
          <a:p>
            <a:r>
              <a:rPr lang="en-US" dirty="0"/>
              <a:t>Determine </a:t>
            </a:r>
          </a:p>
          <a:p>
            <a:r>
              <a:rPr lang="en-US" b="1" dirty="0"/>
              <a:t>Solution</a:t>
            </a:r>
          </a:p>
          <a:p>
            <a:r>
              <a:rPr lang="en-US" dirty="0"/>
              <a:t>We say that a limit of a product </a:t>
            </a:r>
            <a:r>
              <a:rPr lang="en-US" i="1" dirty="0"/>
              <a:t>fg</a:t>
            </a:r>
            <a:r>
              <a:rPr lang="en-US" dirty="0"/>
              <a:t> is of </a:t>
            </a:r>
            <a:r>
              <a:rPr lang="en-US" b="1" dirty="0"/>
              <a:t>indeterminate form</a:t>
            </a:r>
            <a:r>
              <a:rPr lang="en-US" dirty="0"/>
              <a:t> </a:t>
            </a:r>
            <a:r>
              <a:rPr lang="en-US" b="1" dirty="0"/>
              <a:t>0 ⋅ </a:t>
            </a:r>
            <a:r>
              <a:rPr lang="en-US" b="1" dirty="0">
                <a:sym typeface="Symbol"/>
              </a:rPr>
              <a:t></a:t>
            </a:r>
            <a:r>
              <a:rPr lang="en-US" b="1" dirty="0"/>
              <a:t> </a:t>
            </a:r>
            <a:r>
              <a:rPr lang="en-US" dirty="0"/>
              <a:t>if one of the functions approaches 0 and the other approaches </a:t>
            </a:r>
            <a:r>
              <a:rPr lang="en-US" dirty="0">
                <a:sym typeface="Symbol"/>
              </a:rPr>
              <a:t></a:t>
            </a:r>
            <a:r>
              <a:rPr lang="en-US" dirty="0"/>
              <a:t> or </a:t>
            </a:r>
            <a:r>
              <a:rPr lang="en-US" dirty="0">
                <a:latin typeface="Symbol" pitchFamily="18" charset="2"/>
              </a:rPr>
              <a:t>-</a:t>
            </a:r>
            <a:r>
              <a:rPr lang="en-US" dirty="0">
                <a:sym typeface="Symbol"/>
              </a:rPr>
              <a:t></a:t>
            </a:r>
            <a:r>
              <a:rPr lang="en-US" dirty="0"/>
              <a:t>. The limit, if it exists, depends on which function dominates—the product could tend toward 0, could grow unbounded, or could approach some nonzero real number if the two functions balance one another just right.</a:t>
            </a:r>
          </a:p>
        </p:txBody>
      </p:sp>
      <p:graphicFrame>
        <p:nvGraphicFramePr>
          <p:cNvPr id="220162" name="Object 2"/>
          <p:cNvGraphicFramePr>
            <a:graphicFrameLocks noChangeAspect="1"/>
          </p:cNvGraphicFramePr>
          <p:nvPr/>
        </p:nvGraphicFramePr>
        <p:xfrm>
          <a:off x="2131726" y="1285544"/>
          <a:ext cx="1638300" cy="660400"/>
        </p:xfrm>
        <a:graphic>
          <a:graphicData uri="http://schemas.openxmlformats.org/presentationml/2006/ole">
            <mc:AlternateContent xmlns:mc="http://schemas.openxmlformats.org/markup-compatibility/2006">
              <mc:Choice xmlns:v="urn:schemas-microsoft-com:vml" Requires="v">
                <p:oleObj name="Equation" r:id="rId2" imgW="1638000" imgH="660240" progId="Equation.DSMT4">
                  <p:embed/>
                </p:oleObj>
              </mc:Choice>
              <mc:Fallback>
                <p:oleObj name="Equation" r:id="rId2" imgW="1638000" imgH="6602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1726" y="1285544"/>
                        <a:ext cx="16383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 </a:t>
            </a:r>
          </a:p>
        </p:txBody>
      </p:sp>
      <p:sp>
        <p:nvSpPr>
          <p:cNvPr id="3" name="Content Placeholder 2"/>
          <p:cNvSpPr>
            <a:spLocks noGrp="1"/>
          </p:cNvSpPr>
          <p:nvPr>
            <p:ph idx="1"/>
          </p:nvPr>
        </p:nvSpPr>
        <p:spPr>
          <a:xfrm>
            <a:off x="457200" y="1280160"/>
            <a:ext cx="8229600" cy="3108543"/>
          </a:xfrm>
        </p:spPr>
        <p:txBody>
          <a:bodyPr>
            <a:spAutoFit/>
          </a:bodyPr>
          <a:lstStyle/>
          <a:p>
            <a:r>
              <a:rPr lang="en-US" dirty="0"/>
              <a:t>We can apply l’Hôpital’s Rule if we can rewrite the product as a quotient in either the indeterminate form</a:t>
            </a:r>
          </a:p>
          <a:p>
            <a:pPr>
              <a:spcBef>
                <a:spcPts val="0"/>
              </a:spcBef>
            </a:pPr>
            <a:r>
              <a:rPr lang="en-US" dirty="0"/>
              <a:t>        or            That is, we rewrite </a:t>
            </a:r>
            <a:r>
              <a:rPr lang="en-US" i="1" dirty="0"/>
              <a:t>fg</a:t>
            </a:r>
            <a:r>
              <a:rPr lang="en-US" dirty="0"/>
              <a:t> as either</a:t>
            </a:r>
          </a:p>
          <a:p>
            <a:pPr>
              <a:spcBef>
                <a:spcPts val="0"/>
              </a:spcBef>
            </a:pPr>
            <a:endParaRPr lang="en-US" dirty="0"/>
          </a:p>
          <a:p>
            <a:pPr>
              <a:spcBef>
                <a:spcPts val="0"/>
              </a:spcBef>
            </a:pPr>
            <a:endParaRPr lang="en-US" dirty="0"/>
          </a:p>
          <a:p>
            <a:pPr>
              <a:spcBef>
                <a:spcPts val="0"/>
              </a:spcBef>
            </a:pPr>
            <a:endParaRPr lang="en-US" dirty="0"/>
          </a:p>
          <a:p>
            <a:pPr>
              <a:spcBef>
                <a:spcPts val="0"/>
              </a:spcBef>
            </a:pPr>
            <a:r>
              <a:rPr lang="en-US" dirty="0"/>
              <a:t>whichever is easier to work with. </a:t>
            </a:r>
          </a:p>
        </p:txBody>
      </p:sp>
      <p:graphicFrame>
        <p:nvGraphicFramePr>
          <p:cNvPr id="221186" name="Object 2"/>
          <p:cNvGraphicFramePr>
            <a:graphicFrameLocks noChangeAspect="1"/>
          </p:cNvGraphicFramePr>
          <p:nvPr/>
        </p:nvGraphicFramePr>
        <p:xfrm>
          <a:off x="548640" y="2221552"/>
          <a:ext cx="533400" cy="431800"/>
        </p:xfrm>
        <a:graphic>
          <a:graphicData uri="http://schemas.openxmlformats.org/presentationml/2006/ole">
            <mc:AlternateContent xmlns:mc="http://schemas.openxmlformats.org/markup-compatibility/2006">
              <mc:Choice xmlns:v="urn:schemas-microsoft-com:vml" Requires="v">
                <p:oleObj name="Equation" r:id="rId2" imgW="533160" imgH="431640" progId="Equation.DSMT4">
                  <p:embed/>
                </p:oleObj>
              </mc:Choice>
              <mc:Fallback>
                <p:oleObj name="Equation" r:id="rId2" imgW="533160" imgH="4316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2221552"/>
                        <a:ext cx="5334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1187" name="Object 3"/>
          <p:cNvGraphicFramePr>
            <a:graphicFrameLocks noChangeAspect="1"/>
          </p:cNvGraphicFramePr>
          <p:nvPr/>
        </p:nvGraphicFramePr>
        <p:xfrm>
          <a:off x="1588448" y="2209800"/>
          <a:ext cx="787400" cy="431800"/>
        </p:xfrm>
        <a:graphic>
          <a:graphicData uri="http://schemas.openxmlformats.org/presentationml/2006/ole">
            <mc:AlternateContent xmlns:mc="http://schemas.openxmlformats.org/markup-compatibility/2006">
              <mc:Choice xmlns:v="urn:schemas-microsoft-com:vml" Requires="v">
                <p:oleObj name="Equation" r:id="rId4" imgW="787320" imgH="431640" progId="Equation.DSMT4">
                  <p:embed/>
                </p:oleObj>
              </mc:Choice>
              <mc:Fallback>
                <p:oleObj name="Equation" r:id="rId4" imgW="787320" imgH="4316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448" y="2209800"/>
                        <a:ext cx="7874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1189" name="Object 5"/>
          <p:cNvGraphicFramePr>
            <a:graphicFrameLocks noChangeAspect="1"/>
          </p:cNvGraphicFramePr>
          <p:nvPr/>
        </p:nvGraphicFramePr>
        <p:xfrm>
          <a:off x="3517900" y="2806700"/>
          <a:ext cx="2108200" cy="927100"/>
        </p:xfrm>
        <a:graphic>
          <a:graphicData uri="http://schemas.openxmlformats.org/presentationml/2006/ole">
            <mc:AlternateContent xmlns:mc="http://schemas.openxmlformats.org/markup-compatibility/2006">
              <mc:Choice xmlns:v="urn:schemas-microsoft-com:vml" Requires="v">
                <p:oleObj name="Equation" r:id="rId6" imgW="2108160" imgH="927000" progId="Equation.DSMT4">
                  <p:embed/>
                </p:oleObj>
              </mc:Choice>
              <mc:Fallback>
                <p:oleObj name="Equation" r:id="rId6" imgW="2108160" imgH="92700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17900" y="2806700"/>
                        <a:ext cx="21082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118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 </a:t>
            </a:r>
          </a:p>
        </p:txBody>
      </p:sp>
      <p:sp>
        <p:nvSpPr>
          <p:cNvPr id="3" name="Content Placeholder 2"/>
          <p:cNvSpPr>
            <a:spLocks noGrp="1"/>
          </p:cNvSpPr>
          <p:nvPr>
            <p:ph idx="1"/>
          </p:nvPr>
        </p:nvSpPr>
        <p:spPr>
          <a:xfrm>
            <a:off x="457200" y="1280160"/>
            <a:ext cx="8229600" cy="523220"/>
          </a:xfrm>
        </p:spPr>
        <p:txBody>
          <a:bodyPr>
            <a:spAutoFit/>
          </a:bodyPr>
          <a:lstStyle/>
          <a:p>
            <a:r>
              <a:rPr lang="en-US" dirty="0"/>
              <a:t>In this example,</a:t>
            </a:r>
          </a:p>
        </p:txBody>
      </p:sp>
      <p:graphicFrame>
        <p:nvGraphicFramePr>
          <p:cNvPr id="222213" name="Object 5"/>
          <p:cNvGraphicFramePr>
            <a:graphicFrameLocks noChangeAspect="1"/>
          </p:cNvGraphicFramePr>
          <p:nvPr/>
        </p:nvGraphicFramePr>
        <p:xfrm>
          <a:off x="533400" y="2094552"/>
          <a:ext cx="1574800" cy="660400"/>
        </p:xfrm>
        <a:graphic>
          <a:graphicData uri="http://schemas.openxmlformats.org/presentationml/2006/ole">
            <mc:AlternateContent xmlns:mc="http://schemas.openxmlformats.org/markup-compatibility/2006">
              <mc:Choice xmlns:v="urn:schemas-microsoft-com:vml" Requires="v">
                <p:oleObj name="Equation" r:id="rId2" imgW="1574640" imgH="660240" progId="Equation.DSMT4">
                  <p:embed/>
                </p:oleObj>
              </mc:Choice>
              <mc:Fallback>
                <p:oleObj name="Equation" r:id="rId2" imgW="1574640" imgH="660240" progId="Equation.DSMT4">
                  <p:embed/>
                  <p:pic>
                    <p:nvPicPr>
                      <p:cNvPr id="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094552"/>
                        <a:ext cx="15748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2214" name="Object 6"/>
          <p:cNvGraphicFramePr>
            <a:graphicFrameLocks noChangeAspect="1"/>
          </p:cNvGraphicFramePr>
          <p:nvPr/>
        </p:nvGraphicFramePr>
        <p:xfrm>
          <a:off x="2133600" y="1942152"/>
          <a:ext cx="1574800" cy="1308100"/>
        </p:xfrm>
        <a:graphic>
          <a:graphicData uri="http://schemas.openxmlformats.org/presentationml/2006/ole">
            <mc:AlternateContent xmlns:mc="http://schemas.openxmlformats.org/markup-compatibility/2006">
              <mc:Choice xmlns:v="urn:schemas-microsoft-com:vml" Requires="v">
                <p:oleObj name="Equation" r:id="rId4" imgW="1574640" imgH="1307880" progId="Equation.DSMT4">
                  <p:embed/>
                </p:oleObj>
              </mc:Choice>
              <mc:Fallback>
                <p:oleObj name="Equation" r:id="rId4" imgW="1574640" imgH="1307880" progId="Equation.DSMT4">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1942152"/>
                        <a:ext cx="1574800"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2215" name="Object 7"/>
          <p:cNvGraphicFramePr>
            <a:graphicFrameLocks noChangeAspect="1"/>
          </p:cNvGraphicFramePr>
          <p:nvPr/>
        </p:nvGraphicFramePr>
        <p:xfrm>
          <a:off x="3733800" y="2170752"/>
          <a:ext cx="4991100" cy="431800"/>
        </p:xfrm>
        <a:graphic>
          <a:graphicData uri="http://schemas.openxmlformats.org/presentationml/2006/ole">
            <mc:AlternateContent xmlns:mc="http://schemas.openxmlformats.org/markup-compatibility/2006">
              <mc:Choice xmlns:v="urn:schemas-microsoft-com:vml" Requires="v">
                <p:oleObj name="Equation" r:id="rId6" imgW="4991040" imgH="431640" progId="Equation.DSMT4">
                  <p:embed/>
                </p:oleObj>
              </mc:Choice>
              <mc:Fallback>
                <p:oleObj name="Equation" r:id="rId6" imgW="4991040" imgH="431640" progId="Equation.DSMT4">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3800" y="2170752"/>
                        <a:ext cx="49911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2216" name="Object 8"/>
          <p:cNvGraphicFramePr>
            <a:graphicFrameLocks noChangeAspect="1"/>
          </p:cNvGraphicFramePr>
          <p:nvPr/>
        </p:nvGraphicFramePr>
        <p:xfrm>
          <a:off x="2147248" y="3403600"/>
          <a:ext cx="1993900" cy="1320800"/>
        </p:xfrm>
        <a:graphic>
          <a:graphicData uri="http://schemas.openxmlformats.org/presentationml/2006/ole">
            <mc:AlternateContent xmlns:mc="http://schemas.openxmlformats.org/markup-compatibility/2006">
              <mc:Choice xmlns:v="urn:schemas-microsoft-com:vml" Requires="v">
                <p:oleObj name="Equation" r:id="rId8" imgW="1993680" imgH="1320480" progId="Equation.DSMT4">
                  <p:embed/>
                </p:oleObj>
              </mc:Choice>
              <mc:Fallback>
                <p:oleObj name="Equation" r:id="rId8" imgW="1993680" imgH="1320480" progId="Equation.DSMT4">
                  <p:embed/>
                  <p:pic>
                    <p:nvPicPr>
                      <p:cNvPr id="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47248" y="3403600"/>
                        <a:ext cx="1993900"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2217" name="Object 9"/>
          <p:cNvGraphicFramePr>
            <a:graphicFrameLocks noChangeAspect="1"/>
          </p:cNvGraphicFramePr>
          <p:nvPr/>
        </p:nvGraphicFramePr>
        <p:xfrm>
          <a:off x="4150056" y="3909704"/>
          <a:ext cx="1993900" cy="698500"/>
        </p:xfrm>
        <a:graphic>
          <a:graphicData uri="http://schemas.openxmlformats.org/presentationml/2006/ole">
            <mc:AlternateContent xmlns:mc="http://schemas.openxmlformats.org/markup-compatibility/2006">
              <mc:Choice xmlns:v="urn:schemas-microsoft-com:vml" Requires="v">
                <p:oleObj name="Equation" r:id="rId10" imgW="1993680" imgH="698400" progId="Equation.DSMT4">
                  <p:embed/>
                </p:oleObj>
              </mc:Choice>
              <mc:Fallback>
                <p:oleObj name="Equation" r:id="rId10" imgW="1993680" imgH="698400" progId="Equation.DSMT4">
                  <p:embed/>
                  <p:pic>
                    <p:nvPicPr>
                      <p:cNvPr id="0"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50056" y="3909704"/>
                        <a:ext cx="19939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2218" name="Object 10"/>
          <p:cNvGraphicFramePr>
            <a:graphicFrameLocks noChangeAspect="1"/>
          </p:cNvGraphicFramePr>
          <p:nvPr/>
        </p:nvGraphicFramePr>
        <p:xfrm>
          <a:off x="6172200" y="4075752"/>
          <a:ext cx="558800" cy="292100"/>
        </p:xfrm>
        <a:graphic>
          <a:graphicData uri="http://schemas.openxmlformats.org/presentationml/2006/ole">
            <mc:AlternateContent xmlns:mc="http://schemas.openxmlformats.org/markup-compatibility/2006">
              <mc:Choice xmlns:v="urn:schemas-microsoft-com:vml" Requires="v">
                <p:oleObj name="Equation" r:id="rId12" imgW="558720" imgH="291960" progId="Equation.DSMT4">
                  <p:embed/>
                </p:oleObj>
              </mc:Choice>
              <mc:Fallback>
                <p:oleObj name="Equation" r:id="rId12" imgW="558720" imgH="291960" progId="Equation.DSMT4">
                  <p:embed/>
                  <p:pic>
                    <p:nvPicPr>
                      <p:cNvPr id="0" name="Picture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72200" y="4075752"/>
                        <a:ext cx="558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22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22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22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22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2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a:t>
            </a:r>
          </a:p>
        </p:txBody>
      </p:sp>
      <p:sp>
        <p:nvSpPr>
          <p:cNvPr id="3" name="Content Placeholder 2"/>
          <p:cNvSpPr>
            <a:spLocks noGrp="1"/>
          </p:cNvSpPr>
          <p:nvPr>
            <p:ph idx="1"/>
          </p:nvPr>
        </p:nvSpPr>
        <p:spPr>
          <a:xfrm>
            <a:off x="457200" y="1280160"/>
            <a:ext cx="8229600" cy="3856440"/>
          </a:xfrm>
        </p:spPr>
        <p:txBody>
          <a:bodyPr>
            <a:spAutoFit/>
          </a:bodyPr>
          <a:lstStyle/>
          <a:p>
            <a:r>
              <a:rPr lang="en-US" dirty="0"/>
              <a:t>Determine</a:t>
            </a:r>
          </a:p>
          <a:p>
            <a:pPr>
              <a:spcBef>
                <a:spcPts val="1800"/>
              </a:spcBef>
            </a:pPr>
            <a:r>
              <a:rPr lang="en-US" b="1" dirty="0"/>
              <a:t>Solution</a:t>
            </a:r>
          </a:p>
          <a:p>
            <a:r>
              <a:rPr lang="en-US" dirty="0"/>
              <a:t>A limit of a difference </a:t>
            </a:r>
            <a:r>
              <a:rPr lang="en-US" i="1" dirty="0"/>
              <a:t>f </a:t>
            </a:r>
            <a:r>
              <a:rPr lang="en-US" i="1" dirty="0">
                <a:latin typeface="Symbol" pitchFamily="18" charset="2"/>
              </a:rPr>
              <a:t>-</a:t>
            </a:r>
            <a:r>
              <a:rPr lang="en-US" i="1" dirty="0"/>
              <a:t> g </a:t>
            </a:r>
            <a:r>
              <a:rPr lang="en-US" dirty="0"/>
              <a:t>is of </a:t>
            </a:r>
            <a:r>
              <a:rPr lang="en-US" b="1" dirty="0"/>
              <a:t>indeterminate form </a:t>
            </a:r>
          </a:p>
          <a:p>
            <a:pPr>
              <a:spcBef>
                <a:spcPts val="0"/>
              </a:spcBef>
            </a:pPr>
            <a:r>
              <a:rPr lang="en-US" b="1" dirty="0">
                <a:sym typeface="Symbol"/>
              </a:rPr>
              <a:t></a:t>
            </a:r>
            <a:r>
              <a:rPr lang="en-US" b="1" dirty="0"/>
              <a:t> </a:t>
            </a:r>
            <a:r>
              <a:rPr lang="en-US" b="1" dirty="0">
                <a:latin typeface="Symbol" pitchFamily="18" charset="2"/>
              </a:rPr>
              <a:t>-</a:t>
            </a:r>
            <a:r>
              <a:rPr lang="en-US" b="1" dirty="0"/>
              <a:t> </a:t>
            </a:r>
            <a:r>
              <a:rPr lang="en-US" b="1" dirty="0">
                <a:sym typeface="Symbol"/>
              </a:rPr>
              <a:t></a:t>
            </a:r>
            <a:r>
              <a:rPr lang="en-US" b="1" dirty="0"/>
              <a:t> </a:t>
            </a:r>
            <a:r>
              <a:rPr lang="en-US" dirty="0"/>
              <a:t>if </a:t>
            </a:r>
            <a:r>
              <a:rPr lang="en-US" i="1" dirty="0"/>
              <a:t>f</a:t>
            </a:r>
            <a:r>
              <a:rPr lang="en-US" dirty="0"/>
              <a:t> </a:t>
            </a:r>
            <a:r>
              <a:rPr lang="en-US" dirty="0">
                <a:sym typeface="Symbol"/>
              </a:rPr>
              <a:t></a:t>
            </a:r>
            <a:r>
              <a:rPr lang="en-US" dirty="0"/>
              <a:t> </a:t>
            </a:r>
            <a:r>
              <a:rPr lang="en-US" b="1" dirty="0">
                <a:sym typeface="Symbol"/>
              </a:rPr>
              <a:t></a:t>
            </a:r>
            <a:r>
              <a:rPr lang="en-US" dirty="0"/>
              <a:t> and </a:t>
            </a:r>
            <a:r>
              <a:rPr lang="en-US" i="1" dirty="0"/>
              <a:t>g</a:t>
            </a:r>
            <a:r>
              <a:rPr lang="en-US" dirty="0"/>
              <a:t> </a:t>
            </a:r>
            <a:r>
              <a:rPr lang="en-US" dirty="0">
                <a:sym typeface="Symbol"/>
              </a:rPr>
              <a:t></a:t>
            </a:r>
            <a:r>
              <a:rPr lang="en-US" dirty="0"/>
              <a:t> </a:t>
            </a:r>
            <a:r>
              <a:rPr lang="en-US" b="1" dirty="0">
                <a:sym typeface="Symbol"/>
              </a:rPr>
              <a:t></a:t>
            </a:r>
            <a:r>
              <a:rPr lang="en-US" dirty="0"/>
              <a:t>. Again, such limits are usually not trivial: if </a:t>
            </a:r>
            <a:r>
              <a:rPr lang="en-US" i="1" dirty="0"/>
              <a:t>f</a:t>
            </a:r>
            <a:r>
              <a:rPr lang="en-US" dirty="0"/>
              <a:t> dominates, the difference will tend to </a:t>
            </a:r>
            <a:r>
              <a:rPr lang="en-US" b="1" dirty="0">
                <a:sym typeface="Symbol"/>
              </a:rPr>
              <a:t></a:t>
            </a:r>
            <a:r>
              <a:rPr lang="en-US" dirty="0"/>
              <a:t>; and if </a:t>
            </a:r>
            <a:r>
              <a:rPr lang="en-US" i="1" dirty="0"/>
              <a:t>g</a:t>
            </a:r>
            <a:r>
              <a:rPr lang="en-US" dirty="0"/>
              <a:t> dominates, the difference will tend to </a:t>
            </a:r>
            <a:r>
              <a:rPr lang="en-US" dirty="0">
                <a:latin typeface="Symbol" pitchFamily="18" charset="2"/>
              </a:rPr>
              <a:t>-</a:t>
            </a:r>
            <a:r>
              <a:rPr lang="en-US" b="1" dirty="0">
                <a:sym typeface="Symbol"/>
              </a:rPr>
              <a:t></a:t>
            </a:r>
            <a:r>
              <a:rPr lang="en-US" dirty="0"/>
              <a:t>; but it is also possible for the two to balance out and result in a finite limit.</a:t>
            </a:r>
          </a:p>
        </p:txBody>
      </p:sp>
      <p:graphicFrame>
        <p:nvGraphicFramePr>
          <p:cNvPr id="223234" name="Object 2"/>
          <p:cNvGraphicFramePr>
            <a:graphicFrameLocks noChangeAspect="1"/>
          </p:cNvGraphicFramePr>
          <p:nvPr/>
        </p:nvGraphicFramePr>
        <p:xfrm>
          <a:off x="2196152" y="1103952"/>
          <a:ext cx="2451100" cy="939800"/>
        </p:xfrm>
        <a:graphic>
          <a:graphicData uri="http://schemas.openxmlformats.org/presentationml/2006/ole">
            <mc:AlternateContent xmlns:mc="http://schemas.openxmlformats.org/markup-compatibility/2006">
              <mc:Choice xmlns:v="urn:schemas-microsoft-com:vml" Requires="v">
                <p:oleObj name="Equation" r:id="rId2" imgW="2450880" imgH="939600" progId="Equation.DSMT4">
                  <p:embed/>
                </p:oleObj>
              </mc:Choice>
              <mc:Fallback>
                <p:oleObj name="Equation" r:id="rId2" imgW="2450880" imgH="9396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6152" y="1103952"/>
                        <a:ext cx="24511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pPr marL="514350" indent="-514350">
              <a:buFont typeface="Courier New" panose="02070309020205020404" pitchFamily="49" charset="0"/>
              <a:buChar char="o"/>
            </a:pPr>
            <a:r>
              <a:rPr lang="en-US" dirty="0"/>
              <a:t>Limits of Indeterminate Forms        and</a:t>
            </a:r>
          </a:p>
          <a:p>
            <a:pPr marL="514350" indent="-514350">
              <a:buFont typeface="Courier New" panose="02070309020205020404" pitchFamily="49" charset="0"/>
              <a:buChar char="o"/>
            </a:pPr>
            <a:r>
              <a:rPr lang="en-US" dirty="0"/>
              <a:t>Limits of Other Indeterminate Forms.</a:t>
            </a:r>
          </a:p>
        </p:txBody>
      </p:sp>
      <p:graphicFrame>
        <p:nvGraphicFramePr>
          <p:cNvPr id="4" name="Object 3">
            <a:extLst>
              <a:ext uri="{FF2B5EF4-FFF2-40B4-BE49-F238E27FC236}">
                <a16:creationId xmlns:a16="http://schemas.microsoft.com/office/drawing/2014/main" id="{20E93146-67EC-4F23-8D19-37E4B67069DB}"/>
              </a:ext>
            </a:extLst>
          </p:cNvPr>
          <p:cNvGraphicFramePr>
            <a:graphicFrameLocks noChangeAspect="1"/>
          </p:cNvGraphicFramePr>
          <p:nvPr>
            <p:extLst>
              <p:ext uri="{D42A27DB-BD31-4B8C-83A1-F6EECF244321}">
                <p14:modId xmlns:p14="http://schemas.microsoft.com/office/powerpoint/2010/main" val="2248000676"/>
              </p:ext>
            </p:extLst>
          </p:nvPr>
        </p:nvGraphicFramePr>
        <p:xfrm>
          <a:off x="6680200" y="1350818"/>
          <a:ext cx="787400" cy="431800"/>
        </p:xfrm>
        <a:graphic>
          <a:graphicData uri="http://schemas.openxmlformats.org/presentationml/2006/ole">
            <mc:AlternateContent xmlns:mc="http://schemas.openxmlformats.org/markup-compatibility/2006">
              <mc:Choice xmlns:v="urn:schemas-microsoft-com:vml" Requires="v">
                <p:oleObj name="Equation" r:id="rId2" imgW="787320" imgH="431640" progId="Equation.DSMT4">
                  <p:embed/>
                </p:oleObj>
              </mc:Choice>
              <mc:Fallback>
                <p:oleObj name="Equation" r:id="rId2" imgW="787320" imgH="431640" progId="Equation.DSMT4">
                  <p:embed/>
                  <p:pic>
                    <p:nvPicPr>
                      <p:cNvPr id="215043"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0200" y="1350818"/>
                        <a:ext cx="7874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3">
            <a:extLst>
              <a:ext uri="{FF2B5EF4-FFF2-40B4-BE49-F238E27FC236}">
                <a16:creationId xmlns:a16="http://schemas.microsoft.com/office/drawing/2014/main" id="{40841F8E-2798-4424-B5AD-8291679EBB22}"/>
              </a:ext>
            </a:extLst>
          </p:cNvPr>
          <p:cNvGraphicFramePr>
            <a:graphicFrameLocks noChangeAspect="1"/>
          </p:cNvGraphicFramePr>
          <p:nvPr>
            <p:extLst>
              <p:ext uri="{D42A27DB-BD31-4B8C-83A1-F6EECF244321}">
                <p14:modId xmlns:p14="http://schemas.microsoft.com/office/powerpoint/2010/main" val="34276865"/>
              </p:ext>
            </p:extLst>
          </p:nvPr>
        </p:nvGraphicFramePr>
        <p:xfrm>
          <a:off x="5476009" y="1350963"/>
          <a:ext cx="533400" cy="431800"/>
        </p:xfrm>
        <a:graphic>
          <a:graphicData uri="http://schemas.openxmlformats.org/presentationml/2006/ole">
            <mc:AlternateContent xmlns:mc="http://schemas.openxmlformats.org/markup-compatibility/2006">
              <mc:Choice xmlns:v="urn:schemas-microsoft-com:vml" Requires="v">
                <p:oleObj name="Equation" r:id="rId4" imgW="533160" imgH="431640" progId="Equation.DSMT4">
                  <p:embed/>
                </p:oleObj>
              </mc:Choice>
              <mc:Fallback>
                <p:oleObj name="Equation" r:id="rId4" imgW="533160" imgH="431640" progId="Equation.DSMT4">
                  <p:embed/>
                  <p:pic>
                    <p:nvPicPr>
                      <p:cNvPr id="215043" name="Object 3"/>
                      <p:cNvPicPr>
                        <a:picLocks noChangeAspect="1" noChangeArrowheads="1"/>
                      </p:cNvPicPr>
                      <p:nvPr/>
                    </p:nvPicPr>
                    <p:blipFill>
                      <a:blip r:embed="rId5"/>
                      <a:srcRect/>
                      <a:stretch>
                        <a:fillRect/>
                      </a:stretch>
                    </p:blipFill>
                    <p:spPr bwMode="auto">
                      <a:xfrm>
                        <a:off x="5476009" y="1350963"/>
                        <a:ext cx="5334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(cont.)</a:t>
            </a:r>
          </a:p>
        </p:txBody>
      </p:sp>
      <p:sp>
        <p:nvSpPr>
          <p:cNvPr id="3" name="Content Placeholder 2"/>
          <p:cNvSpPr>
            <a:spLocks noGrp="1"/>
          </p:cNvSpPr>
          <p:nvPr>
            <p:ph idx="1"/>
          </p:nvPr>
        </p:nvSpPr>
        <p:spPr>
          <a:xfrm>
            <a:off x="457200" y="1280160"/>
            <a:ext cx="8229600" cy="2246769"/>
          </a:xfrm>
        </p:spPr>
        <p:txBody>
          <a:bodyPr>
            <a:spAutoFit/>
          </a:bodyPr>
          <a:lstStyle/>
          <a:p>
            <a:r>
              <a:rPr lang="en-US" dirty="0"/>
              <a:t>To use l’Hôpital’s Rule, we need to rewrite the difference as a quotient. In this case, we can do so by combining the two fractions using a common denominator; in other such problems, rationalization or factoring out a common factor may be helpful.</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(cont.)</a:t>
            </a:r>
          </a:p>
        </p:txBody>
      </p:sp>
      <p:graphicFrame>
        <p:nvGraphicFramePr>
          <p:cNvPr id="224259" name="Object 3"/>
          <p:cNvGraphicFramePr>
            <a:graphicFrameLocks noChangeAspect="1"/>
          </p:cNvGraphicFramePr>
          <p:nvPr/>
        </p:nvGraphicFramePr>
        <p:xfrm>
          <a:off x="533400" y="1393208"/>
          <a:ext cx="2362200" cy="939800"/>
        </p:xfrm>
        <a:graphic>
          <a:graphicData uri="http://schemas.openxmlformats.org/presentationml/2006/ole">
            <mc:AlternateContent xmlns:mc="http://schemas.openxmlformats.org/markup-compatibility/2006">
              <mc:Choice xmlns:v="urn:schemas-microsoft-com:vml" Requires="v">
                <p:oleObj name="Equation" r:id="rId2" imgW="2361960" imgH="939600" progId="Equation.DSMT4">
                  <p:embed/>
                </p:oleObj>
              </mc:Choice>
              <mc:Fallback>
                <p:oleObj name="Equation" r:id="rId2" imgW="2361960" imgH="93960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393208"/>
                        <a:ext cx="23622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4260" name="Object 4"/>
          <p:cNvGraphicFramePr>
            <a:graphicFrameLocks noChangeAspect="1"/>
          </p:cNvGraphicFramePr>
          <p:nvPr/>
        </p:nvGraphicFramePr>
        <p:xfrm>
          <a:off x="2909248" y="1434152"/>
          <a:ext cx="2438400" cy="952500"/>
        </p:xfrm>
        <a:graphic>
          <a:graphicData uri="http://schemas.openxmlformats.org/presentationml/2006/ole">
            <mc:AlternateContent xmlns:mc="http://schemas.openxmlformats.org/markup-compatibility/2006">
              <mc:Choice xmlns:v="urn:schemas-microsoft-com:vml" Requires="v">
                <p:oleObj name="Equation" r:id="rId4" imgW="2438280" imgH="952200" progId="Equation.DSMT4">
                  <p:embed/>
                </p:oleObj>
              </mc:Choice>
              <mc:Fallback>
                <p:oleObj name="Equation" r:id="rId4" imgW="2438280" imgH="9522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9248" y="1434152"/>
                        <a:ext cx="24384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4261" name="Object 5"/>
          <p:cNvGraphicFramePr>
            <a:graphicFrameLocks noChangeAspect="1"/>
          </p:cNvGraphicFramePr>
          <p:nvPr/>
        </p:nvGraphicFramePr>
        <p:xfrm>
          <a:off x="2938816" y="2541896"/>
          <a:ext cx="2286000" cy="1257300"/>
        </p:xfrm>
        <a:graphic>
          <a:graphicData uri="http://schemas.openxmlformats.org/presentationml/2006/ole">
            <mc:AlternateContent xmlns:mc="http://schemas.openxmlformats.org/markup-compatibility/2006">
              <mc:Choice xmlns:v="urn:schemas-microsoft-com:vml" Requires="v">
                <p:oleObj name="Equation" r:id="rId6" imgW="2286000" imgH="1257120" progId="Equation.DSMT4">
                  <p:embed/>
                </p:oleObj>
              </mc:Choice>
              <mc:Fallback>
                <p:oleObj name="Equation" r:id="rId6" imgW="2286000" imgH="125712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38816" y="2541896"/>
                        <a:ext cx="228600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4262" name="Object 6"/>
          <p:cNvGraphicFramePr>
            <a:graphicFrameLocks noChangeAspect="1"/>
          </p:cNvGraphicFramePr>
          <p:nvPr>
            <p:extLst>
              <p:ext uri="{D42A27DB-BD31-4B8C-83A1-F6EECF244321}">
                <p14:modId xmlns:p14="http://schemas.microsoft.com/office/powerpoint/2010/main" val="1450855150"/>
              </p:ext>
            </p:extLst>
          </p:nvPr>
        </p:nvGraphicFramePr>
        <p:xfrm>
          <a:off x="2922896" y="3935104"/>
          <a:ext cx="2438400" cy="825500"/>
        </p:xfrm>
        <a:graphic>
          <a:graphicData uri="http://schemas.openxmlformats.org/presentationml/2006/ole">
            <mc:AlternateContent xmlns:mc="http://schemas.openxmlformats.org/markup-compatibility/2006">
              <mc:Choice xmlns:v="urn:schemas-microsoft-com:vml" Requires="v">
                <p:oleObj name="Equation" r:id="rId8" imgW="2438280" imgH="825480" progId="Equation.DSMT4">
                  <p:embed/>
                </p:oleObj>
              </mc:Choice>
              <mc:Fallback>
                <p:oleObj name="Equation" r:id="rId8" imgW="2438280" imgH="82548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22896" y="3935104"/>
                        <a:ext cx="2438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4263" name="Object 7"/>
          <p:cNvGraphicFramePr>
            <a:graphicFrameLocks noChangeAspect="1"/>
          </p:cNvGraphicFramePr>
          <p:nvPr/>
        </p:nvGraphicFramePr>
        <p:xfrm>
          <a:off x="2930856" y="4953000"/>
          <a:ext cx="2197100" cy="825500"/>
        </p:xfrm>
        <a:graphic>
          <a:graphicData uri="http://schemas.openxmlformats.org/presentationml/2006/ole">
            <mc:AlternateContent xmlns:mc="http://schemas.openxmlformats.org/markup-compatibility/2006">
              <mc:Choice xmlns:v="urn:schemas-microsoft-com:vml" Requires="v">
                <p:oleObj name="Equation" r:id="rId10" imgW="2197080" imgH="825480" progId="Equation.DSMT4">
                  <p:embed/>
                </p:oleObj>
              </mc:Choice>
              <mc:Fallback>
                <p:oleObj name="Equation" r:id="rId10" imgW="2197080" imgH="82548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30856" y="4953000"/>
                        <a:ext cx="21971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4264" name="Object 8"/>
          <p:cNvGraphicFramePr>
            <a:graphicFrameLocks noChangeAspect="1"/>
          </p:cNvGraphicFramePr>
          <p:nvPr/>
        </p:nvGraphicFramePr>
        <p:xfrm>
          <a:off x="5154304" y="4953000"/>
          <a:ext cx="520700" cy="825500"/>
        </p:xfrm>
        <a:graphic>
          <a:graphicData uri="http://schemas.openxmlformats.org/presentationml/2006/ole">
            <mc:AlternateContent xmlns:mc="http://schemas.openxmlformats.org/markup-compatibility/2006">
              <mc:Choice xmlns:v="urn:schemas-microsoft-com:vml" Requires="v">
                <p:oleObj name="Equation" r:id="rId12" imgW="520560" imgH="825480" progId="Equation.DSMT4">
                  <p:embed/>
                </p:oleObj>
              </mc:Choice>
              <mc:Fallback>
                <p:oleObj name="Equation" r:id="rId12" imgW="520560" imgH="825480"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54304" y="4953000"/>
                        <a:ext cx="5207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Rectangle 10"/>
          <p:cNvSpPr/>
          <p:nvPr/>
        </p:nvSpPr>
        <p:spPr>
          <a:xfrm>
            <a:off x="5791200" y="2800290"/>
            <a:ext cx="3011209" cy="400110"/>
          </a:xfrm>
          <a:prstGeom prst="rect">
            <a:avLst/>
          </a:prstGeom>
        </p:spPr>
        <p:txBody>
          <a:bodyPr wrap="none">
            <a:spAutoFit/>
          </a:bodyPr>
          <a:lstStyle/>
          <a:p>
            <a:r>
              <a:rPr lang="en-US" sz="2000" dirty="0">
                <a:solidFill>
                  <a:srgbClr val="008080"/>
                </a:solidFill>
              </a:rPr>
              <a:t>Apply l’Hôpital’s Rule once.</a:t>
            </a:r>
          </a:p>
        </p:txBody>
      </p:sp>
      <p:sp>
        <p:nvSpPr>
          <p:cNvPr id="12" name="Rectangle 11"/>
          <p:cNvSpPr/>
          <p:nvPr/>
        </p:nvSpPr>
        <p:spPr>
          <a:xfrm>
            <a:off x="5791200" y="4248090"/>
            <a:ext cx="2355966" cy="400110"/>
          </a:xfrm>
          <a:prstGeom prst="rect">
            <a:avLst/>
          </a:prstGeom>
        </p:spPr>
        <p:txBody>
          <a:bodyPr wrap="none">
            <a:spAutoFit/>
          </a:bodyPr>
          <a:lstStyle/>
          <a:p>
            <a:r>
              <a:rPr lang="en-US" sz="2000" dirty="0">
                <a:solidFill>
                  <a:srgbClr val="008080"/>
                </a:solidFill>
              </a:rPr>
              <a:t>Simplify the fraction.</a:t>
            </a:r>
          </a:p>
        </p:txBody>
      </p:sp>
      <p:sp>
        <p:nvSpPr>
          <p:cNvPr id="13" name="Rectangle 12"/>
          <p:cNvSpPr/>
          <p:nvPr/>
        </p:nvSpPr>
        <p:spPr>
          <a:xfrm>
            <a:off x="5791200" y="5181600"/>
            <a:ext cx="3060966" cy="400110"/>
          </a:xfrm>
          <a:prstGeom prst="rect">
            <a:avLst/>
          </a:prstGeom>
        </p:spPr>
        <p:txBody>
          <a:bodyPr wrap="none">
            <a:spAutoFit/>
          </a:bodyPr>
          <a:lstStyle/>
          <a:p>
            <a:r>
              <a:rPr lang="en-US" sz="2000" dirty="0">
                <a:solidFill>
                  <a:srgbClr val="008080"/>
                </a:solidFill>
              </a:rPr>
              <a:t>Apply l’Hôpital’s Rule again.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42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426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426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426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242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(cont.)</a:t>
            </a:r>
          </a:p>
        </p:txBody>
      </p:sp>
      <p:sp>
        <p:nvSpPr>
          <p:cNvPr id="3" name="Content Placeholder 2"/>
          <p:cNvSpPr>
            <a:spLocks noGrp="1"/>
          </p:cNvSpPr>
          <p:nvPr>
            <p:ph idx="1"/>
          </p:nvPr>
        </p:nvSpPr>
        <p:spPr/>
        <p:txBody>
          <a:bodyPr/>
          <a:lstStyle/>
          <a:p>
            <a:r>
              <a:rPr lang="en-US" dirty="0"/>
              <a:t>Figure visually confirms the limit we found.</a:t>
            </a:r>
          </a:p>
        </p:txBody>
      </p:sp>
      <p:grpSp>
        <p:nvGrpSpPr>
          <p:cNvPr id="7" name="Group 6"/>
          <p:cNvGrpSpPr/>
          <p:nvPr/>
        </p:nvGrpSpPr>
        <p:grpSpPr>
          <a:xfrm>
            <a:off x="2834640" y="1749841"/>
            <a:ext cx="3474720" cy="4231859"/>
            <a:chOff x="2834640" y="1749841"/>
            <a:chExt cx="3474720" cy="4231859"/>
          </a:xfrm>
        </p:grpSpPr>
        <p:pic>
          <p:nvPicPr>
            <p:cNvPr id="225282" name="Picture 2"/>
            <p:cNvPicPr>
              <a:picLocks noChangeAspect="1" noChangeArrowheads="1"/>
            </p:cNvPicPr>
            <p:nvPr/>
          </p:nvPicPr>
          <p:blipFill>
            <a:blip r:embed="rId2" cstate="print">
              <a:clrChange>
                <a:clrFrom>
                  <a:srgbClr val="FFFFFF"/>
                </a:clrFrom>
                <a:clrTo>
                  <a:srgbClr val="FFFFFF">
                    <a:alpha val="0"/>
                  </a:srgbClr>
                </a:clrTo>
              </a:clrChange>
            </a:blip>
            <a:srcRect b="42246"/>
            <a:stretch>
              <a:fillRect/>
            </a:stretch>
          </p:blipFill>
          <p:spPr bwMode="auto">
            <a:xfrm>
              <a:off x="2834640" y="1749841"/>
              <a:ext cx="3474720" cy="2396003"/>
            </a:xfrm>
            <a:prstGeom prst="rect">
              <a:avLst/>
            </a:prstGeom>
            <a:noFill/>
            <a:ln w="9525">
              <a:noFill/>
              <a:miter lim="800000"/>
              <a:headEnd/>
              <a:tailEnd/>
            </a:ln>
          </p:spPr>
        </p:pic>
        <p:sp>
          <p:nvSpPr>
            <p:cNvPr id="5" name="Rectangle 4"/>
            <p:cNvSpPr/>
            <p:nvPr/>
          </p:nvSpPr>
          <p:spPr>
            <a:xfrm>
              <a:off x="3962400" y="4126089"/>
              <a:ext cx="184731" cy="523220"/>
            </a:xfrm>
            <a:prstGeom prst="rect">
              <a:avLst/>
            </a:prstGeom>
          </p:spPr>
          <p:txBody>
            <a:bodyPr wrap="none">
              <a:spAutoFit/>
            </a:bodyPr>
            <a:lstStyle/>
            <a:p>
              <a:endParaRPr lang="en-US" sz="2800" b="1" dirty="0"/>
            </a:p>
          </p:txBody>
        </p:sp>
        <p:graphicFrame>
          <p:nvGraphicFramePr>
            <p:cNvPr id="233473" name="Object 1"/>
            <p:cNvGraphicFramePr>
              <a:graphicFrameLocks noChangeAspect="1"/>
            </p:cNvGraphicFramePr>
            <p:nvPr/>
          </p:nvGraphicFramePr>
          <p:xfrm>
            <a:off x="3158067" y="4572000"/>
            <a:ext cx="2933700" cy="1409700"/>
          </p:xfrm>
          <a:graphic>
            <a:graphicData uri="http://schemas.openxmlformats.org/presentationml/2006/ole">
              <mc:AlternateContent xmlns:mc="http://schemas.openxmlformats.org/markup-compatibility/2006">
                <mc:Choice xmlns:v="urn:schemas-microsoft-com:vml" Requires="v">
                  <p:oleObj name="Equation" r:id="rId3" imgW="2933640" imgH="1409400" progId="Equation.DSMT4">
                    <p:embed/>
                  </p:oleObj>
                </mc:Choice>
                <mc:Fallback>
                  <p:oleObj name="Equation" r:id="rId3" imgW="2933640" imgH="14094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8067" y="4572000"/>
                          <a:ext cx="29337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a:t>
            </a:r>
          </a:p>
        </p:txBody>
      </p:sp>
      <p:sp>
        <p:nvSpPr>
          <p:cNvPr id="3" name="Content Placeholder 2"/>
          <p:cNvSpPr>
            <a:spLocks noGrp="1"/>
          </p:cNvSpPr>
          <p:nvPr>
            <p:ph idx="1"/>
          </p:nvPr>
        </p:nvSpPr>
        <p:spPr/>
        <p:txBody>
          <a:bodyPr/>
          <a:lstStyle/>
          <a:p>
            <a:r>
              <a:rPr lang="en-US" dirty="0"/>
              <a:t>Determine</a:t>
            </a:r>
          </a:p>
          <a:p>
            <a:pPr>
              <a:spcBef>
                <a:spcPts val="1800"/>
              </a:spcBef>
            </a:pPr>
            <a:r>
              <a:rPr lang="en-US" b="1" dirty="0"/>
              <a:t>Solution</a:t>
            </a:r>
          </a:p>
          <a:p>
            <a:r>
              <a:rPr lang="en-US" dirty="0"/>
              <a:t>Note that the base of the expression                </a:t>
            </a:r>
            <a:r>
              <a:rPr lang="en-US" i="1" dirty="0"/>
              <a:t> </a:t>
            </a:r>
            <a:r>
              <a:rPr lang="en-US" dirty="0"/>
              <a:t>goes to 1 and the exponent goes to </a:t>
            </a:r>
            <a:r>
              <a:rPr lang="en-US" dirty="0">
                <a:sym typeface="Symbol"/>
              </a:rPr>
              <a:t></a:t>
            </a:r>
            <a:r>
              <a:rPr lang="en-US" dirty="0"/>
              <a:t> as </a:t>
            </a:r>
            <a:r>
              <a:rPr lang="en-US" i="1" dirty="0"/>
              <a:t>x</a:t>
            </a:r>
            <a:r>
              <a:rPr lang="en-US" dirty="0"/>
              <a:t> </a:t>
            </a:r>
            <a:r>
              <a:rPr lang="en-US" dirty="0">
                <a:sym typeface="Symbol"/>
              </a:rPr>
              <a:t></a:t>
            </a:r>
            <a:r>
              <a:rPr lang="en-US" dirty="0"/>
              <a:t> 0</a:t>
            </a:r>
            <a:r>
              <a:rPr lang="en-US" baseline="30000" dirty="0">
                <a:latin typeface="Symbol" pitchFamily="18" charset="2"/>
              </a:rPr>
              <a:t>+</a:t>
            </a:r>
            <a:r>
              <a:rPr lang="en-US" dirty="0"/>
              <a:t>. We let</a:t>
            </a:r>
          </a:p>
        </p:txBody>
      </p:sp>
      <p:graphicFrame>
        <p:nvGraphicFramePr>
          <p:cNvPr id="226306" name="Object 2"/>
          <p:cNvGraphicFramePr>
            <a:graphicFrameLocks noChangeAspect="1"/>
          </p:cNvGraphicFramePr>
          <p:nvPr/>
        </p:nvGraphicFramePr>
        <p:xfrm>
          <a:off x="2223911" y="1239925"/>
          <a:ext cx="1955800" cy="685800"/>
        </p:xfrm>
        <a:graphic>
          <a:graphicData uri="http://schemas.openxmlformats.org/presentationml/2006/ole">
            <mc:AlternateContent xmlns:mc="http://schemas.openxmlformats.org/markup-compatibility/2006">
              <mc:Choice xmlns:v="urn:schemas-microsoft-com:vml" Requires="v">
                <p:oleObj name="Equation" r:id="rId2" imgW="1955520" imgH="685800" progId="Equation.DSMT4">
                  <p:embed/>
                </p:oleObj>
              </mc:Choice>
              <mc:Fallback>
                <p:oleObj name="Equation" r:id="rId2" imgW="1955520" imgH="685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3911" y="1239925"/>
                        <a:ext cx="1955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6307" name="Object 3"/>
          <p:cNvGraphicFramePr>
            <a:graphicFrameLocks noChangeAspect="1"/>
          </p:cNvGraphicFramePr>
          <p:nvPr/>
        </p:nvGraphicFramePr>
        <p:xfrm>
          <a:off x="5881048" y="2411104"/>
          <a:ext cx="1244600" cy="558800"/>
        </p:xfrm>
        <a:graphic>
          <a:graphicData uri="http://schemas.openxmlformats.org/presentationml/2006/ole">
            <mc:AlternateContent xmlns:mc="http://schemas.openxmlformats.org/markup-compatibility/2006">
              <mc:Choice xmlns:v="urn:schemas-microsoft-com:vml" Requires="v">
                <p:oleObj name="Equation" r:id="rId4" imgW="1244520" imgH="558720" progId="Equation.DSMT4">
                  <p:embed/>
                </p:oleObj>
              </mc:Choice>
              <mc:Fallback>
                <p:oleObj name="Equation" r:id="rId4" imgW="1244520" imgH="55872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1048" y="2411104"/>
                        <a:ext cx="12446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6308" name="Object 4"/>
          <p:cNvGraphicFramePr>
            <a:graphicFrameLocks noChangeAspect="1"/>
          </p:cNvGraphicFramePr>
          <p:nvPr/>
        </p:nvGraphicFramePr>
        <p:xfrm>
          <a:off x="548640" y="3388056"/>
          <a:ext cx="1866900" cy="558800"/>
        </p:xfrm>
        <a:graphic>
          <a:graphicData uri="http://schemas.openxmlformats.org/presentationml/2006/ole">
            <mc:AlternateContent xmlns:mc="http://schemas.openxmlformats.org/markup-compatibility/2006">
              <mc:Choice xmlns:v="urn:schemas-microsoft-com:vml" Requires="v">
                <p:oleObj name="Equation" r:id="rId6" imgW="1866600" imgH="558720" progId="Equation.DSMT4">
                  <p:embed/>
                </p:oleObj>
              </mc:Choice>
              <mc:Fallback>
                <p:oleObj name="Equation" r:id="rId6" imgW="1866600" imgH="55872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640" y="3388056"/>
                        <a:ext cx="18669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6309" name="Object 5"/>
          <p:cNvGraphicFramePr>
            <a:graphicFrameLocks noChangeAspect="1"/>
          </p:cNvGraphicFramePr>
          <p:nvPr/>
        </p:nvGraphicFramePr>
        <p:xfrm>
          <a:off x="2470150" y="4064000"/>
          <a:ext cx="4203700" cy="965200"/>
        </p:xfrm>
        <a:graphic>
          <a:graphicData uri="http://schemas.openxmlformats.org/presentationml/2006/ole">
            <mc:AlternateContent xmlns:mc="http://schemas.openxmlformats.org/markup-compatibility/2006">
              <mc:Choice xmlns:v="urn:schemas-microsoft-com:vml" Requires="v">
                <p:oleObj name="Equation" r:id="rId8" imgW="4203360" imgH="965160" progId="Equation.DSMT4">
                  <p:embed/>
                </p:oleObj>
              </mc:Choice>
              <mc:Fallback>
                <p:oleObj name="Equation" r:id="rId8" imgW="4203360" imgH="96516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70150" y="4064000"/>
                        <a:ext cx="4203700"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630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630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63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(cont.)</a:t>
            </a:r>
          </a:p>
        </p:txBody>
      </p:sp>
      <p:sp>
        <p:nvSpPr>
          <p:cNvPr id="3" name="Content Placeholder 2"/>
          <p:cNvSpPr>
            <a:spLocks noGrp="1"/>
          </p:cNvSpPr>
          <p:nvPr>
            <p:ph idx="1"/>
          </p:nvPr>
        </p:nvSpPr>
        <p:spPr/>
        <p:txBody>
          <a:bodyPr/>
          <a:lstStyle/>
          <a:p>
            <a:r>
              <a:rPr lang="en-US" dirty="0"/>
              <a:t>The limit of this last expression is of the form          and we can apply l’Hôpital’s Rule.</a:t>
            </a:r>
          </a:p>
          <a:p>
            <a:endParaRPr lang="en-US" dirty="0"/>
          </a:p>
          <a:p>
            <a:endParaRPr lang="en-US" dirty="0"/>
          </a:p>
          <a:p>
            <a:endParaRPr lang="en-US" dirty="0"/>
          </a:p>
          <a:p>
            <a:r>
              <a:rPr lang="en-US" dirty="0"/>
              <a:t>Since</a:t>
            </a:r>
          </a:p>
          <a:p>
            <a:endParaRPr lang="en-US" dirty="0"/>
          </a:p>
          <a:p>
            <a:r>
              <a:rPr lang="en-US" dirty="0"/>
              <a:t>Hence,</a:t>
            </a:r>
          </a:p>
        </p:txBody>
      </p:sp>
      <p:graphicFrame>
        <p:nvGraphicFramePr>
          <p:cNvPr id="227330" name="Object 2"/>
          <p:cNvGraphicFramePr>
            <a:graphicFrameLocks noChangeAspect="1"/>
          </p:cNvGraphicFramePr>
          <p:nvPr/>
        </p:nvGraphicFramePr>
        <p:xfrm>
          <a:off x="7086600" y="1371600"/>
          <a:ext cx="647700" cy="431800"/>
        </p:xfrm>
        <a:graphic>
          <a:graphicData uri="http://schemas.openxmlformats.org/presentationml/2006/ole">
            <mc:AlternateContent xmlns:mc="http://schemas.openxmlformats.org/markup-compatibility/2006">
              <mc:Choice xmlns:v="urn:schemas-microsoft-com:vml" Requires="v">
                <p:oleObj name="Equation" r:id="rId2" imgW="647640" imgH="431640" progId="Equation.DSMT4">
                  <p:embed/>
                </p:oleObj>
              </mc:Choice>
              <mc:Fallback>
                <p:oleObj name="Equation" r:id="rId2" imgW="647640" imgH="4316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371600"/>
                        <a:ext cx="6477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7331" name="Object 3"/>
          <p:cNvGraphicFramePr>
            <a:graphicFrameLocks noChangeAspect="1"/>
          </p:cNvGraphicFramePr>
          <p:nvPr/>
        </p:nvGraphicFramePr>
        <p:xfrm>
          <a:off x="2501900" y="2258704"/>
          <a:ext cx="4140200" cy="1219200"/>
        </p:xfrm>
        <a:graphic>
          <a:graphicData uri="http://schemas.openxmlformats.org/presentationml/2006/ole">
            <mc:AlternateContent xmlns:mc="http://schemas.openxmlformats.org/markup-compatibility/2006">
              <mc:Choice xmlns:v="urn:schemas-microsoft-com:vml" Requires="v">
                <p:oleObj name="Equation" r:id="rId4" imgW="4140000" imgH="1218960" progId="Equation.DSMT4">
                  <p:embed/>
                </p:oleObj>
              </mc:Choice>
              <mc:Fallback>
                <p:oleObj name="Equation" r:id="rId4" imgW="4140000" imgH="121896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1900" y="2258704"/>
                        <a:ext cx="4140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7332" name="Object 4"/>
          <p:cNvGraphicFramePr>
            <a:graphicFrameLocks noChangeAspect="1"/>
          </p:cNvGraphicFramePr>
          <p:nvPr>
            <p:extLst>
              <p:ext uri="{D42A27DB-BD31-4B8C-83A1-F6EECF244321}">
                <p14:modId xmlns:p14="http://schemas.microsoft.com/office/powerpoint/2010/main" val="2463318603"/>
              </p:ext>
            </p:extLst>
          </p:nvPr>
        </p:nvGraphicFramePr>
        <p:xfrm>
          <a:off x="1430338" y="3840163"/>
          <a:ext cx="1625600" cy="584200"/>
        </p:xfrm>
        <a:graphic>
          <a:graphicData uri="http://schemas.openxmlformats.org/presentationml/2006/ole">
            <mc:AlternateContent xmlns:mc="http://schemas.openxmlformats.org/markup-compatibility/2006">
              <mc:Choice xmlns:v="urn:schemas-microsoft-com:vml" Requires="v">
                <p:oleObj name="Equation" r:id="rId6" imgW="1625400" imgH="583920" progId="Equation.DSMT4">
                  <p:embed/>
                </p:oleObj>
              </mc:Choice>
              <mc:Fallback>
                <p:oleObj name="Equation" r:id="rId6" imgW="1625400" imgH="583920" progId="Equation.DSMT4">
                  <p:embed/>
                  <p:pic>
                    <p:nvPicPr>
                      <p:cNvPr id="0" name="Picture 4"/>
                      <p:cNvPicPr>
                        <a:picLocks noChangeAspect="1" noChangeArrowheads="1"/>
                      </p:cNvPicPr>
                      <p:nvPr/>
                    </p:nvPicPr>
                    <p:blipFill>
                      <a:blip r:embed="rId7"/>
                      <a:srcRect/>
                      <a:stretch>
                        <a:fillRect/>
                      </a:stretch>
                    </p:blipFill>
                    <p:spPr bwMode="auto">
                      <a:xfrm>
                        <a:off x="1430338" y="3840163"/>
                        <a:ext cx="16256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7333" name="Object 5"/>
          <p:cNvGraphicFramePr>
            <a:graphicFrameLocks noChangeAspect="1"/>
          </p:cNvGraphicFramePr>
          <p:nvPr>
            <p:extLst>
              <p:ext uri="{D42A27DB-BD31-4B8C-83A1-F6EECF244321}">
                <p14:modId xmlns:p14="http://schemas.microsoft.com/office/powerpoint/2010/main" val="30065183"/>
              </p:ext>
            </p:extLst>
          </p:nvPr>
        </p:nvGraphicFramePr>
        <p:xfrm>
          <a:off x="3155950" y="3800475"/>
          <a:ext cx="3365500" cy="622300"/>
        </p:xfrm>
        <a:graphic>
          <a:graphicData uri="http://schemas.openxmlformats.org/presentationml/2006/ole">
            <mc:AlternateContent xmlns:mc="http://schemas.openxmlformats.org/markup-compatibility/2006">
              <mc:Choice xmlns:v="urn:schemas-microsoft-com:vml" Requires="v">
                <p:oleObj name="Equation" r:id="rId8" imgW="3365280" imgH="622080" progId="Equation.DSMT4">
                  <p:embed/>
                </p:oleObj>
              </mc:Choice>
              <mc:Fallback>
                <p:oleObj name="Equation" r:id="rId8" imgW="3365280" imgH="622080" progId="Equation.DSMT4">
                  <p:embed/>
                  <p:pic>
                    <p:nvPicPr>
                      <p:cNvPr id="0" name="Picture 5"/>
                      <p:cNvPicPr>
                        <a:picLocks noChangeAspect="1" noChangeArrowheads="1"/>
                      </p:cNvPicPr>
                      <p:nvPr/>
                    </p:nvPicPr>
                    <p:blipFill>
                      <a:blip r:embed="rId9"/>
                      <a:srcRect/>
                      <a:stretch>
                        <a:fillRect/>
                      </a:stretch>
                    </p:blipFill>
                    <p:spPr bwMode="auto">
                      <a:xfrm>
                        <a:off x="3155950" y="3800475"/>
                        <a:ext cx="33655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7334" name="Object 6"/>
          <p:cNvGraphicFramePr>
            <a:graphicFrameLocks noChangeAspect="1"/>
          </p:cNvGraphicFramePr>
          <p:nvPr/>
        </p:nvGraphicFramePr>
        <p:xfrm>
          <a:off x="1626548" y="4738048"/>
          <a:ext cx="2425700" cy="685800"/>
        </p:xfrm>
        <a:graphic>
          <a:graphicData uri="http://schemas.openxmlformats.org/presentationml/2006/ole">
            <mc:AlternateContent xmlns:mc="http://schemas.openxmlformats.org/markup-compatibility/2006">
              <mc:Choice xmlns:v="urn:schemas-microsoft-com:vml" Requires="v">
                <p:oleObj name="Equation" r:id="rId10" imgW="2425680" imgH="685800" progId="Equation.DSMT4">
                  <p:embed/>
                </p:oleObj>
              </mc:Choice>
              <mc:Fallback>
                <p:oleObj name="Equation" r:id="rId10" imgW="2425680" imgH="68580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26548" y="4738048"/>
                        <a:ext cx="24257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73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73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73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73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a:t>
            </a:r>
          </a:p>
        </p:txBody>
      </p:sp>
      <p:sp>
        <p:nvSpPr>
          <p:cNvPr id="3" name="Content Placeholder 2"/>
          <p:cNvSpPr>
            <a:spLocks noGrp="1"/>
          </p:cNvSpPr>
          <p:nvPr>
            <p:ph idx="1"/>
          </p:nvPr>
        </p:nvSpPr>
        <p:spPr/>
        <p:txBody>
          <a:bodyPr/>
          <a:lstStyle/>
          <a:p>
            <a:r>
              <a:rPr lang="en-US" dirty="0"/>
              <a:t>Determine</a:t>
            </a:r>
          </a:p>
          <a:p>
            <a:r>
              <a:rPr lang="en-US" b="1" dirty="0"/>
              <a:t>Solution</a:t>
            </a:r>
          </a:p>
          <a:p>
            <a:r>
              <a:rPr lang="en-US" dirty="0"/>
              <a:t>Both the base and the exponent approach 0. Letting </a:t>
            </a:r>
          </a:p>
          <a:p>
            <a:pPr>
              <a:spcBef>
                <a:spcPts val="0"/>
              </a:spcBef>
            </a:pPr>
            <a:r>
              <a:rPr lang="en-US" i="1" dirty="0"/>
              <a:t>y </a:t>
            </a:r>
            <a:r>
              <a:rPr lang="en-US" dirty="0"/>
              <a:t>= </a:t>
            </a:r>
            <a:r>
              <a:rPr lang="en-US" i="1" dirty="0"/>
              <a:t>x</a:t>
            </a:r>
            <a:r>
              <a:rPr lang="en-US" i="1" baseline="30000" dirty="0"/>
              <a:t>x</a:t>
            </a:r>
            <a:r>
              <a:rPr lang="en-US" dirty="0"/>
              <a:t>, we arrive at</a:t>
            </a:r>
          </a:p>
          <a:p>
            <a:pPr>
              <a:spcBef>
                <a:spcPts val="0"/>
              </a:spcBef>
            </a:pPr>
            <a:endParaRPr lang="en-US" dirty="0"/>
          </a:p>
          <a:p>
            <a:pPr>
              <a:spcBef>
                <a:spcPts val="0"/>
              </a:spcBef>
            </a:pPr>
            <a:endParaRPr lang="en-US" dirty="0"/>
          </a:p>
          <a:p>
            <a:pPr>
              <a:spcBef>
                <a:spcPts val="0"/>
              </a:spcBef>
            </a:pPr>
            <a:endParaRPr lang="en-US" dirty="0"/>
          </a:p>
          <a:p>
            <a:pPr>
              <a:spcBef>
                <a:spcPts val="0"/>
              </a:spcBef>
            </a:pPr>
            <a:r>
              <a:rPr lang="en-US" dirty="0"/>
              <a:t>a limit of indeterminate form </a:t>
            </a:r>
          </a:p>
        </p:txBody>
      </p:sp>
      <p:graphicFrame>
        <p:nvGraphicFramePr>
          <p:cNvPr id="228354" name="Object 2"/>
          <p:cNvGraphicFramePr>
            <a:graphicFrameLocks noChangeAspect="1"/>
          </p:cNvGraphicFramePr>
          <p:nvPr/>
        </p:nvGraphicFramePr>
        <p:xfrm>
          <a:off x="2247900" y="1309026"/>
          <a:ext cx="1028700" cy="622300"/>
        </p:xfrm>
        <a:graphic>
          <a:graphicData uri="http://schemas.openxmlformats.org/presentationml/2006/ole">
            <mc:AlternateContent xmlns:mc="http://schemas.openxmlformats.org/markup-compatibility/2006">
              <mc:Choice xmlns:v="urn:schemas-microsoft-com:vml" Requires="v">
                <p:oleObj name="Equation" r:id="rId2" imgW="1028520" imgH="622080" progId="Equation.DSMT4">
                  <p:embed/>
                </p:oleObj>
              </mc:Choice>
              <mc:Fallback>
                <p:oleObj name="Equation" r:id="rId2" imgW="1028520" imgH="6220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7900" y="1309026"/>
                        <a:ext cx="10287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8355" name="Object 3"/>
          <p:cNvGraphicFramePr>
            <a:graphicFrameLocks noChangeAspect="1"/>
          </p:cNvGraphicFramePr>
          <p:nvPr/>
        </p:nvGraphicFramePr>
        <p:xfrm>
          <a:off x="3346450" y="3145808"/>
          <a:ext cx="2451100" cy="1257300"/>
        </p:xfrm>
        <a:graphic>
          <a:graphicData uri="http://schemas.openxmlformats.org/presentationml/2006/ole">
            <mc:AlternateContent xmlns:mc="http://schemas.openxmlformats.org/markup-compatibility/2006">
              <mc:Choice xmlns:v="urn:schemas-microsoft-com:vml" Requires="v">
                <p:oleObj name="Equation" r:id="rId4" imgW="2450880" imgH="1257120" progId="Equation.DSMT4">
                  <p:embed/>
                </p:oleObj>
              </mc:Choice>
              <mc:Fallback>
                <p:oleObj name="Equation" r:id="rId4" imgW="2450880" imgH="125712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6450" y="3145808"/>
                        <a:ext cx="245110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8356" name="Object 4"/>
          <p:cNvGraphicFramePr>
            <a:graphicFrameLocks noChangeAspect="1"/>
          </p:cNvGraphicFramePr>
          <p:nvPr/>
        </p:nvGraphicFramePr>
        <p:xfrm>
          <a:off x="4788848" y="4523096"/>
          <a:ext cx="787400" cy="431800"/>
        </p:xfrm>
        <a:graphic>
          <a:graphicData uri="http://schemas.openxmlformats.org/presentationml/2006/ole">
            <mc:AlternateContent xmlns:mc="http://schemas.openxmlformats.org/markup-compatibility/2006">
              <mc:Choice xmlns:v="urn:schemas-microsoft-com:vml" Requires="v">
                <p:oleObj name="Equation" r:id="rId6" imgW="787320" imgH="431640" progId="Equation.DSMT4">
                  <p:embed/>
                </p:oleObj>
              </mc:Choice>
              <mc:Fallback>
                <p:oleObj name="Equation" r:id="rId6" imgW="787320" imgH="43164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88848" y="4523096"/>
                        <a:ext cx="7874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83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83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(cont.)</a:t>
            </a:r>
          </a:p>
        </p:txBody>
      </p:sp>
      <p:sp>
        <p:nvSpPr>
          <p:cNvPr id="3" name="Content Placeholder 2"/>
          <p:cNvSpPr>
            <a:spLocks noGrp="1"/>
          </p:cNvSpPr>
          <p:nvPr>
            <p:ph idx="1"/>
          </p:nvPr>
        </p:nvSpPr>
        <p:spPr/>
        <p:txBody>
          <a:bodyPr/>
          <a:lstStyle/>
          <a:p>
            <a:r>
              <a:rPr lang="en-US" dirty="0"/>
              <a:t>So,</a:t>
            </a:r>
          </a:p>
          <a:p>
            <a:endParaRPr lang="en-US" dirty="0"/>
          </a:p>
          <a:p>
            <a:endParaRPr lang="en-US" dirty="0"/>
          </a:p>
          <a:p>
            <a:endParaRPr lang="en-US" dirty="0"/>
          </a:p>
          <a:p>
            <a:endParaRPr lang="en-US" dirty="0"/>
          </a:p>
          <a:p>
            <a:endParaRPr lang="en-US" dirty="0"/>
          </a:p>
          <a:p>
            <a:r>
              <a:rPr lang="en-US" dirty="0"/>
              <a:t>and hence </a:t>
            </a:r>
            <a:r>
              <a:rPr lang="en-US" i="1" dirty="0"/>
              <a:t>x</a:t>
            </a:r>
            <a:r>
              <a:rPr lang="en-US" i="1" baseline="30000" dirty="0"/>
              <a:t>x</a:t>
            </a:r>
            <a:r>
              <a:rPr lang="en-US" dirty="0"/>
              <a:t> </a:t>
            </a:r>
            <a:r>
              <a:rPr lang="en-US" dirty="0">
                <a:sym typeface="Symbol"/>
              </a:rPr>
              <a:t></a:t>
            </a:r>
            <a:r>
              <a:rPr lang="en-US" dirty="0"/>
              <a:t> </a:t>
            </a:r>
            <a:r>
              <a:rPr lang="en-US" i="1" dirty="0"/>
              <a:t>e</a:t>
            </a:r>
            <a:r>
              <a:rPr lang="en-US" baseline="30000" dirty="0"/>
              <a:t>0</a:t>
            </a:r>
            <a:r>
              <a:rPr lang="en-US" dirty="0"/>
              <a:t> </a:t>
            </a:r>
            <a:r>
              <a:rPr lang="en-US" dirty="0">
                <a:latin typeface="Symbol" pitchFamily="18" charset="2"/>
              </a:rPr>
              <a:t>=</a:t>
            </a:r>
            <a:r>
              <a:rPr lang="en-US" dirty="0"/>
              <a:t> 1 as </a:t>
            </a:r>
            <a:r>
              <a:rPr lang="en-US" i="1" dirty="0"/>
              <a:t>x</a:t>
            </a:r>
            <a:r>
              <a:rPr lang="en-US" dirty="0"/>
              <a:t> </a:t>
            </a:r>
            <a:r>
              <a:rPr lang="en-US" dirty="0">
                <a:sym typeface="Symbol"/>
              </a:rPr>
              <a:t></a:t>
            </a:r>
            <a:r>
              <a:rPr lang="en-US" dirty="0"/>
              <a:t> 0</a:t>
            </a:r>
            <a:r>
              <a:rPr lang="en-US" baseline="30000" dirty="0"/>
              <a:t>+</a:t>
            </a:r>
            <a:r>
              <a:rPr lang="en-US" dirty="0"/>
              <a:t> </a:t>
            </a:r>
          </a:p>
          <a:p>
            <a:r>
              <a:rPr lang="en-US" dirty="0"/>
              <a:t>(don’t forget this last step!).</a:t>
            </a:r>
          </a:p>
        </p:txBody>
      </p:sp>
      <p:sp>
        <p:nvSpPr>
          <p:cNvPr id="5" name="Rectangle 4"/>
          <p:cNvSpPr/>
          <p:nvPr/>
        </p:nvSpPr>
        <p:spPr>
          <a:xfrm>
            <a:off x="5151906" y="4343400"/>
            <a:ext cx="3712748" cy="523220"/>
          </a:xfrm>
          <a:prstGeom prst="rect">
            <a:avLst/>
          </a:prstGeom>
        </p:spPr>
        <p:txBody>
          <a:bodyPr wrap="none">
            <a:spAutoFit/>
          </a:bodyPr>
          <a:lstStyle/>
          <a:p>
            <a:pPr algn="ctr"/>
            <a:r>
              <a:rPr lang="en-US" sz="2800" i="1" dirty="0"/>
              <a:t>Y</a:t>
            </a:r>
            <a:r>
              <a:rPr lang="en-US" sz="2800" dirty="0"/>
              <a:t> = </a:t>
            </a:r>
            <a:r>
              <a:rPr lang="en-US" sz="2800" i="1" dirty="0"/>
              <a:t>x</a:t>
            </a:r>
            <a:r>
              <a:rPr lang="en-US" sz="2800" i="1" baseline="30000" dirty="0"/>
              <a:t>x</a:t>
            </a:r>
            <a:r>
              <a:rPr lang="en-US" sz="2800" dirty="0"/>
              <a:t> on [0, 3] by [−1, 6]</a:t>
            </a:r>
          </a:p>
        </p:txBody>
      </p:sp>
      <p:pic>
        <p:nvPicPr>
          <p:cNvPr id="229379" name="Picture 3"/>
          <p:cNvPicPr>
            <a:picLocks noChangeAspect="1" noChangeArrowheads="1"/>
          </p:cNvPicPr>
          <p:nvPr/>
        </p:nvPicPr>
        <p:blipFill>
          <a:blip r:embed="rId2" cstate="print"/>
          <a:srcRect/>
          <a:stretch>
            <a:fillRect/>
          </a:stretch>
        </p:blipFill>
        <p:spPr bwMode="auto">
          <a:xfrm>
            <a:off x="5318761" y="1889760"/>
            <a:ext cx="3444239" cy="2377440"/>
          </a:xfrm>
          <a:prstGeom prst="rect">
            <a:avLst/>
          </a:prstGeom>
          <a:noFill/>
          <a:ln w="9525">
            <a:noFill/>
            <a:miter lim="800000"/>
            <a:headEnd/>
            <a:tailEnd/>
          </a:ln>
        </p:spPr>
      </p:pic>
      <p:graphicFrame>
        <p:nvGraphicFramePr>
          <p:cNvPr id="4" name="Object 3"/>
          <p:cNvGraphicFramePr>
            <a:graphicFrameLocks noChangeAspect="1"/>
          </p:cNvGraphicFramePr>
          <p:nvPr/>
        </p:nvGraphicFramePr>
        <p:xfrm>
          <a:off x="685800" y="2121568"/>
          <a:ext cx="1143000" cy="1270000"/>
        </p:xfrm>
        <a:graphic>
          <a:graphicData uri="http://schemas.openxmlformats.org/presentationml/2006/ole">
            <mc:AlternateContent xmlns:mc="http://schemas.openxmlformats.org/markup-compatibility/2006">
              <mc:Choice xmlns:v="urn:schemas-microsoft-com:vml" Requires="v">
                <p:oleObj name="Equation" r:id="rId3" imgW="1143000" imgH="1269720" progId="Equation.DSMT4">
                  <p:embed/>
                </p:oleObj>
              </mc:Choice>
              <mc:Fallback>
                <p:oleObj name="Equation" r:id="rId3" imgW="1143000" imgH="126972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121568"/>
                        <a:ext cx="1143000" cy="1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9380" name="Object 4"/>
          <p:cNvGraphicFramePr>
            <a:graphicFrameLocks noChangeAspect="1"/>
          </p:cNvGraphicFramePr>
          <p:nvPr/>
        </p:nvGraphicFramePr>
        <p:xfrm>
          <a:off x="1943100" y="1736558"/>
          <a:ext cx="1714500" cy="1663700"/>
        </p:xfrm>
        <a:graphic>
          <a:graphicData uri="http://schemas.openxmlformats.org/presentationml/2006/ole">
            <mc:AlternateContent xmlns:mc="http://schemas.openxmlformats.org/markup-compatibility/2006">
              <mc:Choice xmlns:v="urn:schemas-microsoft-com:vml" Requires="v">
                <p:oleObj name="Equation" r:id="rId5" imgW="1714320" imgH="1663560" progId="Equation.DSMT4">
                  <p:embed/>
                </p:oleObj>
              </mc:Choice>
              <mc:Fallback>
                <p:oleObj name="Equation" r:id="rId5" imgW="1714320" imgH="166356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43100" y="1736558"/>
                        <a:ext cx="17145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9381" name="Object 5"/>
          <p:cNvGraphicFramePr>
            <a:graphicFrameLocks noChangeAspect="1"/>
          </p:cNvGraphicFramePr>
          <p:nvPr/>
        </p:nvGraphicFramePr>
        <p:xfrm>
          <a:off x="1943100" y="3505200"/>
          <a:ext cx="1536700" cy="609600"/>
        </p:xfrm>
        <a:graphic>
          <a:graphicData uri="http://schemas.openxmlformats.org/presentationml/2006/ole">
            <mc:AlternateContent xmlns:mc="http://schemas.openxmlformats.org/markup-compatibility/2006">
              <mc:Choice xmlns:v="urn:schemas-microsoft-com:vml" Requires="v">
                <p:oleObj name="Equation" r:id="rId7" imgW="1536480" imgH="609480" progId="Equation.DSMT4">
                  <p:embed/>
                </p:oleObj>
              </mc:Choice>
              <mc:Fallback>
                <p:oleObj name="Equation" r:id="rId7" imgW="1536480" imgH="6094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43100" y="3505200"/>
                        <a:ext cx="15367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9382" name="Object 6"/>
          <p:cNvGraphicFramePr>
            <a:graphicFrameLocks noChangeAspect="1"/>
          </p:cNvGraphicFramePr>
          <p:nvPr/>
        </p:nvGraphicFramePr>
        <p:xfrm>
          <a:off x="3581400" y="3593432"/>
          <a:ext cx="571500" cy="330200"/>
        </p:xfrm>
        <a:graphic>
          <a:graphicData uri="http://schemas.openxmlformats.org/presentationml/2006/ole">
            <mc:AlternateContent xmlns:mc="http://schemas.openxmlformats.org/markup-compatibility/2006">
              <mc:Choice xmlns:v="urn:schemas-microsoft-com:vml" Requires="v">
                <p:oleObj name="Equation" r:id="rId9" imgW="571320" imgH="330120" progId="Equation.DSMT4">
                  <p:embed/>
                </p:oleObj>
              </mc:Choice>
              <mc:Fallback>
                <p:oleObj name="Equation" r:id="rId9" imgW="571320" imgH="33012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81400" y="3593432"/>
                        <a:ext cx="5715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93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93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938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937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a:t>
            </a:r>
          </a:p>
        </p:txBody>
      </p:sp>
      <p:sp>
        <p:nvSpPr>
          <p:cNvPr id="3" name="Content Placeholder 2"/>
          <p:cNvSpPr>
            <a:spLocks noGrp="1"/>
          </p:cNvSpPr>
          <p:nvPr>
            <p:ph idx="1"/>
          </p:nvPr>
        </p:nvSpPr>
        <p:spPr/>
        <p:txBody>
          <a:bodyPr/>
          <a:lstStyle/>
          <a:p>
            <a:r>
              <a:rPr lang="en-US" dirty="0"/>
              <a:t>Determine</a:t>
            </a:r>
          </a:p>
          <a:p>
            <a:r>
              <a:rPr lang="en-US" b="1" dirty="0"/>
              <a:t>Solution</a:t>
            </a:r>
          </a:p>
          <a:p>
            <a:r>
              <a:rPr lang="en-US" dirty="0"/>
              <a:t>The base has a limit of </a:t>
            </a:r>
            <a:r>
              <a:rPr lang="en-US" dirty="0">
                <a:sym typeface="Symbol"/>
              </a:rPr>
              <a:t></a:t>
            </a:r>
            <a:r>
              <a:rPr lang="en-US" dirty="0"/>
              <a:t> and the exponent has a limit of 0. We proceed as in the last two examples.</a:t>
            </a:r>
          </a:p>
        </p:txBody>
      </p:sp>
      <p:graphicFrame>
        <p:nvGraphicFramePr>
          <p:cNvPr id="230403" name="Object 3"/>
          <p:cNvGraphicFramePr>
            <a:graphicFrameLocks noChangeAspect="1"/>
          </p:cNvGraphicFramePr>
          <p:nvPr/>
        </p:nvGraphicFramePr>
        <p:xfrm>
          <a:off x="2147248" y="3388056"/>
          <a:ext cx="1016000" cy="457200"/>
        </p:xfrm>
        <a:graphic>
          <a:graphicData uri="http://schemas.openxmlformats.org/presentationml/2006/ole">
            <mc:AlternateContent xmlns:mc="http://schemas.openxmlformats.org/markup-compatibility/2006">
              <mc:Choice xmlns:v="urn:schemas-microsoft-com:vml" Requires="v">
                <p:oleObj name="Equation" r:id="rId2" imgW="1015920" imgH="457200" progId="Equation.DSMT4">
                  <p:embed/>
                </p:oleObj>
              </mc:Choice>
              <mc:Fallback>
                <p:oleObj name="Equation" r:id="rId2" imgW="1015920" imgH="45720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7248" y="3388056"/>
                        <a:ext cx="101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0404" name="Object 4"/>
          <p:cNvGraphicFramePr>
            <a:graphicFrameLocks noChangeAspect="1"/>
          </p:cNvGraphicFramePr>
          <p:nvPr/>
        </p:nvGraphicFramePr>
        <p:xfrm>
          <a:off x="1883392" y="4051300"/>
          <a:ext cx="5384800" cy="825500"/>
        </p:xfrm>
        <a:graphic>
          <a:graphicData uri="http://schemas.openxmlformats.org/presentationml/2006/ole">
            <mc:AlternateContent xmlns:mc="http://schemas.openxmlformats.org/markup-compatibility/2006">
              <mc:Choice xmlns:v="urn:schemas-microsoft-com:vml" Requires="v">
                <p:oleObj name="Equation" r:id="rId4" imgW="5384520" imgH="825480" progId="Equation.DSMT4">
                  <p:embed/>
                </p:oleObj>
              </mc:Choice>
              <mc:Fallback>
                <p:oleObj name="Equation" r:id="rId4" imgW="5384520" imgH="82548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3392" y="4051300"/>
                        <a:ext cx="53848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0405" name="Object 5"/>
          <p:cNvGraphicFramePr>
            <a:graphicFrameLocks noChangeAspect="1"/>
          </p:cNvGraphicFramePr>
          <p:nvPr/>
        </p:nvGraphicFramePr>
        <p:xfrm>
          <a:off x="2235200" y="1286470"/>
          <a:ext cx="1117600" cy="596900"/>
        </p:xfrm>
        <a:graphic>
          <a:graphicData uri="http://schemas.openxmlformats.org/presentationml/2006/ole">
            <mc:AlternateContent xmlns:mc="http://schemas.openxmlformats.org/markup-compatibility/2006">
              <mc:Choice xmlns:v="urn:schemas-microsoft-com:vml" Requires="v">
                <p:oleObj name="Equation" r:id="rId6" imgW="1117440" imgH="596880" progId="Equation.DSMT4">
                  <p:embed/>
                </p:oleObj>
              </mc:Choice>
              <mc:Fallback>
                <p:oleObj name="Equation" r:id="rId6" imgW="1117440" imgH="59688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35200" y="1286470"/>
                        <a:ext cx="11176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040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04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 (cont.)</a:t>
            </a:r>
          </a:p>
        </p:txBody>
      </p:sp>
      <p:sp>
        <p:nvSpPr>
          <p:cNvPr id="3" name="Content Placeholder 2"/>
          <p:cNvSpPr>
            <a:spLocks noGrp="1"/>
          </p:cNvSpPr>
          <p:nvPr>
            <p:ph idx="1"/>
          </p:nvPr>
        </p:nvSpPr>
        <p:spPr/>
        <p:txBody>
          <a:bodyPr/>
          <a:lstStyle/>
          <a:p>
            <a:r>
              <a:rPr lang="en-US" dirty="0"/>
              <a:t>Applying l’Hôpital’s Rule,</a:t>
            </a:r>
          </a:p>
          <a:p>
            <a:endParaRPr lang="en-US" dirty="0"/>
          </a:p>
          <a:p>
            <a:endParaRPr lang="en-US" dirty="0"/>
          </a:p>
          <a:p>
            <a:endParaRPr lang="en-US" dirty="0"/>
          </a:p>
          <a:p>
            <a:r>
              <a:rPr lang="en-US" dirty="0"/>
              <a:t>and therefore</a:t>
            </a:r>
          </a:p>
        </p:txBody>
      </p:sp>
      <p:graphicFrame>
        <p:nvGraphicFramePr>
          <p:cNvPr id="231426" name="Object 2"/>
          <p:cNvGraphicFramePr>
            <a:graphicFrameLocks noChangeAspect="1"/>
          </p:cNvGraphicFramePr>
          <p:nvPr/>
        </p:nvGraphicFramePr>
        <p:xfrm>
          <a:off x="2520950" y="1815152"/>
          <a:ext cx="4102100" cy="1219200"/>
        </p:xfrm>
        <a:graphic>
          <a:graphicData uri="http://schemas.openxmlformats.org/presentationml/2006/ole">
            <mc:AlternateContent xmlns:mc="http://schemas.openxmlformats.org/markup-compatibility/2006">
              <mc:Choice xmlns:v="urn:schemas-microsoft-com:vml" Requires="v">
                <p:oleObj name="Equation" r:id="rId2" imgW="4101840" imgH="1218960" progId="Equation.DSMT4">
                  <p:embed/>
                </p:oleObj>
              </mc:Choice>
              <mc:Fallback>
                <p:oleObj name="Equation" r:id="rId2" imgW="4101840" imgH="12189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0950" y="1815152"/>
                        <a:ext cx="41021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1427" name="Object 3"/>
          <p:cNvGraphicFramePr>
            <a:graphicFrameLocks noChangeAspect="1"/>
          </p:cNvGraphicFramePr>
          <p:nvPr>
            <p:extLst>
              <p:ext uri="{D42A27DB-BD31-4B8C-83A1-F6EECF244321}">
                <p14:modId xmlns:p14="http://schemas.microsoft.com/office/powerpoint/2010/main" val="784569070"/>
              </p:ext>
            </p:extLst>
          </p:nvPr>
        </p:nvGraphicFramePr>
        <p:xfrm>
          <a:off x="2719388" y="3343275"/>
          <a:ext cx="3238500" cy="596900"/>
        </p:xfrm>
        <a:graphic>
          <a:graphicData uri="http://schemas.openxmlformats.org/presentationml/2006/ole">
            <mc:AlternateContent xmlns:mc="http://schemas.openxmlformats.org/markup-compatibility/2006">
              <mc:Choice xmlns:v="urn:schemas-microsoft-com:vml" Requires="v">
                <p:oleObj name="Equation" r:id="rId4" imgW="3238200" imgH="596880" progId="Equation.DSMT4">
                  <p:embed/>
                </p:oleObj>
              </mc:Choice>
              <mc:Fallback>
                <p:oleObj name="Equation" r:id="rId4" imgW="3238200" imgH="596880" progId="Equation.DSMT4">
                  <p:embed/>
                  <p:pic>
                    <p:nvPicPr>
                      <p:cNvPr id="0" name="Picture 3"/>
                      <p:cNvPicPr>
                        <a:picLocks noChangeAspect="1" noChangeArrowheads="1"/>
                      </p:cNvPicPr>
                      <p:nvPr/>
                    </p:nvPicPr>
                    <p:blipFill>
                      <a:blip r:embed="rId5"/>
                      <a:srcRect/>
                      <a:stretch>
                        <a:fillRect/>
                      </a:stretch>
                    </p:blipFill>
                    <p:spPr bwMode="auto">
                      <a:xfrm>
                        <a:off x="2719388" y="3343275"/>
                        <a:ext cx="32385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14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14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a:t>
            </a:r>
          </a:p>
        </p:txBody>
      </p:sp>
      <p:sp>
        <p:nvSpPr>
          <p:cNvPr id="3" name="Content Placeholder 2"/>
          <p:cNvSpPr>
            <a:spLocks noGrp="1"/>
          </p:cNvSpPr>
          <p:nvPr>
            <p:ph idx="1"/>
          </p:nvPr>
        </p:nvSpPr>
        <p:spPr/>
        <p:txBody>
          <a:bodyPr/>
          <a:lstStyle/>
          <a:p>
            <a:r>
              <a:rPr lang="en-US" dirty="0"/>
              <a:t>Determine </a:t>
            </a:r>
          </a:p>
          <a:p>
            <a:pPr>
              <a:spcBef>
                <a:spcPts val="1800"/>
              </a:spcBef>
            </a:pPr>
            <a:r>
              <a:rPr lang="en-US" b="1" dirty="0"/>
              <a:t>Solution</a:t>
            </a:r>
          </a:p>
          <a:p>
            <a:r>
              <a:rPr lang="en-US" dirty="0"/>
              <a:t>Although we have learned ways to algebraically manipulate fractions of this sort in order to find the limit, l’Hôpital’s Rule makes it strikingly easy.</a:t>
            </a:r>
          </a:p>
        </p:txBody>
      </p:sp>
      <p:graphicFrame>
        <p:nvGraphicFramePr>
          <p:cNvPr id="207874" name="Object 2"/>
          <p:cNvGraphicFramePr>
            <a:graphicFrameLocks noChangeAspect="1"/>
          </p:cNvGraphicFramePr>
          <p:nvPr/>
        </p:nvGraphicFramePr>
        <p:xfrm>
          <a:off x="2270478" y="1130763"/>
          <a:ext cx="2095500" cy="825500"/>
        </p:xfrm>
        <a:graphic>
          <a:graphicData uri="http://schemas.openxmlformats.org/presentationml/2006/ole">
            <mc:AlternateContent xmlns:mc="http://schemas.openxmlformats.org/markup-compatibility/2006">
              <mc:Choice xmlns:v="urn:schemas-microsoft-com:vml" Requires="v">
                <p:oleObj name="Equation" r:id="rId2" imgW="2095200" imgH="825480" progId="Equation.DSMT4">
                  <p:embed/>
                </p:oleObj>
              </mc:Choice>
              <mc:Fallback>
                <p:oleObj name="Equation" r:id="rId2" imgW="2095200" imgH="8254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0478" y="1130763"/>
                        <a:ext cx="20955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7876" name="Object 4"/>
          <p:cNvGraphicFramePr>
            <a:graphicFrameLocks noChangeAspect="1"/>
          </p:cNvGraphicFramePr>
          <p:nvPr/>
        </p:nvGraphicFramePr>
        <p:xfrm>
          <a:off x="609600" y="3989696"/>
          <a:ext cx="1993900" cy="825500"/>
        </p:xfrm>
        <a:graphic>
          <a:graphicData uri="http://schemas.openxmlformats.org/presentationml/2006/ole">
            <mc:AlternateContent xmlns:mc="http://schemas.openxmlformats.org/markup-compatibility/2006">
              <mc:Choice xmlns:v="urn:schemas-microsoft-com:vml" Requires="v">
                <p:oleObj name="Equation" r:id="rId4" imgW="1993680" imgH="825480" progId="Equation.DSMT4">
                  <p:embed/>
                </p:oleObj>
              </mc:Choice>
              <mc:Fallback>
                <p:oleObj name="Equation" r:id="rId4" imgW="1993680" imgH="82548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3989696"/>
                        <a:ext cx="19939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7877" name="Object 5"/>
          <p:cNvGraphicFramePr>
            <a:graphicFrameLocks noChangeAspect="1"/>
          </p:cNvGraphicFramePr>
          <p:nvPr/>
        </p:nvGraphicFramePr>
        <p:xfrm>
          <a:off x="2639704" y="3984008"/>
          <a:ext cx="2349500" cy="825500"/>
        </p:xfrm>
        <a:graphic>
          <a:graphicData uri="http://schemas.openxmlformats.org/presentationml/2006/ole">
            <mc:AlternateContent xmlns:mc="http://schemas.openxmlformats.org/markup-compatibility/2006">
              <mc:Choice xmlns:v="urn:schemas-microsoft-com:vml" Requires="v">
                <p:oleObj name="Equation" r:id="rId6" imgW="2349360" imgH="825480" progId="Equation.DSMT4">
                  <p:embed/>
                </p:oleObj>
              </mc:Choice>
              <mc:Fallback>
                <p:oleObj name="Equation" r:id="rId6" imgW="2349360" imgH="82548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39704" y="3984008"/>
                        <a:ext cx="23495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7878" name="Object 6"/>
          <p:cNvGraphicFramePr>
            <a:graphicFrameLocks noChangeAspect="1"/>
          </p:cNvGraphicFramePr>
          <p:nvPr/>
        </p:nvGraphicFramePr>
        <p:xfrm>
          <a:off x="2626056" y="4904096"/>
          <a:ext cx="1384300" cy="482600"/>
        </p:xfrm>
        <a:graphic>
          <a:graphicData uri="http://schemas.openxmlformats.org/presentationml/2006/ole">
            <mc:AlternateContent xmlns:mc="http://schemas.openxmlformats.org/markup-compatibility/2006">
              <mc:Choice xmlns:v="urn:schemas-microsoft-com:vml" Requires="v">
                <p:oleObj name="Equation" r:id="rId8" imgW="1384200" imgH="482400" progId="Equation.DSMT4">
                  <p:embed/>
                </p:oleObj>
              </mc:Choice>
              <mc:Fallback>
                <p:oleObj name="Equation" r:id="rId8" imgW="1384200" imgH="48240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26056" y="4904096"/>
                        <a:ext cx="1384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7879" name="Object 7"/>
          <p:cNvGraphicFramePr>
            <a:graphicFrameLocks noChangeAspect="1"/>
          </p:cNvGraphicFramePr>
          <p:nvPr/>
        </p:nvGraphicFramePr>
        <p:xfrm>
          <a:off x="2631744" y="5562600"/>
          <a:ext cx="457200" cy="292100"/>
        </p:xfrm>
        <a:graphic>
          <a:graphicData uri="http://schemas.openxmlformats.org/presentationml/2006/ole">
            <mc:AlternateContent xmlns:mc="http://schemas.openxmlformats.org/markup-compatibility/2006">
              <mc:Choice xmlns:v="urn:schemas-microsoft-com:vml" Requires="v">
                <p:oleObj name="Equation" r:id="rId10" imgW="457200" imgH="291960" progId="Equation.DSMT4">
                  <p:embed/>
                </p:oleObj>
              </mc:Choice>
              <mc:Fallback>
                <p:oleObj name="Equation" r:id="rId10" imgW="457200" imgH="29196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31744" y="5562600"/>
                        <a:ext cx="4572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7880" name="Object 8"/>
          <p:cNvGraphicFramePr>
            <a:graphicFrameLocks noChangeAspect="1"/>
          </p:cNvGraphicFramePr>
          <p:nvPr/>
        </p:nvGraphicFramePr>
        <p:xfrm>
          <a:off x="5437496" y="4280848"/>
          <a:ext cx="3098800" cy="279400"/>
        </p:xfrm>
        <a:graphic>
          <a:graphicData uri="http://schemas.openxmlformats.org/presentationml/2006/ole">
            <mc:AlternateContent xmlns:mc="http://schemas.openxmlformats.org/markup-compatibility/2006">
              <mc:Choice xmlns:v="urn:schemas-microsoft-com:vml" Requires="v">
                <p:oleObj name="Equation" r:id="rId12" imgW="3098520" imgH="279360" progId="Equation.DSMT4">
                  <p:embed/>
                </p:oleObj>
              </mc:Choice>
              <mc:Fallback>
                <p:oleObj name="Equation" r:id="rId12" imgW="3098520" imgH="279360"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37496" y="4280848"/>
                        <a:ext cx="30988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7881" name="Object 9"/>
          <p:cNvGraphicFramePr>
            <a:graphicFrameLocks noChangeAspect="1"/>
          </p:cNvGraphicFramePr>
          <p:nvPr/>
        </p:nvGraphicFramePr>
        <p:xfrm>
          <a:off x="5486400" y="5029200"/>
          <a:ext cx="1739900" cy="241300"/>
        </p:xfrm>
        <a:graphic>
          <a:graphicData uri="http://schemas.openxmlformats.org/presentationml/2006/ole">
            <mc:AlternateContent xmlns:mc="http://schemas.openxmlformats.org/markup-compatibility/2006">
              <mc:Choice xmlns:v="urn:schemas-microsoft-com:vml" Requires="v">
                <p:oleObj name="Equation" r:id="rId14" imgW="1739880" imgH="241200" progId="Equation.DSMT4">
                  <p:embed/>
                </p:oleObj>
              </mc:Choice>
              <mc:Fallback>
                <p:oleObj name="Equation" r:id="rId14" imgW="1739880" imgH="241200" progId="Equation.DSMT4">
                  <p:embed/>
                  <p:pic>
                    <p:nvPicPr>
                      <p:cNvPr id="0"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86400" y="5029200"/>
                        <a:ext cx="17399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787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787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788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787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788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78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Cauchy’s Mean Value Theorem</a:t>
            </a:r>
          </a:p>
        </p:txBody>
      </p:sp>
      <p:sp>
        <p:nvSpPr>
          <p:cNvPr id="3" name="Content Placeholder 2"/>
          <p:cNvSpPr>
            <a:spLocks noGrp="1"/>
          </p:cNvSpPr>
          <p:nvPr>
            <p:ph idx="1"/>
          </p:nvPr>
        </p:nvSpPr>
        <p:spPr>
          <a:xfrm>
            <a:off x="457200" y="1280160"/>
            <a:ext cx="8229600" cy="3194721"/>
          </a:xfrm>
          <a:solidFill>
            <a:srgbClr val="FFFFCC"/>
          </a:solidFill>
          <a:ln w="28575">
            <a:solidFill>
              <a:srgbClr val="000000"/>
            </a:solidFill>
          </a:ln>
        </p:spPr>
        <p:txBody>
          <a:bodyPr>
            <a:spAutoFit/>
          </a:bodyPr>
          <a:lstStyle/>
          <a:p>
            <a:pPr algn="ctr"/>
            <a:r>
              <a:rPr lang="en-US" b="1" dirty="0">
                <a:solidFill>
                  <a:srgbClr val="000000"/>
                </a:solidFill>
              </a:rPr>
              <a:t>Cauchy’s Mean Value Theorem</a:t>
            </a:r>
          </a:p>
          <a:p>
            <a:r>
              <a:rPr lang="en-US" dirty="0">
                <a:solidFill>
                  <a:srgbClr val="000000"/>
                </a:solidFill>
              </a:rPr>
              <a:t>Suppose that </a:t>
            </a:r>
            <a:r>
              <a:rPr lang="en-US" i="1" dirty="0">
                <a:solidFill>
                  <a:srgbClr val="000000"/>
                </a:solidFill>
              </a:rPr>
              <a:t>f </a:t>
            </a:r>
            <a:r>
              <a:rPr lang="en-US" dirty="0">
                <a:solidFill>
                  <a:srgbClr val="000000"/>
                </a:solidFill>
              </a:rPr>
              <a:t>and </a:t>
            </a:r>
            <a:r>
              <a:rPr lang="en-US" i="1" dirty="0">
                <a:solidFill>
                  <a:srgbClr val="000000"/>
                </a:solidFill>
              </a:rPr>
              <a:t>g</a:t>
            </a:r>
            <a:r>
              <a:rPr lang="en-US" dirty="0">
                <a:solidFill>
                  <a:srgbClr val="000000"/>
                </a:solidFill>
              </a:rPr>
              <a:t> are continuous on [</a:t>
            </a:r>
            <a:r>
              <a:rPr lang="en-US" i="1" dirty="0" err="1">
                <a:solidFill>
                  <a:srgbClr val="000000"/>
                </a:solidFill>
              </a:rPr>
              <a:t>a</a:t>
            </a:r>
            <a:r>
              <a:rPr lang="en-US" dirty="0" err="1">
                <a:solidFill>
                  <a:srgbClr val="000000"/>
                </a:solidFill>
              </a:rPr>
              <a:t>,</a:t>
            </a:r>
            <a:r>
              <a:rPr lang="en-US" i="1" dirty="0" err="1">
                <a:solidFill>
                  <a:srgbClr val="000000"/>
                </a:solidFill>
              </a:rPr>
              <a:t>b</a:t>
            </a:r>
            <a:r>
              <a:rPr lang="en-US" dirty="0">
                <a:solidFill>
                  <a:srgbClr val="000000"/>
                </a:solidFill>
              </a:rPr>
              <a:t>] and differentiable on (</a:t>
            </a:r>
            <a:r>
              <a:rPr lang="en-US" i="1" dirty="0" err="1">
                <a:solidFill>
                  <a:srgbClr val="000000"/>
                </a:solidFill>
              </a:rPr>
              <a:t>a</a:t>
            </a:r>
            <a:r>
              <a:rPr lang="en-US" dirty="0" err="1">
                <a:solidFill>
                  <a:srgbClr val="000000"/>
                </a:solidFill>
              </a:rPr>
              <a:t>,</a:t>
            </a:r>
            <a:r>
              <a:rPr lang="en-US" i="1" dirty="0" err="1">
                <a:solidFill>
                  <a:srgbClr val="000000"/>
                </a:solidFill>
              </a:rPr>
              <a:t>b</a:t>
            </a:r>
            <a:r>
              <a:rPr lang="en-US" dirty="0">
                <a:solidFill>
                  <a:srgbClr val="000000"/>
                </a:solidFill>
              </a:rPr>
              <a:t>),                  on (</a:t>
            </a:r>
            <a:r>
              <a:rPr lang="en-US" i="1" dirty="0" err="1">
                <a:solidFill>
                  <a:srgbClr val="000000"/>
                </a:solidFill>
              </a:rPr>
              <a:t>a</a:t>
            </a:r>
            <a:r>
              <a:rPr lang="en-US" dirty="0" err="1">
                <a:solidFill>
                  <a:srgbClr val="000000"/>
                </a:solidFill>
              </a:rPr>
              <a:t>,</a:t>
            </a:r>
            <a:r>
              <a:rPr lang="en-US" i="1" dirty="0" err="1">
                <a:solidFill>
                  <a:srgbClr val="000000"/>
                </a:solidFill>
              </a:rPr>
              <a:t>b</a:t>
            </a:r>
            <a:r>
              <a:rPr lang="en-US" dirty="0">
                <a:solidFill>
                  <a:srgbClr val="000000"/>
                </a:solidFill>
              </a:rPr>
              <a:t>), and </a:t>
            </a:r>
          </a:p>
          <a:p>
            <a:pPr>
              <a:spcBef>
                <a:spcPts val="0"/>
              </a:spcBef>
            </a:pPr>
            <a:r>
              <a:rPr lang="en-US" dirty="0">
                <a:solidFill>
                  <a:srgbClr val="000000"/>
                </a:solidFill>
              </a:rPr>
              <a:t>                       Then there is a point                  such that</a:t>
            </a:r>
          </a:p>
          <a:p>
            <a:pPr>
              <a:spcBef>
                <a:spcPts val="0"/>
              </a:spcBef>
            </a:pPr>
            <a:endParaRPr lang="en-US" dirty="0">
              <a:solidFill>
                <a:srgbClr val="000000"/>
              </a:solidFill>
            </a:endParaRPr>
          </a:p>
          <a:p>
            <a:pPr>
              <a:spcBef>
                <a:spcPts val="0"/>
              </a:spcBef>
            </a:pPr>
            <a:endParaRPr lang="en-US" dirty="0">
              <a:solidFill>
                <a:srgbClr val="000000"/>
              </a:solidFill>
            </a:endParaRPr>
          </a:p>
          <a:p>
            <a:pPr>
              <a:spcBef>
                <a:spcPts val="0"/>
              </a:spcBef>
            </a:pPr>
            <a:endParaRPr lang="en-US" dirty="0">
              <a:solidFill>
                <a:srgbClr val="000000"/>
              </a:solidFill>
            </a:endParaRPr>
          </a:p>
        </p:txBody>
      </p:sp>
      <p:graphicFrame>
        <p:nvGraphicFramePr>
          <p:cNvPr id="208898" name="Object 2"/>
          <p:cNvGraphicFramePr>
            <a:graphicFrameLocks noChangeAspect="1"/>
          </p:cNvGraphicFramePr>
          <p:nvPr/>
        </p:nvGraphicFramePr>
        <p:xfrm>
          <a:off x="3899848" y="2260600"/>
          <a:ext cx="1295400" cy="482600"/>
        </p:xfrm>
        <a:graphic>
          <a:graphicData uri="http://schemas.openxmlformats.org/presentationml/2006/ole">
            <mc:AlternateContent xmlns:mc="http://schemas.openxmlformats.org/markup-compatibility/2006">
              <mc:Choice xmlns:v="urn:schemas-microsoft-com:vml" Requires="v">
                <p:oleObj name="Equation" r:id="rId2" imgW="1295280" imgH="482400" progId="Equation.DSMT4">
                  <p:embed/>
                </p:oleObj>
              </mc:Choice>
              <mc:Fallback>
                <p:oleObj name="Equation" r:id="rId2" imgW="1295280" imgH="482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9848" y="2260600"/>
                        <a:ext cx="1295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8899" name="Object 3"/>
          <p:cNvGraphicFramePr>
            <a:graphicFrameLocks noChangeAspect="1"/>
          </p:cNvGraphicFramePr>
          <p:nvPr/>
        </p:nvGraphicFramePr>
        <p:xfrm>
          <a:off x="533400" y="2667000"/>
          <a:ext cx="1790700" cy="482600"/>
        </p:xfrm>
        <a:graphic>
          <a:graphicData uri="http://schemas.openxmlformats.org/presentationml/2006/ole">
            <mc:AlternateContent xmlns:mc="http://schemas.openxmlformats.org/markup-compatibility/2006">
              <mc:Choice xmlns:v="urn:schemas-microsoft-com:vml" Requires="v">
                <p:oleObj name="Equation" r:id="rId4" imgW="1790640" imgH="482400" progId="Equation.DSMT4">
                  <p:embed/>
                </p:oleObj>
              </mc:Choice>
              <mc:Fallback>
                <p:oleObj name="Equation" r:id="rId4" imgW="1790640" imgH="4824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667000"/>
                        <a:ext cx="1790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8900" name="Object 4"/>
          <p:cNvGraphicFramePr>
            <a:graphicFrameLocks noChangeAspect="1"/>
          </p:cNvGraphicFramePr>
          <p:nvPr/>
        </p:nvGraphicFramePr>
        <p:xfrm>
          <a:off x="5451144" y="2668896"/>
          <a:ext cx="1257300" cy="482600"/>
        </p:xfrm>
        <a:graphic>
          <a:graphicData uri="http://schemas.openxmlformats.org/presentationml/2006/ole">
            <mc:AlternateContent xmlns:mc="http://schemas.openxmlformats.org/markup-compatibility/2006">
              <mc:Choice xmlns:v="urn:schemas-microsoft-com:vml" Requires="v">
                <p:oleObj name="Equation" r:id="rId6" imgW="1257120" imgH="482400" progId="Equation.DSMT4">
                  <p:embed/>
                </p:oleObj>
              </mc:Choice>
              <mc:Fallback>
                <p:oleObj name="Equation" r:id="rId6" imgW="1257120" imgH="4824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51144" y="2668896"/>
                        <a:ext cx="1257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8901" name="Object 5"/>
          <p:cNvGraphicFramePr>
            <a:graphicFrameLocks noChangeAspect="1"/>
          </p:cNvGraphicFramePr>
          <p:nvPr/>
        </p:nvGraphicFramePr>
        <p:xfrm>
          <a:off x="3079750" y="3278496"/>
          <a:ext cx="2984500" cy="1016000"/>
        </p:xfrm>
        <a:graphic>
          <a:graphicData uri="http://schemas.openxmlformats.org/presentationml/2006/ole">
            <mc:AlternateContent xmlns:mc="http://schemas.openxmlformats.org/markup-compatibility/2006">
              <mc:Choice xmlns:v="urn:schemas-microsoft-com:vml" Requires="v">
                <p:oleObj name="Equation" r:id="rId8" imgW="2984400" imgH="1015920" progId="Equation.DSMT4">
                  <p:embed/>
                </p:oleObj>
              </mc:Choice>
              <mc:Fallback>
                <p:oleObj name="Equation" r:id="rId8" imgW="2984400" imgH="101592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79750" y="3278496"/>
                        <a:ext cx="29845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L’Hôpital’s Rule</a:t>
            </a:r>
          </a:p>
        </p:txBody>
      </p:sp>
      <p:sp>
        <p:nvSpPr>
          <p:cNvPr id="3" name="Content Placeholder 2"/>
          <p:cNvSpPr>
            <a:spLocks noGrp="1"/>
          </p:cNvSpPr>
          <p:nvPr>
            <p:ph idx="1"/>
          </p:nvPr>
        </p:nvSpPr>
        <p:spPr>
          <a:xfrm>
            <a:off x="457200" y="1280160"/>
            <a:ext cx="8229600" cy="4206240"/>
          </a:xfrm>
          <a:solidFill>
            <a:srgbClr val="FFFFCC"/>
          </a:solidFill>
          <a:ln w="28575">
            <a:solidFill>
              <a:srgbClr val="000000"/>
            </a:solidFill>
          </a:ln>
        </p:spPr>
        <p:txBody>
          <a:bodyPr>
            <a:noAutofit/>
          </a:bodyPr>
          <a:lstStyle/>
          <a:p>
            <a:pPr algn="ctr"/>
            <a:r>
              <a:rPr lang="en-US" b="1" dirty="0">
                <a:solidFill>
                  <a:srgbClr val="000000"/>
                </a:solidFill>
              </a:rPr>
              <a:t>L’Hôpital’s Rule</a:t>
            </a:r>
          </a:p>
          <a:p>
            <a:r>
              <a:rPr lang="en-US" dirty="0">
                <a:solidFill>
                  <a:srgbClr val="000000"/>
                </a:solidFill>
              </a:rPr>
              <a:t>Suppose </a:t>
            </a:r>
            <a:r>
              <a:rPr lang="en-US" i="1" dirty="0">
                <a:solidFill>
                  <a:srgbClr val="000000"/>
                </a:solidFill>
              </a:rPr>
              <a:t>f </a:t>
            </a:r>
            <a:r>
              <a:rPr lang="en-US" dirty="0">
                <a:solidFill>
                  <a:srgbClr val="000000"/>
                </a:solidFill>
              </a:rPr>
              <a:t>and </a:t>
            </a:r>
            <a:r>
              <a:rPr lang="en-US" i="1" dirty="0">
                <a:solidFill>
                  <a:srgbClr val="000000"/>
                </a:solidFill>
              </a:rPr>
              <a:t>g</a:t>
            </a:r>
            <a:r>
              <a:rPr lang="en-US" dirty="0">
                <a:solidFill>
                  <a:srgbClr val="000000"/>
                </a:solidFill>
              </a:rPr>
              <a:t> are differentiable at all points of an open interval </a:t>
            </a:r>
            <a:r>
              <a:rPr lang="en-US" i="1" dirty="0">
                <a:solidFill>
                  <a:srgbClr val="000000"/>
                </a:solidFill>
              </a:rPr>
              <a:t>I</a:t>
            </a:r>
            <a:r>
              <a:rPr lang="en-US" dirty="0">
                <a:solidFill>
                  <a:srgbClr val="000000"/>
                </a:solidFill>
              </a:rPr>
              <a:t> containing </a:t>
            </a:r>
            <a:r>
              <a:rPr lang="en-US" i="1" dirty="0">
                <a:solidFill>
                  <a:srgbClr val="000000"/>
                </a:solidFill>
              </a:rPr>
              <a:t>c</a:t>
            </a:r>
            <a:r>
              <a:rPr lang="en-US" dirty="0">
                <a:solidFill>
                  <a:srgbClr val="000000"/>
                </a:solidFill>
              </a:rPr>
              <a:t>, and that                  for all </a:t>
            </a:r>
          </a:p>
          <a:p>
            <a:pPr>
              <a:spcBef>
                <a:spcPts val="0"/>
              </a:spcBef>
            </a:pPr>
            <a:r>
              <a:rPr lang="en-US" i="1" dirty="0">
                <a:solidFill>
                  <a:srgbClr val="000000"/>
                </a:solidFill>
              </a:rPr>
              <a:t>x</a:t>
            </a:r>
            <a:r>
              <a:rPr lang="en-US" dirty="0">
                <a:solidFill>
                  <a:srgbClr val="000000"/>
                </a:solidFill>
              </a:rPr>
              <a:t> </a:t>
            </a:r>
            <a:r>
              <a:rPr lang="en-US" dirty="0">
                <a:solidFill>
                  <a:srgbClr val="000000"/>
                </a:solidFill>
                <a:sym typeface="Symbol"/>
              </a:rPr>
              <a:t></a:t>
            </a:r>
            <a:r>
              <a:rPr lang="en-US" dirty="0">
                <a:solidFill>
                  <a:srgbClr val="000000"/>
                </a:solidFill>
              </a:rPr>
              <a:t> </a:t>
            </a:r>
            <a:r>
              <a:rPr lang="en-US" i="1" dirty="0">
                <a:solidFill>
                  <a:srgbClr val="000000"/>
                </a:solidFill>
              </a:rPr>
              <a:t>I</a:t>
            </a:r>
            <a:r>
              <a:rPr lang="en-US" dirty="0">
                <a:solidFill>
                  <a:srgbClr val="000000"/>
                </a:solidFill>
              </a:rPr>
              <a:t> except possibly at </a:t>
            </a:r>
            <a:r>
              <a:rPr lang="en-US" i="1" dirty="0">
                <a:solidFill>
                  <a:srgbClr val="000000"/>
                </a:solidFill>
              </a:rPr>
              <a:t>x</a:t>
            </a:r>
            <a:r>
              <a:rPr lang="en-US" dirty="0">
                <a:solidFill>
                  <a:srgbClr val="000000"/>
                </a:solidFill>
              </a:rPr>
              <a:t> </a:t>
            </a:r>
            <a:r>
              <a:rPr lang="en-US" dirty="0">
                <a:solidFill>
                  <a:srgbClr val="000000"/>
                </a:solidFill>
                <a:latin typeface="Symbol" pitchFamily="18" charset="2"/>
              </a:rPr>
              <a:t>=</a:t>
            </a:r>
            <a:r>
              <a:rPr lang="en-US" dirty="0">
                <a:solidFill>
                  <a:srgbClr val="000000"/>
                </a:solidFill>
              </a:rPr>
              <a:t> </a:t>
            </a:r>
            <a:r>
              <a:rPr lang="en-US" i="1" dirty="0">
                <a:solidFill>
                  <a:srgbClr val="000000"/>
                </a:solidFill>
              </a:rPr>
              <a:t>c</a:t>
            </a:r>
            <a:r>
              <a:rPr lang="en-US" dirty="0">
                <a:solidFill>
                  <a:srgbClr val="000000"/>
                </a:solidFill>
              </a:rPr>
              <a:t>. Suppose further that either</a:t>
            </a:r>
          </a:p>
          <a:p>
            <a:pPr>
              <a:spcBef>
                <a:spcPts val="0"/>
              </a:spcBef>
            </a:pPr>
            <a:endParaRPr lang="en-US" dirty="0">
              <a:solidFill>
                <a:srgbClr val="000000"/>
              </a:solidFill>
            </a:endParaRPr>
          </a:p>
          <a:p>
            <a:pPr>
              <a:spcBef>
                <a:spcPts val="2400"/>
              </a:spcBef>
            </a:pPr>
            <a:r>
              <a:rPr lang="en-US" dirty="0">
                <a:solidFill>
                  <a:srgbClr val="000000"/>
                </a:solidFill>
              </a:rPr>
              <a:t>or</a:t>
            </a:r>
          </a:p>
          <a:p>
            <a:endParaRPr lang="en-US" dirty="0">
              <a:solidFill>
                <a:srgbClr val="000000"/>
              </a:solidFill>
            </a:endParaRPr>
          </a:p>
        </p:txBody>
      </p:sp>
      <p:graphicFrame>
        <p:nvGraphicFramePr>
          <p:cNvPr id="208898" name="Object 2"/>
          <p:cNvGraphicFramePr>
            <a:graphicFrameLocks noChangeAspect="1"/>
          </p:cNvGraphicFramePr>
          <p:nvPr/>
        </p:nvGraphicFramePr>
        <p:xfrm>
          <a:off x="5908344" y="2258704"/>
          <a:ext cx="1295400" cy="482600"/>
        </p:xfrm>
        <a:graphic>
          <a:graphicData uri="http://schemas.openxmlformats.org/presentationml/2006/ole">
            <mc:AlternateContent xmlns:mc="http://schemas.openxmlformats.org/markup-compatibility/2006">
              <mc:Choice xmlns:v="urn:schemas-microsoft-com:vml" Requires="v">
                <p:oleObj name="Equation" r:id="rId2" imgW="1295280" imgH="482400" progId="Equation.DSMT4">
                  <p:embed/>
                </p:oleObj>
              </mc:Choice>
              <mc:Fallback>
                <p:oleObj name="Equation" r:id="rId2" imgW="1295280" imgH="482400" progId="Equation.DSMT4">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8344" y="2258704"/>
                        <a:ext cx="1295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9926" name="Object 6"/>
          <p:cNvGraphicFramePr>
            <a:graphicFrameLocks noChangeAspect="1"/>
          </p:cNvGraphicFramePr>
          <p:nvPr/>
        </p:nvGraphicFramePr>
        <p:xfrm>
          <a:off x="2355850" y="3619500"/>
          <a:ext cx="4432300" cy="571500"/>
        </p:xfrm>
        <a:graphic>
          <a:graphicData uri="http://schemas.openxmlformats.org/presentationml/2006/ole">
            <mc:AlternateContent xmlns:mc="http://schemas.openxmlformats.org/markup-compatibility/2006">
              <mc:Choice xmlns:v="urn:schemas-microsoft-com:vml" Requires="v">
                <p:oleObj name="Equation" r:id="rId4" imgW="4431960" imgH="571320" progId="Equation.DSMT4">
                  <p:embed/>
                </p:oleObj>
              </mc:Choice>
              <mc:Fallback>
                <p:oleObj name="Equation" r:id="rId4" imgW="4431960" imgH="571320" progId="Equation.DSMT4">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5850" y="3619500"/>
                        <a:ext cx="44323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9927" name="Object 7"/>
          <p:cNvGraphicFramePr>
            <a:graphicFrameLocks noChangeAspect="1"/>
          </p:cNvGraphicFramePr>
          <p:nvPr/>
        </p:nvGraphicFramePr>
        <p:xfrm>
          <a:off x="2044700" y="4800600"/>
          <a:ext cx="5054600" cy="571500"/>
        </p:xfrm>
        <a:graphic>
          <a:graphicData uri="http://schemas.openxmlformats.org/presentationml/2006/ole">
            <mc:AlternateContent xmlns:mc="http://schemas.openxmlformats.org/markup-compatibility/2006">
              <mc:Choice xmlns:v="urn:schemas-microsoft-com:vml" Requires="v">
                <p:oleObj name="Equation" r:id="rId6" imgW="5054400" imgH="571320" progId="Equation.DSMT4">
                  <p:embed/>
                </p:oleObj>
              </mc:Choice>
              <mc:Fallback>
                <p:oleObj name="Equation" r:id="rId6" imgW="5054400" imgH="571320" progId="Equation.DSMT4">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44700" y="4800600"/>
                        <a:ext cx="50546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L’Hôpital’s Rule</a:t>
            </a:r>
          </a:p>
        </p:txBody>
      </p:sp>
      <p:sp>
        <p:nvSpPr>
          <p:cNvPr id="3" name="Content Placeholder 2"/>
          <p:cNvSpPr>
            <a:spLocks noGrp="1"/>
          </p:cNvSpPr>
          <p:nvPr>
            <p:ph idx="1"/>
          </p:nvPr>
        </p:nvSpPr>
        <p:spPr>
          <a:xfrm>
            <a:off x="457200" y="1280160"/>
            <a:ext cx="8229600" cy="4659737"/>
          </a:xfrm>
          <a:solidFill>
            <a:srgbClr val="FFFFCC"/>
          </a:solidFill>
          <a:ln w="28575">
            <a:solidFill>
              <a:srgbClr val="000000"/>
            </a:solidFill>
          </a:ln>
        </p:spPr>
        <p:txBody>
          <a:bodyPr>
            <a:spAutoFit/>
          </a:bodyPr>
          <a:lstStyle/>
          <a:p>
            <a:pPr algn="ctr"/>
            <a:r>
              <a:rPr lang="en-US" b="1" dirty="0">
                <a:solidFill>
                  <a:srgbClr val="000000"/>
                </a:solidFill>
              </a:rPr>
              <a:t>L’Hôpital’s Rule (cont.)</a:t>
            </a:r>
          </a:p>
          <a:p>
            <a:r>
              <a:rPr lang="en-US" dirty="0">
                <a:solidFill>
                  <a:srgbClr val="000000"/>
                </a:solidFill>
              </a:rPr>
              <a:t>Then</a:t>
            </a:r>
          </a:p>
          <a:p>
            <a:pPr>
              <a:spcBef>
                <a:spcPts val="0"/>
              </a:spcBef>
            </a:pPr>
            <a:endParaRPr lang="en-US" dirty="0">
              <a:solidFill>
                <a:srgbClr val="000000"/>
              </a:solidFill>
            </a:endParaRPr>
          </a:p>
          <a:p>
            <a:pPr>
              <a:spcBef>
                <a:spcPts val="0"/>
              </a:spcBef>
            </a:pPr>
            <a:endParaRPr lang="en-US" dirty="0">
              <a:solidFill>
                <a:srgbClr val="000000"/>
              </a:solidFill>
            </a:endParaRPr>
          </a:p>
          <a:p>
            <a:pPr>
              <a:spcBef>
                <a:spcPts val="0"/>
              </a:spcBef>
            </a:pPr>
            <a:r>
              <a:rPr lang="en-US" dirty="0">
                <a:solidFill>
                  <a:srgbClr val="000000"/>
                </a:solidFill>
              </a:rPr>
              <a:t>assuming the limit on the right is a real number or </a:t>
            </a:r>
            <a:r>
              <a:rPr lang="en-US" dirty="0">
                <a:solidFill>
                  <a:srgbClr val="000000"/>
                </a:solidFill>
                <a:sym typeface="Symbol"/>
              </a:rPr>
              <a:t></a:t>
            </a:r>
            <a:r>
              <a:rPr lang="en-US" dirty="0">
                <a:solidFill>
                  <a:srgbClr val="000000"/>
                </a:solidFill>
              </a:rPr>
              <a:t> or </a:t>
            </a:r>
            <a:r>
              <a:rPr lang="en-US" dirty="0">
                <a:solidFill>
                  <a:srgbClr val="000000"/>
                </a:solidFill>
                <a:latin typeface="Symbol" pitchFamily="18" charset="2"/>
              </a:rPr>
              <a:t>-</a:t>
            </a:r>
            <a:r>
              <a:rPr lang="en-US" dirty="0">
                <a:solidFill>
                  <a:srgbClr val="000000"/>
                </a:solidFill>
                <a:sym typeface="Symbol"/>
              </a:rPr>
              <a:t></a:t>
            </a:r>
            <a:r>
              <a:rPr lang="en-US" dirty="0">
                <a:solidFill>
                  <a:srgbClr val="000000"/>
                </a:solidFill>
              </a:rPr>
              <a:t>. </a:t>
            </a:r>
          </a:p>
          <a:p>
            <a:r>
              <a:rPr lang="en-US" dirty="0">
                <a:solidFill>
                  <a:srgbClr val="000000"/>
                </a:solidFill>
              </a:rPr>
              <a:t>Further, the rule is true for one‑sided limits at </a:t>
            </a:r>
            <a:r>
              <a:rPr lang="en-US" i="1" dirty="0">
                <a:solidFill>
                  <a:srgbClr val="000000"/>
                </a:solidFill>
              </a:rPr>
              <a:t>c </a:t>
            </a:r>
            <a:r>
              <a:rPr lang="en-US" dirty="0">
                <a:solidFill>
                  <a:srgbClr val="000000"/>
                </a:solidFill>
              </a:rPr>
              <a:t>and for limits at infinity; that is, </a:t>
            </a:r>
            <a:r>
              <a:rPr lang="en-US" i="1" dirty="0">
                <a:solidFill>
                  <a:srgbClr val="000000"/>
                </a:solidFill>
              </a:rPr>
              <a:t>x</a:t>
            </a:r>
            <a:r>
              <a:rPr lang="en-US" dirty="0">
                <a:solidFill>
                  <a:srgbClr val="000000"/>
                </a:solidFill>
              </a:rPr>
              <a:t> </a:t>
            </a:r>
            <a:r>
              <a:rPr lang="en-US" dirty="0">
                <a:solidFill>
                  <a:srgbClr val="000000"/>
                </a:solidFill>
                <a:sym typeface="Symbol"/>
              </a:rPr>
              <a:t></a:t>
            </a:r>
            <a:r>
              <a:rPr lang="en-US" dirty="0">
                <a:solidFill>
                  <a:srgbClr val="000000"/>
                </a:solidFill>
              </a:rPr>
              <a:t> </a:t>
            </a:r>
            <a:r>
              <a:rPr lang="en-US" i="1" dirty="0">
                <a:solidFill>
                  <a:srgbClr val="000000"/>
                </a:solidFill>
              </a:rPr>
              <a:t>c</a:t>
            </a:r>
            <a:r>
              <a:rPr lang="en-US" dirty="0">
                <a:solidFill>
                  <a:srgbClr val="000000"/>
                </a:solidFill>
              </a:rPr>
              <a:t> can be replaced with </a:t>
            </a:r>
          </a:p>
          <a:p>
            <a:pPr>
              <a:spcBef>
                <a:spcPts val="0"/>
              </a:spcBef>
            </a:pPr>
            <a:r>
              <a:rPr lang="en-US" i="1" dirty="0">
                <a:solidFill>
                  <a:srgbClr val="000000"/>
                </a:solidFill>
              </a:rPr>
              <a:t>x</a:t>
            </a:r>
            <a:r>
              <a:rPr lang="en-US" dirty="0">
                <a:solidFill>
                  <a:srgbClr val="000000"/>
                </a:solidFill>
              </a:rPr>
              <a:t> </a:t>
            </a:r>
            <a:r>
              <a:rPr lang="en-US" dirty="0">
                <a:solidFill>
                  <a:srgbClr val="000000"/>
                </a:solidFill>
                <a:sym typeface="Symbol"/>
              </a:rPr>
              <a:t></a:t>
            </a:r>
            <a:r>
              <a:rPr lang="en-US" dirty="0">
                <a:solidFill>
                  <a:srgbClr val="000000"/>
                </a:solidFill>
              </a:rPr>
              <a:t> </a:t>
            </a:r>
            <a:r>
              <a:rPr lang="en-US" i="1" dirty="0">
                <a:solidFill>
                  <a:srgbClr val="000000"/>
                </a:solidFill>
              </a:rPr>
              <a:t>c</a:t>
            </a:r>
            <a:r>
              <a:rPr lang="en-US" baseline="30000" dirty="0">
                <a:solidFill>
                  <a:srgbClr val="000000"/>
                </a:solidFill>
                <a:latin typeface="Symbol" pitchFamily="18" charset="2"/>
              </a:rPr>
              <a:t>+</a:t>
            </a:r>
            <a:r>
              <a:rPr lang="en-US" dirty="0">
                <a:solidFill>
                  <a:srgbClr val="000000"/>
                </a:solidFill>
              </a:rPr>
              <a:t>, </a:t>
            </a:r>
            <a:r>
              <a:rPr lang="en-US" i="1" dirty="0">
                <a:solidFill>
                  <a:srgbClr val="000000"/>
                </a:solidFill>
              </a:rPr>
              <a:t>x</a:t>
            </a:r>
            <a:r>
              <a:rPr lang="en-US" dirty="0">
                <a:solidFill>
                  <a:srgbClr val="000000"/>
                </a:solidFill>
              </a:rPr>
              <a:t> </a:t>
            </a:r>
            <a:r>
              <a:rPr lang="en-US" dirty="0">
                <a:solidFill>
                  <a:srgbClr val="000000"/>
                </a:solidFill>
                <a:sym typeface="Symbol"/>
              </a:rPr>
              <a:t></a:t>
            </a:r>
            <a:r>
              <a:rPr lang="en-US" dirty="0">
                <a:solidFill>
                  <a:srgbClr val="000000"/>
                </a:solidFill>
              </a:rPr>
              <a:t> </a:t>
            </a:r>
            <a:r>
              <a:rPr lang="en-US" i="1" dirty="0">
                <a:solidFill>
                  <a:srgbClr val="000000"/>
                </a:solidFill>
              </a:rPr>
              <a:t>c</a:t>
            </a:r>
            <a:r>
              <a:rPr lang="en-US" baseline="30000" dirty="0">
                <a:solidFill>
                  <a:srgbClr val="000000"/>
                </a:solidFill>
                <a:latin typeface="Symbol" pitchFamily="18" charset="2"/>
              </a:rPr>
              <a:t>-</a:t>
            </a:r>
            <a:r>
              <a:rPr lang="en-US" dirty="0">
                <a:solidFill>
                  <a:srgbClr val="000000"/>
                </a:solidFill>
              </a:rPr>
              <a:t>, </a:t>
            </a:r>
            <a:r>
              <a:rPr lang="en-US" i="1" dirty="0">
                <a:solidFill>
                  <a:srgbClr val="000000"/>
                </a:solidFill>
              </a:rPr>
              <a:t>x</a:t>
            </a:r>
            <a:r>
              <a:rPr lang="en-US" dirty="0">
                <a:solidFill>
                  <a:srgbClr val="000000"/>
                </a:solidFill>
              </a:rPr>
              <a:t> </a:t>
            </a:r>
            <a:r>
              <a:rPr lang="en-US" dirty="0">
                <a:solidFill>
                  <a:srgbClr val="000000"/>
                </a:solidFill>
                <a:sym typeface="Symbol"/>
              </a:rPr>
              <a:t></a:t>
            </a:r>
            <a:r>
              <a:rPr lang="en-US" dirty="0">
                <a:solidFill>
                  <a:srgbClr val="000000"/>
                </a:solidFill>
              </a:rPr>
              <a:t> </a:t>
            </a:r>
            <a:r>
              <a:rPr lang="en-US" dirty="0">
                <a:solidFill>
                  <a:srgbClr val="000000"/>
                </a:solidFill>
                <a:latin typeface="Symbol" pitchFamily="18" charset="2"/>
              </a:rPr>
              <a:t>-</a:t>
            </a:r>
            <a:r>
              <a:rPr lang="en-US" dirty="0">
                <a:solidFill>
                  <a:srgbClr val="000000"/>
                </a:solidFill>
                <a:latin typeface="Symbol" pitchFamily="18" charset="2"/>
                <a:sym typeface="Symbol"/>
              </a:rPr>
              <a:t></a:t>
            </a:r>
            <a:r>
              <a:rPr lang="en-US" dirty="0">
                <a:solidFill>
                  <a:srgbClr val="000000"/>
                </a:solidFill>
              </a:rPr>
              <a:t>, or </a:t>
            </a:r>
            <a:r>
              <a:rPr lang="en-US" i="1" dirty="0">
                <a:solidFill>
                  <a:srgbClr val="000000"/>
                </a:solidFill>
              </a:rPr>
              <a:t>x</a:t>
            </a:r>
            <a:r>
              <a:rPr lang="en-US" dirty="0">
                <a:solidFill>
                  <a:srgbClr val="000000"/>
                </a:solidFill>
              </a:rPr>
              <a:t> </a:t>
            </a:r>
            <a:r>
              <a:rPr lang="en-US" dirty="0">
                <a:solidFill>
                  <a:srgbClr val="000000"/>
                </a:solidFill>
                <a:sym typeface="Symbol"/>
              </a:rPr>
              <a:t></a:t>
            </a:r>
            <a:r>
              <a:rPr lang="en-US" dirty="0">
                <a:solidFill>
                  <a:srgbClr val="000000"/>
                </a:solidFill>
              </a:rPr>
              <a:t> </a:t>
            </a:r>
            <a:r>
              <a:rPr lang="en-US" dirty="0">
                <a:solidFill>
                  <a:srgbClr val="000000"/>
                </a:solidFill>
                <a:latin typeface="Symbol" pitchFamily="18" charset="2"/>
                <a:sym typeface="Symbol"/>
              </a:rPr>
              <a:t></a:t>
            </a:r>
            <a:r>
              <a:rPr lang="en-US" dirty="0">
                <a:solidFill>
                  <a:srgbClr val="000000"/>
                </a:solidFill>
              </a:rPr>
              <a:t>, assuming always that the limit on the right is a real number or </a:t>
            </a:r>
            <a:r>
              <a:rPr lang="en-US" dirty="0">
                <a:solidFill>
                  <a:srgbClr val="000000"/>
                </a:solidFill>
                <a:latin typeface="Symbol" pitchFamily="18" charset="2"/>
                <a:sym typeface="Symbol"/>
              </a:rPr>
              <a:t></a:t>
            </a:r>
            <a:r>
              <a:rPr lang="en-US" dirty="0">
                <a:solidFill>
                  <a:srgbClr val="000000"/>
                </a:solidFill>
              </a:rPr>
              <a:t> or </a:t>
            </a:r>
            <a:r>
              <a:rPr lang="en-US" dirty="0">
                <a:solidFill>
                  <a:srgbClr val="000000"/>
                </a:solidFill>
                <a:latin typeface="Symbol" pitchFamily="18" charset="2"/>
              </a:rPr>
              <a:t>-</a:t>
            </a:r>
            <a:r>
              <a:rPr lang="en-US" dirty="0">
                <a:solidFill>
                  <a:srgbClr val="000000"/>
                </a:solidFill>
                <a:latin typeface="Symbol" pitchFamily="18" charset="2"/>
                <a:sym typeface="Symbol"/>
              </a:rPr>
              <a:t></a:t>
            </a:r>
            <a:r>
              <a:rPr lang="en-US" dirty="0">
                <a:solidFill>
                  <a:srgbClr val="000000"/>
                </a:solidFill>
              </a:rPr>
              <a:t>.</a:t>
            </a:r>
          </a:p>
        </p:txBody>
      </p:sp>
      <p:graphicFrame>
        <p:nvGraphicFramePr>
          <p:cNvPr id="210952" name="Object 8"/>
          <p:cNvGraphicFramePr>
            <a:graphicFrameLocks noChangeAspect="1"/>
          </p:cNvGraphicFramePr>
          <p:nvPr/>
        </p:nvGraphicFramePr>
        <p:xfrm>
          <a:off x="3092450" y="2106304"/>
          <a:ext cx="2959100" cy="1016000"/>
        </p:xfrm>
        <a:graphic>
          <a:graphicData uri="http://schemas.openxmlformats.org/presentationml/2006/ole">
            <mc:AlternateContent xmlns:mc="http://schemas.openxmlformats.org/markup-compatibility/2006">
              <mc:Choice xmlns:v="urn:schemas-microsoft-com:vml" Requires="v">
                <p:oleObj name="Equation" r:id="rId2" imgW="2958840" imgH="1015920" progId="Equation.DSMT4">
                  <p:embed/>
                </p:oleObj>
              </mc:Choice>
              <mc:Fallback>
                <p:oleObj name="Equation" r:id="rId2" imgW="2958840" imgH="1015920" progId="Equation.DSMT4">
                  <p:embed/>
                  <p:pic>
                    <p:nvPicPr>
                      <p:cNvPr id="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2450" y="2106304"/>
                        <a:ext cx="29591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L’Hôpital’s Rule</a:t>
            </a:r>
          </a:p>
        </p:txBody>
      </p:sp>
      <p:sp>
        <p:nvSpPr>
          <p:cNvPr id="3" name="Content Placeholder 2"/>
          <p:cNvSpPr>
            <a:spLocks noGrp="1"/>
          </p:cNvSpPr>
          <p:nvPr>
            <p:ph idx="1"/>
          </p:nvPr>
        </p:nvSpPr>
        <p:spPr>
          <a:xfrm>
            <a:off x="457200" y="1280160"/>
            <a:ext cx="8229600" cy="4459682"/>
          </a:xfrm>
          <a:solidFill>
            <a:srgbClr val="FFFFCC"/>
          </a:solidFill>
          <a:ln w="28575">
            <a:solidFill>
              <a:srgbClr val="000000"/>
            </a:solidFill>
          </a:ln>
        </p:spPr>
        <p:txBody>
          <a:bodyPr>
            <a:spAutoFit/>
          </a:bodyPr>
          <a:lstStyle/>
          <a:p>
            <a:pPr algn="ctr"/>
            <a:r>
              <a:rPr lang="en-US" b="1" dirty="0">
                <a:solidFill>
                  <a:srgbClr val="000000"/>
                </a:solidFill>
              </a:rPr>
              <a:t>Proof</a:t>
            </a:r>
          </a:p>
          <a:p>
            <a:r>
              <a:rPr lang="en-US" dirty="0">
                <a:solidFill>
                  <a:srgbClr val="000000"/>
                </a:solidFill>
              </a:rPr>
              <a:t>We will prove only the case in which</a:t>
            </a:r>
          </a:p>
          <a:p>
            <a:endParaRPr lang="en-US" dirty="0">
              <a:solidFill>
                <a:srgbClr val="000000"/>
              </a:solidFill>
            </a:endParaRPr>
          </a:p>
          <a:p>
            <a:pPr>
              <a:spcBef>
                <a:spcPts val="1800"/>
              </a:spcBef>
            </a:pPr>
            <a:r>
              <a:rPr lang="en-US" dirty="0">
                <a:solidFill>
                  <a:srgbClr val="000000"/>
                </a:solidFill>
              </a:rPr>
              <a:t>and we will prove that the claim is true as </a:t>
            </a:r>
            <a:r>
              <a:rPr lang="en-US" i="1" dirty="0">
                <a:solidFill>
                  <a:srgbClr val="000000"/>
                </a:solidFill>
              </a:rPr>
              <a:t>x</a:t>
            </a:r>
            <a:r>
              <a:rPr lang="en-US" dirty="0">
                <a:solidFill>
                  <a:srgbClr val="000000"/>
                </a:solidFill>
              </a:rPr>
              <a:t> </a:t>
            </a:r>
            <a:r>
              <a:rPr lang="en-US" dirty="0">
                <a:solidFill>
                  <a:srgbClr val="000000"/>
                </a:solidFill>
                <a:sym typeface="Symbol"/>
              </a:rPr>
              <a:t></a:t>
            </a:r>
            <a:r>
              <a:rPr lang="en-US" dirty="0">
                <a:solidFill>
                  <a:srgbClr val="000000"/>
                </a:solidFill>
              </a:rPr>
              <a:t> </a:t>
            </a:r>
            <a:r>
              <a:rPr lang="en-US" i="1" dirty="0">
                <a:solidFill>
                  <a:srgbClr val="000000"/>
                </a:solidFill>
              </a:rPr>
              <a:t>c</a:t>
            </a:r>
            <a:r>
              <a:rPr lang="en-US" baseline="30000" dirty="0">
                <a:solidFill>
                  <a:srgbClr val="000000"/>
                </a:solidFill>
                <a:latin typeface="Symbol" pitchFamily="18" charset="2"/>
              </a:rPr>
              <a:t>-</a:t>
            </a:r>
            <a:r>
              <a:rPr lang="en-US" dirty="0">
                <a:solidFill>
                  <a:srgbClr val="000000"/>
                </a:solidFill>
              </a:rPr>
              <a:t>; the corresponding result for </a:t>
            </a:r>
            <a:r>
              <a:rPr lang="en-US" i="1" dirty="0">
                <a:solidFill>
                  <a:srgbClr val="000000"/>
                </a:solidFill>
              </a:rPr>
              <a:t>x</a:t>
            </a:r>
            <a:r>
              <a:rPr lang="en-US" dirty="0">
                <a:solidFill>
                  <a:srgbClr val="000000"/>
                </a:solidFill>
              </a:rPr>
              <a:t> </a:t>
            </a:r>
            <a:r>
              <a:rPr lang="en-US" dirty="0">
                <a:solidFill>
                  <a:srgbClr val="000000"/>
                </a:solidFill>
                <a:sym typeface="Symbol"/>
              </a:rPr>
              <a:t></a:t>
            </a:r>
            <a:r>
              <a:rPr lang="en-US" dirty="0">
                <a:solidFill>
                  <a:srgbClr val="000000"/>
                </a:solidFill>
              </a:rPr>
              <a:t> </a:t>
            </a:r>
            <a:r>
              <a:rPr lang="en-US" i="1" dirty="0">
                <a:solidFill>
                  <a:srgbClr val="000000"/>
                </a:solidFill>
              </a:rPr>
              <a:t>c</a:t>
            </a:r>
            <a:r>
              <a:rPr lang="en-US" baseline="30000" dirty="0">
                <a:solidFill>
                  <a:srgbClr val="000000"/>
                </a:solidFill>
                <a:latin typeface="Symbol" pitchFamily="18" charset="2"/>
              </a:rPr>
              <a:t>+</a:t>
            </a:r>
            <a:r>
              <a:rPr lang="en-US" dirty="0">
                <a:solidFill>
                  <a:srgbClr val="000000"/>
                </a:solidFill>
              </a:rPr>
              <a:t> is nearly identical, and the two one‑sided limits together prove the theorem.</a:t>
            </a:r>
          </a:p>
          <a:p>
            <a:r>
              <a:rPr lang="en-US" dirty="0">
                <a:solidFill>
                  <a:srgbClr val="000000"/>
                </a:solidFill>
              </a:rPr>
              <a:t>Suppose that </a:t>
            </a:r>
            <a:r>
              <a:rPr lang="en-US" i="1" dirty="0">
                <a:solidFill>
                  <a:srgbClr val="000000"/>
                </a:solidFill>
              </a:rPr>
              <a:t>x</a:t>
            </a:r>
            <a:r>
              <a:rPr lang="en-US" dirty="0">
                <a:solidFill>
                  <a:srgbClr val="000000"/>
                </a:solidFill>
              </a:rPr>
              <a:t> </a:t>
            </a:r>
            <a:r>
              <a:rPr lang="en-US" dirty="0">
                <a:solidFill>
                  <a:srgbClr val="000000"/>
                </a:solidFill>
                <a:sym typeface="Symbol"/>
              </a:rPr>
              <a:t></a:t>
            </a:r>
            <a:r>
              <a:rPr lang="en-US" dirty="0">
                <a:solidFill>
                  <a:srgbClr val="000000"/>
                </a:solidFill>
              </a:rPr>
              <a:t> </a:t>
            </a:r>
            <a:r>
              <a:rPr lang="en-US" i="1" dirty="0">
                <a:solidFill>
                  <a:srgbClr val="000000"/>
                </a:solidFill>
              </a:rPr>
              <a:t>I</a:t>
            </a:r>
            <a:r>
              <a:rPr lang="en-US" dirty="0">
                <a:solidFill>
                  <a:srgbClr val="000000"/>
                </a:solidFill>
              </a:rPr>
              <a:t> is a number lying to the left of </a:t>
            </a:r>
            <a:r>
              <a:rPr lang="en-US" i="1" dirty="0">
                <a:solidFill>
                  <a:srgbClr val="000000"/>
                </a:solidFill>
              </a:rPr>
              <a:t>c</a:t>
            </a:r>
            <a:r>
              <a:rPr lang="en-US" dirty="0">
                <a:solidFill>
                  <a:srgbClr val="000000"/>
                </a:solidFill>
              </a:rPr>
              <a:t>. Then                   and we can apply Cauchy’s MVT to the interval [</a:t>
            </a:r>
            <a:r>
              <a:rPr lang="en-US" i="1" dirty="0" err="1">
                <a:solidFill>
                  <a:srgbClr val="000000"/>
                </a:solidFill>
              </a:rPr>
              <a:t>x</a:t>
            </a:r>
            <a:r>
              <a:rPr lang="en-US" dirty="0" err="1">
                <a:solidFill>
                  <a:srgbClr val="000000"/>
                </a:solidFill>
              </a:rPr>
              <a:t>,</a:t>
            </a:r>
            <a:r>
              <a:rPr lang="en-US" i="1" dirty="0" err="1">
                <a:solidFill>
                  <a:srgbClr val="000000"/>
                </a:solidFill>
              </a:rPr>
              <a:t>c</a:t>
            </a:r>
            <a:r>
              <a:rPr lang="en-US" dirty="0">
                <a:solidFill>
                  <a:srgbClr val="000000"/>
                </a:solidFill>
              </a:rPr>
              <a:t>]. </a:t>
            </a:r>
          </a:p>
        </p:txBody>
      </p:sp>
      <p:graphicFrame>
        <p:nvGraphicFramePr>
          <p:cNvPr id="211971" name="Object 3"/>
          <p:cNvGraphicFramePr>
            <a:graphicFrameLocks noChangeAspect="1"/>
          </p:cNvGraphicFramePr>
          <p:nvPr/>
        </p:nvGraphicFramePr>
        <p:xfrm>
          <a:off x="2311400" y="2403144"/>
          <a:ext cx="4521200" cy="571500"/>
        </p:xfrm>
        <a:graphic>
          <a:graphicData uri="http://schemas.openxmlformats.org/presentationml/2006/ole">
            <mc:AlternateContent xmlns:mc="http://schemas.openxmlformats.org/markup-compatibility/2006">
              <mc:Choice xmlns:v="urn:schemas-microsoft-com:vml" Requires="v">
                <p:oleObj name="Equation" r:id="rId2" imgW="4520880" imgH="571320" progId="Equation.DSMT4">
                  <p:embed/>
                </p:oleObj>
              </mc:Choice>
              <mc:Fallback>
                <p:oleObj name="Equation" r:id="rId2" imgW="4520880" imgH="57132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1400" y="2403144"/>
                        <a:ext cx="45212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1972" name="Object 2"/>
          <p:cNvGraphicFramePr>
            <a:graphicFrameLocks noChangeAspect="1"/>
          </p:cNvGraphicFramePr>
          <p:nvPr/>
        </p:nvGraphicFramePr>
        <p:xfrm>
          <a:off x="1354446" y="4800600"/>
          <a:ext cx="1384300" cy="482600"/>
        </p:xfrm>
        <a:graphic>
          <a:graphicData uri="http://schemas.openxmlformats.org/presentationml/2006/ole">
            <mc:AlternateContent xmlns:mc="http://schemas.openxmlformats.org/markup-compatibility/2006">
              <mc:Choice xmlns:v="urn:schemas-microsoft-com:vml" Requires="v">
                <p:oleObj name="Equation" r:id="rId4" imgW="1384200" imgH="482400" progId="Equation.DSMT4">
                  <p:embed/>
                </p:oleObj>
              </mc:Choice>
              <mc:Fallback>
                <p:oleObj name="Equation" r:id="rId4" imgW="1384200" imgH="4824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4446" y="4800600"/>
                        <a:ext cx="1384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L’Hôpital’s Rule</a:t>
            </a:r>
          </a:p>
        </p:txBody>
      </p:sp>
      <p:sp>
        <p:nvSpPr>
          <p:cNvPr id="3" name="Content Placeholder 2"/>
          <p:cNvSpPr>
            <a:spLocks noGrp="1"/>
          </p:cNvSpPr>
          <p:nvPr>
            <p:ph idx="1"/>
          </p:nvPr>
        </p:nvSpPr>
        <p:spPr>
          <a:xfrm>
            <a:off x="457200" y="1280160"/>
            <a:ext cx="8229600" cy="3596640"/>
          </a:xfrm>
          <a:solidFill>
            <a:srgbClr val="FFFFCC"/>
          </a:solidFill>
          <a:ln w="28575">
            <a:solidFill>
              <a:srgbClr val="000000"/>
            </a:solidFill>
          </a:ln>
        </p:spPr>
        <p:txBody>
          <a:bodyPr>
            <a:noAutofit/>
          </a:bodyPr>
          <a:lstStyle/>
          <a:p>
            <a:pPr algn="ctr"/>
            <a:r>
              <a:rPr lang="en-US" b="1" dirty="0">
                <a:solidFill>
                  <a:srgbClr val="000000"/>
                </a:solidFill>
              </a:rPr>
              <a:t>Proof (cont.)</a:t>
            </a:r>
          </a:p>
          <a:p>
            <a:r>
              <a:rPr lang="en-US" dirty="0">
                <a:solidFill>
                  <a:srgbClr val="000000"/>
                </a:solidFill>
              </a:rPr>
              <a:t>Thus, there is a point                 such that</a:t>
            </a:r>
            <a:endParaRPr lang="en-US" sz="2000"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p:txBody>
      </p:sp>
      <p:grpSp>
        <p:nvGrpSpPr>
          <p:cNvPr id="6" name="Group 5">
            <a:extLst>
              <a:ext uri="{FF2B5EF4-FFF2-40B4-BE49-F238E27FC236}">
                <a16:creationId xmlns:a16="http://schemas.microsoft.com/office/drawing/2014/main" id="{A9EADA3A-11B0-48E8-A771-C47B6C1E5CDC}"/>
              </a:ext>
            </a:extLst>
          </p:cNvPr>
          <p:cNvGrpSpPr/>
          <p:nvPr/>
        </p:nvGrpSpPr>
        <p:grpSpPr>
          <a:xfrm>
            <a:off x="3597561" y="1748636"/>
            <a:ext cx="1285589" cy="556414"/>
            <a:chOff x="3597561" y="1748636"/>
            <a:chExt cx="1285589" cy="556414"/>
          </a:xfrm>
        </p:grpSpPr>
        <p:graphicFrame>
          <p:nvGraphicFramePr>
            <p:cNvPr id="212996" name="Object 4"/>
            <p:cNvGraphicFramePr>
              <a:graphicFrameLocks noChangeAspect="1"/>
            </p:cNvGraphicFramePr>
            <p:nvPr>
              <p:extLst>
                <p:ext uri="{D42A27DB-BD31-4B8C-83A1-F6EECF244321}">
                  <p14:modId xmlns:p14="http://schemas.microsoft.com/office/powerpoint/2010/main" val="1072387028"/>
                </p:ext>
              </p:extLst>
            </p:nvPr>
          </p:nvGraphicFramePr>
          <p:xfrm>
            <a:off x="3676650" y="1835150"/>
            <a:ext cx="1206500" cy="469900"/>
          </p:xfrm>
          <a:graphic>
            <a:graphicData uri="http://schemas.openxmlformats.org/presentationml/2006/ole">
              <mc:AlternateContent xmlns:mc="http://schemas.openxmlformats.org/markup-compatibility/2006">
                <mc:Choice xmlns:v="urn:schemas-microsoft-com:vml" Requires="v">
                  <p:oleObj name="Equation" r:id="rId2" imgW="1206360" imgH="469800" progId="Equation.DSMT4">
                    <p:embed/>
                  </p:oleObj>
                </mc:Choice>
                <mc:Fallback>
                  <p:oleObj name="Equation" r:id="rId2" imgW="1206360" imgH="469800" progId="Equation.DSMT4">
                    <p:embed/>
                    <p:pic>
                      <p:nvPicPr>
                        <p:cNvPr id="0" name="Picture 4"/>
                        <p:cNvPicPr>
                          <a:picLocks noChangeAspect="1" noChangeArrowheads="1"/>
                        </p:cNvPicPr>
                        <p:nvPr/>
                      </p:nvPicPr>
                      <p:blipFill>
                        <a:blip r:embed="rId3"/>
                        <a:srcRect/>
                        <a:stretch>
                          <a:fillRect/>
                        </a:stretch>
                      </p:blipFill>
                      <p:spPr bwMode="auto">
                        <a:xfrm>
                          <a:off x="3676650" y="1835150"/>
                          <a:ext cx="1206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4">
              <a:extLst>
                <a:ext uri="{FF2B5EF4-FFF2-40B4-BE49-F238E27FC236}">
                  <a16:creationId xmlns:a16="http://schemas.microsoft.com/office/drawing/2014/main" id="{1359BE7B-6060-48A0-8086-EC2590254ABC}"/>
                </a:ext>
              </a:extLst>
            </p:cNvPr>
            <p:cNvSpPr/>
            <p:nvPr/>
          </p:nvSpPr>
          <p:spPr>
            <a:xfrm>
              <a:off x="3597561" y="1748636"/>
              <a:ext cx="349776" cy="369332"/>
            </a:xfrm>
            <a:prstGeom prst="rect">
              <a:avLst/>
            </a:prstGeom>
          </p:spPr>
          <p:txBody>
            <a:bodyPr wrap="none">
              <a:spAutoFit/>
            </a:bodyPr>
            <a:lstStyle/>
            <a:p>
              <a:r>
                <a:rPr lang="en-US" dirty="0">
                  <a:solidFill>
                    <a:srgbClr val="000000"/>
                  </a:solidFill>
                  <a:latin typeface="Cambria Math" panose="02040503050406030204" pitchFamily="18" charset="0"/>
                  <a:ea typeface="Cambria Math" panose="02040503050406030204" pitchFamily="18" charset="0"/>
                </a:rPr>
                <a:t>∼</a:t>
              </a:r>
              <a:endParaRPr lang="en-US" dirty="0"/>
            </a:p>
          </p:txBody>
        </p:sp>
      </p:grpSp>
      <p:grpSp>
        <p:nvGrpSpPr>
          <p:cNvPr id="9" name="Group 8">
            <a:extLst>
              <a:ext uri="{FF2B5EF4-FFF2-40B4-BE49-F238E27FC236}">
                <a16:creationId xmlns:a16="http://schemas.microsoft.com/office/drawing/2014/main" id="{90757DCF-2D38-4197-ABAA-DB0A61B823EB}"/>
              </a:ext>
            </a:extLst>
          </p:cNvPr>
          <p:cNvGrpSpPr/>
          <p:nvPr/>
        </p:nvGrpSpPr>
        <p:grpSpPr>
          <a:xfrm>
            <a:off x="2400300" y="2490803"/>
            <a:ext cx="4343400" cy="2201847"/>
            <a:chOff x="2400300" y="2490803"/>
            <a:chExt cx="4343400" cy="2201847"/>
          </a:xfrm>
        </p:grpSpPr>
        <p:graphicFrame>
          <p:nvGraphicFramePr>
            <p:cNvPr id="212997" name="Object 5"/>
            <p:cNvGraphicFramePr>
              <a:graphicFrameLocks noChangeAspect="1"/>
            </p:cNvGraphicFramePr>
            <p:nvPr>
              <p:extLst>
                <p:ext uri="{D42A27DB-BD31-4B8C-83A1-F6EECF244321}">
                  <p14:modId xmlns:p14="http://schemas.microsoft.com/office/powerpoint/2010/main" val="3432782252"/>
                </p:ext>
              </p:extLst>
            </p:nvPr>
          </p:nvGraphicFramePr>
          <p:xfrm>
            <a:off x="2400300" y="2571750"/>
            <a:ext cx="4343400" cy="2120900"/>
          </p:xfrm>
          <a:graphic>
            <a:graphicData uri="http://schemas.openxmlformats.org/presentationml/2006/ole">
              <mc:AlternateContent xmlns:mc="http://schemas.openxmlformats.org/markup-compatibility/2006">
                <mc:Choice xmlns:v="urn:schemas-microsoft-com:vml" Requires="v">
                  <p:oleObj name="Equation" r:id="rId4" imgW="4343400" imgH="2120760" progId="Equation.DSMT4">
                    <p:embed/>
                  </p:oleObj>
                </mc:Choice>
                <mc:Fallback>
                  <p:oleObj name="Equation" r:id="rId4" imgW="4343400" imgH="2120760" progId="Equation.DSMT4">
                    <p:embed/>
                    <p:pic>
                      <p:nvPicPr>
                        <p:cNvPr id="0" name="Picture 5"/>
                        <p:cNvPicPr>
                          <a:picLocks noChangeAspect="1" noChangeArrowheads="1"/>
                        </p:cNvPicPr>
                        <p:nvPr/>
                      </p:nvPicPr>
                      <p:blipFill>
                        <a:blip r:embed="rId5"/>
                        <a:srcRect/>
                        <a:stretch>
                          <a:fillRect/>
                        </a:stretch>
                      </p:blipFill>
                      <p:spPr bwMode="auto">
                        <a:xfrm>
                          <a:off x="2400300" y="2571750"/>
                          <a:ext cx="4343400" cy="212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8" name="Group 7">
              <a:extLst>
                <a:ext uri="{FF2B5EF4-FFF2-40B4-BE49-F238E27FC236}">
                  <a16:creationId xmlns:a16="http://schemas.microsoft.com/office/drawing/2014/main" id="{EB5151B7-B1A2-4BCD-9D35-42511B8CEF48}"/>
                </a:ext>
              </a:extLst>
            </p:cNvPr>
            <p:cNvGrpSpPr/>
            <p:nvPr/>
          </p:nvGrpSpPr>
          <p:grpSpPr>
            <a:xfrm>
              <a:off x="2812872" y="2490803"/>
              <a:ext cx="356304" cy="876456"/>
              <a:chOff x="2812872" y="2490803"/>
              <a:chExt cx="356304" cy="876456"/>
            </a:xfrm>
          </p:grpSpPr>
          <p:sp>
            <p:nvSpPr>
              <p:cNvPr id="7" name="Rectangle 6">
                <a:extLst>
                  <a:ext uri="{FF2B5EF4-FFF2-40B4-BE49-F238E27FC236}">
                    <a16:creationId xmlns:a16="http://schemas.microsoft.com/office/drawing/2014/main" id="{B583F9CF-79E5-44F6-8D74-AF200CD92C60}"/>
                  </a:ext>
                </a:extLst>
              </p:cNvPr>
              <p:cNvSpPr/>
              <p:nvPr/>
            </p:nvSpPr>
            <p:spPr>
              <a:xfrm>
                <a:off x="2819400" y="2997927"/>
                <a:ext cx="349776" cy="369332"/>
              </a:xfrm>
              <a:prstGeom prst="rect">
                <a:avLst/>
              </a:prstGeom>
            </p:spPr>
            <p:txBody>
              <a:bodyPr wrap="none">
                <a:spAutoFit/>
              </a:bodyPr>
              <a:lstStyle/>
              <a:p>
                <a:r>
                  <a:rPr lang="en-US" dirty="0">
                    <a:solidFill>
                      <a:srgbClr val="000000"/>
                    </a:solidFill>
                    <a:latin typeface="Cambria Math" panose="02040503050406030204" pitchFamily="18" charset="0"/>
                    <a:ea typeface="Cambria Math" panose="02040503050406030204" pitchFamily="18" charset="0"/>
                  </a:rPr>
                  <a:t>∼</a:t>
                </a:r>
                <a:endParaRPr lang="en-US" dirty="0"/>
              </a:p>
            </p:txBody>
          </p:sp>
          <p:sp>
            <p:nvSpPr>
              <p:cNvPr id="10" name="Rectangle 9">
                <a:extLst>
                  <a:ext uri="{FF2B5EF4-FFF2-40B4-BE49-F238E27FC236}">
                    <a16:creationId xmlns:a16="http://schemas.microsoft.com/office/drawing/2014/main" id="{FC211A69-3CCE-44AC-9483-5DBBDD25E042}"/>
                  </a:ext>
                </a:extLst>
              </p:cNvPr>
              <p:cNvSpPr/>
              <p:nvPr/>
            </p:nvSpPr>
            <p:spPr>
              <a:xfrm>
                <a:off x="2812872" y="2490803"/>
                <a:ext cx="349776" cy="369332"/>
              </a:xfrm>
              <a:prstGeom prst="rect">
                <a:avLst/>
              </a:prstGeom>
            </p:spPr>
            <p:txBody>
              <a:bodyPr wrap="none">
                <a:spAutoFit/>
              </a:bodyPr>
              <a:lstStyle/>
              <a:p>
                <a:r>
                  <a:rPr lang="en-US" dirty="0">
                    <a:solidFill>
                      <a:srgbClr val="000000"/>
                    </a:solidFill>
                    <a:latin typeface="Cambria Math" panose="02040503050406030204" pitchFamily="18" charset="0"/>
                    <a:ea typeface="Cambria Math" panose="02040503050406030204" pitchFamily="18" charset="0"/>
                  </a:rPr>
                  <a:t>∼</a:t>
                </a:r>
                <a:endParaRPr lang="en-US" dirty="0"/>
              </a:p>
            </p:txBody>
          </p:sp>
        </p:gr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L’Hôpital’s Rule</a:t>
            </a:r>
          </a:p>
        </p:txBody>
      </p:sp>
      <p:sp>
        <p:nvSpPr>
          <p:cNvPr id="3" name="Content Placeholder 2"/>
          <p:cNvSpPr>
            <a:spLocks noGrp="1"/>
          </p:cNvSpPr>
          <p:nvPr>
            <p:ph idx="1"/>
          </p:nvPr>
        </p:nvSpPr>
        <p:spPr>
          <a:xfrm>
            <a:off x="457200" y="1280160"/>
            <a:ext cx="8229600" cy="2910840"/>
          </a:xfrm>
          <a:solidFill>
            <a:srgbClr val="FFFFCC"/>
          </a:solidFill>
          <a:ln w="28575">
            <a:solidFill>
              <a:srgbClr val="000000"/>
            </a:solidFill>
          </a:ln>
        </p:spPr>
        <p:txBody>
          <a:bodyPr>
            <a:noAutofit/>
          </a:bodyPr>
          <a:lstStyle/>
          <a:p>
            <a:pPr algn="ctr"/>
            <a:r>
              <a:rPr lang="en-US" b="1" dirty="0">
                <a:solidFill>
                  <a:srgbClr val="000000"/>
                </a:solidFill>
              </a:rPr>
              <a:t>Proof (cont.)</a:t>
            </a:r>
          </a:p>
          <a:p>
            <a:r>
              <a:rPr lang="en-US" dirty="0">
                <a:solidFill>
                  <a:srgbClr val="000000"/>
                </a:solidFill>
              </a:rPr>
              <a:t>As we let </a:t>
            </a:r>
            <a:r>
              <a:rPr lang="en-US" i="1" dirty="0">
                <a:solidFill>
                  <a:srgbClr val="000000"/>
                </a:solidFill>
              </a:rPr>
              <a:t>x </a:t>
            </a:r>
            <a:r>
              <a:rPr lang="en-US" i="1" dirty="0">
                <a:solidFill>
                  <a:srgbClr val="000000"/>
                </a:solidFill>
                <a:sym typeface="Symbol"/>
              </a:rPr>
              <a:t></a:t>
            </a:r>
            <a:r>
              <a:rPr lang="en-US" i="1" dirty="0">
                <a:solidFill>
                  <a:srgbClr val="000000"/>
                </a:solidFill>
              </a:rPr>
              <a:t> c</a:t>
            </a:r>
            <a:r>
              <a:rPr lang="en-US" i="1" baseline="30000" dirty="0">
                <a:solidFill>
                  <a:srgbClr val="000000"/>
                </a:solidFill>
                <a:latin typeface="Symbol" pitchFamily="18" charset="2"/>
              </a:rPr>
              <a:t>-</a:t>
            </a:r>
            <a:r>
              <a:rPr lang="en-US" i="1" dirty="0">
                <a:solidFill>
                  <a:srgbClr val="000000"/>
                </a:solidFill>
              </a:rPr>
              <a:t>,              </a:t>
            </a:r>
            <a:r>
              <a:rPr lang="en-US" dirty="0">
                <a:solidFill>
                  <a:srgbClr val="000000"/>
                </a:solidFill>
              </a:rPr>
              <a:t>as well since </a:t>
            </a:r>
            <a:r>
              <a:rPr lang="en-US" i="1" dirty="0">
                <a:solidFill>
                  <a:srgbClr val="000000"/>
                </a:solidFill>
              </a:rPr>
              <a:t>c</a:t>
            </a:r>
            <a:r>
              <a:rPr lang="en-US" dirty="0">
                <a:solidFill>
                  <a:srgbClr val="000000"/>
                </a:solidFill>
              </a:rPr>
              <a:t> always lies between </a:t>
            </a:r>
            <a:r>
              <a:rPr lang="en-US" i="1" dirty="0">
                <a:solidFill>
                  <a:srgbClr val="000000"/>
                </a:solidFill>
              </a:rPr>
              <a:t>x</a:t>
            </a:r>
            <a:r>
              <a:rPr lang="en-US" dirty="0">
                <a:solidFill>
                  <a:srgbClr val="000000"/>
                </a:solidFill>
              </a:rPr>
              <a:t> and </a:t>
            </a:r>
            <a:r>
              <a:rPr lang="en-US" i="1" dirty="0">
                <a:solidFill>
                  <a:srgbClr val="000000"/>
                </a:solidFill>
              </a:rPr>
              <a:t>c</a:t>
            </a:r>
            <a:r>
              <a:rPr lang="en-US" dirty="0">
                <a:solidFill>
                  <a:srgbClr val="000000"/>
                </a:solidFill>
              </a:rPr>
              <a:t>. Hence,</a:t>
            </a:r>
          </a:p>
        </p:txBody>
      </p:sp>
      <p:sp>
        <p:nvSpPr>
          <p:cNvPr id="7" name="Rectangle 6">
            <a:extLst>
              <a:ext uri="{FF2B5EF4-FFF2-40B4-BE49-F238E27FC236}">
                <a16:creationId xmlns:a16="http://schemas.microsoft.com/office/drawing/2014/main" id="{7120B0EF-B844-463B-B66A-E85509E12B33}"/>
              </a:ext>
            </a:extLst>
          </p:cNvPr>
          <p:cNvSpPr/>
          <p:nvPr/>
        </p:nvSpPr>
        <p:spPr>
          <a:xfrm>
            <a:off x="5900055" y="1738809"/>
            <a:ext cx="349776" cy="369332"/>
          </a:xfrm>
          <a:prstGeom prst="rect">
            <a:avLst/>
          </a:prstGeom>
        </p:spPr>
        <p:txBody>
          <a:bodyPr wrap="none">
            <a:spAutoFit/>
          </a:bodyPr>
          <a:lstStyle/>
          <a:p>
            <a:r>
              <a:rPr lang="en-US" dirty="0">
                <a:solidFill>
                  <a:srgbClr val="000000"/>
                </a:solidFill>
                <a:latin typeface="Cambria Math" panose="02040503050406030204" pitchFamily="18" charset="0"/>
                <a:ea typeface="Cambria Math" panose="02040503050406030204" pitchFamily="18" charset="0"/>
              </a:rPr>
              <a:t>∼</a:t>
            </a:r>
            <a:endParaRPr lang="en-US" dirty="0"/>
          </a:p>
        </p:txBody>
      </p:sp>
      <p:grpSp>
        <p:nvGrpSpPr>
          <p:cNvPr id="4" name="Group 3">
            <a:extLst>
              <a:ext uri="{FF2B5EF4-FFF2-40B4-BE49-F238E27FC236}">
                <a16:creationId xmlns:a16="http://schemas.microsoft.com/office/drawing/2014/main" id="{DB48EFFA-3D7A-472A-8138-9E55505CB76F}"/>
              </a:ext>
            </a:extLst>
          </p:cNvPr>
          <p:cNvGrpSpPr/>
          <p:nvPr/>
        </p:nvGrpSpPr>
        <p:grpSpPr>
          <a:xfrm>
            <a:off x="2971800" y="1747966"/>
            <a:ext cx="1028700" cy="461834"/>
            <a:chOff x="2971800" y="1747966"/>
            <a:chExt cx="1028700" cy="461834"/>
          </a:xfrm>
        </p:grpSpPr>
        <p:graphicFrame>
          <p:nvGraphicFramePr>
            <p:cNvPr id="214022" name="Object 6"/>
            <p:cNvGraphicFramePr>
              <a:graphicFrameLocks noChangeAspect="1"/>
            </p:cNvGraphicFramePr>
            <p:nvPr>
              <p:extLst>
                <p:ext uri="{D42A27DB-BD31-4B8C-83A1-F6EECF244321}">
                  <p14:modId xmlns:p14="http://schemas.microsoft.com/office/powerpoint/2010/main" val="1617175446"/>
                </p:ext>
              </p:extLst>
            </p:nvPr>
          </p:nvGraphicFramePr>
          <p:xfrm>
            <a:off x="3048000" y="1828800"/>
            <a:ext cx="952500" cy="381000"/>
          </p:xfrm>
          <a:graphic>
            <a:graphicData uri="http://schemas.openxmlformats.org/presentationml/2006/ole">
              <mc:AlternateContent xmlns:mc="http://schemas.openxmlformats.org/markup-compatibility/2006">
                <mc:Choice xmlns:v="urn:schemas-microsoft-com:vml" Requires="v">
                  <p:oleObj name="Equation" r:id="rId2" imgW="952200" imgH="380880" progId="Equation.DSMT4">
                    <p:embed/>
                  </p:oleObj>
                </mc:Choice>
                <mc:Fallback>
                  <p:oleObj name="Equation" r:id="rId2" imgW="952200" imgH="380880" progId="Equation.DSMT4">
                    <p:embed/>
                    <p:pic>
                      <p:nvPicPr>
                        <p:cNvPr id="0" name="Picture 6"/>
                        <p:cNvPicPr>
                          <a:picLocks noChangeAspect="1" noChangeArrowheads="1"/>
                        </p:cNvPicPr>
                        <p:nvPr/>
                      </p:nvPicPr>
                      <p:blipFill>
                        <a:blip r:embed="rId3"/>
                        <a:srcRect/>
                        <a:stretch>
                          <a:fillRect/>
                        </a:stretch>
                      </p:blipFill>
                      <p:spPr bwMode="auto">
                        <a:xfrm>
                          <a:off x="3048000" y="1828800"/>
                          <a:ext cx="9525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7">
              <a:extLst>
                <a:ext uri="{FF2B5EF4-FFF2-40B4-BE49-F238E27FC236}">
                  <a16:creationId xmlns:a16="http://schemas.microsoft.com/office/drawing/2014/main" id="{C797A3CC-2711-450B-A490-1172854C4C79}"/>
                </a:ext>
              </a:extLst>
            </p:cNvPr>
            <p:cNvSpPr/>
            <p:nvPr/>
          </p:nvSpPr>
          <p:spPr>
            <a:xfrm>
              <a:off x="2971800" y="1747966"/>
              <a:ext cx="349776" cy="369332"/>
            </a:xfrm>
            <a:prstGeom prst="rect">
              <a:avLst/>
            </a:prstGeom>
          </p:spPr>
          <p:txBody>
            <a:bodyPr wrap="none">
              <a:spAutoFit/>
            </a:bodyPr>
            <a:lstStyle/>
            <a:p>
              <a:r>
                <a:rPr lang="en-US" dirty="0">
                  <a:solidFill>
                    <a:srgbClr val="000000"/>
                  </a:solidFill>
                  <a:latin typeface="Cambria Math" panose="02040503050406030204" pitchFamily="18" charset="0"/>
                  <a:ea typeface="Cambria Math" panose="02040503050406030204" pitchFamily="18" charset="0"/>
                </a:rPr>
                <a:t>∼</a:t>
              </a:r>
              <a:endParaRPr lang="en-US" dirty="0"/>
            </a:p>
          </p:txBody>
        </p:sp>
      </p:grpSp>
      <p:sp>
        <p:nvSpPr>
          <p:cNvPr id="10" name="Rectangle 9">
            <a:extLst>
              <a:ext uri="{FF2B5EF4-FFF2-40B4-BE49-F238E27FC236}">
                <a16:creationId xmlns:a16="http://schemas.microsoft.com/office/drawing/2014/main" id="{D4B9BFE6-AFD5-4980-893C-BA1A8C076B89}"/>
              </a:ext>
            </a:extLst>
          </p:cNvPr>
          <p:cNvSpPr/>
          <p:nvPr/>
        </p:nvSpPr>
        <p:spPr>
          <a:xfrm>
            <a:off x="4759236" y="2846611"/>
            <a:ext cx="349776" cy="369332"/>
          </a:xfrm>
          <a:prstGeom prst="rect">
            <a:avLst/>
          </a:prstGeom>
        </p:spPr>
        <p:txBody>
          <a:bodyPr wrap="none">
            <a:spAutoFit/>
          </a:bodyPr>
          <a:lstStyle/>
          <a:p>
            <a:r>
              <a:rPr lang="en-US" dirty="0">
                <a:solidFill>
                  <a:srgbClr val="000000"/>
                </a:solidFill>
                <a:latin typeface="Cambria Math" panose="02040503050406030204" pitchFamily="18" charset="0"/>
                <a:ea typeface="Cambria Math" panose="02040503050406030204" pitchFamily="18" charset="0"/>
              </a:rPr>
              <a:t>∼</a:t>
            </a:r>
            <a:endParaRPr lang="en-US" dirty="0"/>
          </a:p>
        </p:txBody>
      </p:sp>
      <p:grpSp>
        <p:nvGrpSpPr>
          <p:cNvPr id="5" name="Group 4">
            <a:extLst>
              <a:ext uri="{FF2B5EF4-FFF2-40B4-BE49-F238E27FC236}">
                <a16:creationId xmlns:a16="http://schemas.microsoft.com/office/drawing/2014/main" id="{6A266EE5-7595-43A2-AD6B-FA3A2ACE44B4}"/>
              </a:ext>
            </a:extLst>
          </p:cNvPr>
          <p:cNvGrpSpPr/>
          <p:nvPr/>
        </p:nvGrpSpPr>
        <p:grpSpPr>
          <a:xfrm>
            <a:off x="2146300" y="2933700"/>
            <a:ext cx="4851400" cy="990600"/>
            <a:chOff x="2146300" y="2933700"/>
            <a:chExt cx="4851400" cy="990600"/>
          </a:xfrm>
        </p:grpSpPr>
        <p:graphicFrame>
          <p:nvGraphicFramePr>
            <p:cNvPr id="214021" name="Object 5"/>
            <p:cNvGraphicFramePr>
              <a:graphicFrameLocks noChangeAspect="1"/>
            </p:cNvGraphicFramePr>
            <p:nvPr>
              <p:extLst>
                <p:ext uri="{D42A27DB-BD31-4B8C-83A1-F6EECF244321}">
                  <p14:modId xmlns:p14="http://schemas.microsoft.com/office/powerpoint/2010/main" val="3113856941"/>
                </p:ext>
              </p:extLst>
            </p:nvPr>
          </p:nvGraphicFramePr>
          <p:xfrm>
            <a:off x="2146300" y="2933700"/>
            <a:ext cx="4851400" cy="990600"/>
          </p:xfrm>
          <a:graphic>
            <a:graphicData uri="http://schemas.openxmlformats.org/presentationml/2006/ole">
              <mc:AlternateContent xmlns:mc="http://schemas.openxmlformats.org/markup-compatibility/2006">
                <mc:Choice xmlns:v="urn:schemas-microsoft-com:vml" Requires="v">
                  <p:oleObj name="Equation" r:id="rId4" imgW="4851360" imgH="990360" progId="Equation.DSMT4">
                    <p:embed/>
                  </p:oleObj>
                </mc:Choice>
                <mc:Fallback>
                  <p:oleObj name="Equation" r:id="rId4" imgW="4851360" imgH="990360" progId="Equation.DSMT4">
                    <p:embed/>
                    <p:pic>
                      <p:nvPicPr>
                        <p:cNvPr id="0" name="Picture 5"/>
                        <p:cNvPicPr>
                          <a:picLocks noChangeAspect="1" noChangeArrowheads="1"/>
                        </p:cNvPicPr>
                        <p:nvPr/>
                      </p:nvPicPr>
                      <p:blipFill>
                        <a:blip r:embed="rId5"/>
                        <a:srcRect/>
                        <a:stretch>
                          <a:fillRect/>
                        </a:stretch>
                      </p:blipFill>
                      <p:spPr bwMode="auto">
                        <a:xfrm>
                          <a:off x="2146300" y="2933700"/>
                          <a:ext cx="4851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Rectangle 10">
              <a:extLst>
                <a:ext uri="{FF2B5EF4-FFF2-40B4-BE49-F238E27FC236}">
                  <a16:creationId xmlns:a16="http://schemas.microsoft.com/office/drawing/2014/main" id="{B726D30E-097E-43ED-98C3-60B6B9F64222}"/>
                </a:ext>
              </a:extLst>
            </p:cNvPr>
            <p:cNvSpPr/>
            <p:nvPr/>
          </p:nvSpPr>
          <p:spPr>
            <a:xfrm>
              <a:off x="4755624" y="3361509"/>
              <a:ext cx="349776" cy="369332"/>
            </a:xfrm>
            <a:prstGeom prst="rect">
              <a:avLst/>
            </a:prstGeom>
          </p:spPr>
          <p:txBody>
            <a:bodyPr wrap="none">
              <a:spAutoFit/>
            </a:bodyPr>
            <a:lstStyle/>
            <a:p>
              <a:r>
                <a:rPr lang="en-US" dirty="0">
                  <a:solidFill>
                    <a:srgbClr val="000000"/>
                  </a:solidFill>
                  <a:latin typeface="Cambria Math" panose="02040503050406030204" pitchFamily="18" charset="0"/>
                  <a:ea typeface="Cambria Math" panose="02040503050406030204" pitchFamily="18" charset="0"/>
                </a:rPr>
                <a:t>∼</a:t>
              </a:r>
              <a:endParaRPr lang="en-US" dirty="0"/>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2980</TotalTime>
  <Words>987</Words>
  <Application>Microsoft Office PowerPoint</Application>
  <PresentationFormat>On-screen Show (4:3)</PresentationFormat>
  <Paragraphs>140</Paragraphs>
  <Slides>28</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28</vt:i4>
      </vt:variant>
    </vt:vector>
  </HeadingPairs>
  <TitlesOfParts>
    <vt:vector size="36" baseType="lpstr">
      <vt:lpstr>Courier New</vt:lpstr>
      <vt:lpstr>Arial</vt:lpstr>
      <vt:lpstr>Symbol</vt:lpstr>
      <vt:lpstr>Calibri</vt:lpstr>
      <vt:lpstr>Cambria Math</vt:lpstr>
      <vt:lpstr>Office Theme</vt:lpstr>
      <vt:lpstr>Equation</vt:lpstr>
      <vt:lpstr>MathType 6.0 Equation</vt:lpstr>
      <vt:lpstr>Section 13.5</vt:lpstr>
      <vt:lpstr>Objectives</vt:lpstr>
      <vt:lpstr>Example 1 </vt:lpstr>
      <vt:lpstr>Theorem: Cauchy’s Mean Value Theorem</vt:lpstr>
      <vt:lpstr>Theorem: L’Hôpital’s Rule</vt:lpstr>
      <vt:lpstr>Theorem: L’Hôpital’s Rule</vt:lpstr>
      <vt:lpstr>Theorem: L’Hôpital’s Rule</vt:lpstr>
      <vt:lpstr>Theorem: L’Hôpital’s Rule</vt:lpstr>
      <vt:lpstr>Theorem: L’Hôpital’s Rule</vt:lpstr>
      <vt:lpstr>Example 2 </vt:lpstr>
      <vt:lpstr>Example 3 </vt:lpstr>
      <vt:lpstr>Caution</vt:lpstr>
      <vt:lpstr>Example 4 </vt:lpstr>
      <vt:lpstr>Example 4 (cont.) </vt:lpstr>
      <vt:lpstr>Example 4 (cont.) </vt:lpstr>
      <vt:lpstr>Example 5 </vt:lpstr>
      <vt:lpstr>Example 5 (cont.) </vt:lpstr>
      <vt:lpstr>Example 5 (cont.) </vt:lpstr>
      <vt:lpstr>Example 6</vt:lpstr>
      <vt:lpstr>Example 6 (cont.)</vt:lpstr>
      <vt:lpstr>Example 6 (cont.)</vt:lpstr>
      <vt:lpstr>Example 6 (cont.)</vt:lpstr>
      <vt:lpstr>Example 7</vt:lpstr>
      <vt:lpstr>Example 7 (cont.)</vt:lpstr>
      <vt:lpstr>Example 8</vt:lpstr>
      <vt:lpstr>Example 8 (cont.)</vt:lpstr>
      <vt:lpstr>Example 9</vt:lpstr>
      <vt:lpstr>Example 9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Mathematics with Applications in Business and Social Sciences</dc:title>
  <dc:creator>Hawkes Learning</dc:creator>
  <cp:lastModifiedBy>Danielle Bess</cp:lastModifiedBy>
  <cp:revision>387</cp:revision>
  <dcterms:created xsi:type="dcterms:W3CDTF">2013-04-26T14:43:13Z</dcterms:created>
  <dcterms:modified xsi:type="dcterms:W3CDTF">2021-08-09T19:23:34Z</dcterms:modified>
</cp:coreProperties>
</file>