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41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11" Type="http://schemas.openxmlformats.org/officeDocument/2006/relationships/image" Target="../media/image66.wmf"/><Relationship Id="rId5" Type="http://schemas.openxmlformats.org/officeDocument/2006/relationships/image" Target="../media/image60.wmf"/><Relationship Id="rId10" Type="http://schemas.openxmlformats.org/officeDocument/2006/relationships/image" Target="../media/image65.wmf"/><Relationship Id="rId4" Type="http://schemas.openxmlformats.org/officeDocument/2006/relationships/image" Target="../media/image59.wmf"/><Relationship Id="rId9" Type="http://schemas.openxmlformats.org/officeDocument/2006/relationships/image" Target="../media/image6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492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09A1B-C315-4EEC-879F-28AA0C63E4B6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22140-D461-4D92-B459-3DD157AD65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694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1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5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63.wmf"/><Relationship Id="rId3" Type="http://schemas.openxmlformats.org/officeDocument/2006/relationships/oleObject" Target="../embeddings/oleObject56.bin"/><Relationship Id="rId21" Type="http://schemas.openxmlformats.org/officeDocument/2006/relationships/oleObject" Target="../embeddings/oleObject65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20" Type="http://schemas.openxmlformats.org/officeDocument/2006/relationships/image" Target="../media/image64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60.bin"/><Relationship Id="rId24" Type="http://schemas.openxmlformats.org/officeDocument/2006/relationships/image" Target="../media/image66.wmf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23" Type="http://schemas.openxmlformats.org/officeDocument/2006/relationships/oleObject" Target="../embeddings/oleObject66.bin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64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61.wmf"/><Relationship Id="rId22" Type="http://schemas.openxmlformats.org/officeDocument/2006/relationships/image" Target="../media/image65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6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3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14.2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Integration by Substitution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Integration by Substitution with Radicals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9748"/>
            <a:ext cx="8229600" cy="2862322"/>
          </a:xfrm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Choose </a:t>
            </a:r>
            <a:r>
              <a:rPr lang="en-US" i="1" dirty="0" smtClean="0">
                <a:solidFill>
                  <a:srgbClr val="006600"/>
                </a:solidFill>
              </a:rPr>
              <a:t>u </a:t>
            </a:r>
            <a:r>
              <a:rPr lang="en-US" dirty="0" smtClean="0">
                <a:solidFill>
                  <a:srgbClr val="006600"/>
                </a:solidFill>
              </a:rPr>
              <a:t>= 5</a:t>
            </a:r>
            <a:r>
              <a:rPr lang="en-US" i="1" dirty="0" smtClean="0">
                <a:solidFill>
                  <a:srgbClr val="006600"/>
                </a:solidFill>
              </a:rPr>
              <a:t>x </a:t>
            </a:r>
            <a:r>
              <a:rPr lang="en-US" dirty="0" smtClean="0">
                <a:solidFill>
                  <a:srgbClr val="006600"/>
                </a:solidFill>
              </a:rPr>
              <a:t>+ 1</a:t>
            </a:r>
            <a:r>
              <a:rPr lang="en-US" dirty="0" smtClean="0"/>
              <a:t>. Then              and, multiplying by </a:t>
            </a:r>
            <a:r>
              <a:rPr lang="en-US" i="1" dirty="0" smtClean="0"/>
              <a:t>dx</a:t>
            </a:r>
            <a:r>
              <a:rPr lang="en-US" dirty="0" smtClean="0"/>
              <a:t>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on both sides, we get </a:t>
            </a:r>
            <a:r>
              <a:rPr lang="en-US" i="1" dirty="0" smtClean="0">
                <a:solidFill>
                  <a:srgbClr val="9900CC"/>
                </a:solidFill>
              </a:rPr>
              <a:t>du </a:t>
            </a:r>
            <a:r>
              <a:rPr lang="en-US" dirty="0" smtClean="0">
                <a:solidFill>
                  <a:srgbClr val="9900CC"/>
                </a:solidFill>
              </a:rPr>
              <a:t>= 5</a:t>
            </a:r>
            <a:r>
              <a:rPr lang="en-US" i="1" dirty="0" smtClean="0">
                <a:solidFill>
                  <a:srgbClr val="9900CC"/>
                </a:solidFill>
              </a:rPr>
              <a:t>dx</a:t>
            </a:r>
            <a:r>
              <a:rPr lang="en-US" dirty="0" smtClean="0"/>
              <a:t>. Since </a:t>
            </a:r>
            <a:r>
              <a:rPr lang="en-US" i="1" dirty="0" smtClean="0">
                <a:solidFill>
                  <a:srgbClr val="000099"/>
                </a:solidFill>
              </a:rPr>
              <a:t>du </a:t>
            </a:r>
            <a:r>
              <a:rPr lang="en-US" dirty="0" smtClean="0">
                <a:solidFill>
                  <a:srgbClr val="000099"/>
                </a:solidFill>
              </a:rPr>
              <a:t>= 5</a:t>
            </a:r>
            <a:r>
              <a:rPr lang="en-US" i="1" dirty="0" smtClean="0">
                <a:solidFill>
                  <a:srgbClr val="000099"/>
                </a:solidFill>
              </a:rPr>
              <a:t>dx</a:t>
            </a:r>
            <a:r>
              <a:rPr lang="en-US" dirty="0" smtClean="0"/>
              <a:t> and the constant factor 5 is not part of the original integrand,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multiply the integrand by 1 in the form         as follows:</a:t>
            </a:r>
            <a:endParaRPr lang="en-US" dirty="0"/>
          </a:p>
        </p:txBody>
      </p:sp>
      <p:graphicFrame>
        <p:nvGraphicFramePr>
          <p:cNvPr id="323586" name="Object 2"/>
          <p:cNvGraphicFramePr>
            <a:graphicFrameLocks noChangeAspect="1"/>
          </p:cNvGraphicFramePr>
          <p:nvPr/>
        </p:nvGraphicFramePr>
        <p:xfrm>
          <a:off x="548640" y="1233948"/>
          <a:ext cx="2425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" imgW="2425700" imgH="596900" progId="Equation.DSMT4">
                  <p:embed/>
                </p:oleObj>
              </mc:Choice>
              <mc:Fallback>
                <p:oleObj name="Equation" r:id="rId3" imgW="2425700" imgH="5969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33948"/>
                        <a:ext cx="2425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587" name="Object 3"/>
          <p:cNvGraphicFramePr>
            <a:graphicFrameLocks noChangeAspect="1"/>
          </p:cNvGraphicFramePr>
          <p:nvPr/>
        </p:nvGraphicFramePr>
        <p:xfrm>
          <a:off x="4066310" y="2362205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5" imgW="952087" imgH="837836" progId="Equation.DSMT4">
                  <p:embed/>
                </p:oleObj>
              </mc:Choice>
              <mc:Fallback>
                <p:oleObj name="Equation" r:id="rId5" imgW="952087" imgH="837836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6310" y="2362205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588" name="Object 4"/>
          <p:cNvGraphicFramePr>
            <a:graphicFrameLocks noChangeAspect="1"/>
          </p:cNvGraphicFramePr>
          <p:nvPr/>
        </p:nvGraphicFramePr>
        <p:xfrm>
          <a:off x="6184900" y="4115955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7" imgW="583947" imgH="837836" progId="Equation.DSMT4">
                  <p:embed/>
                </p:oleObj>
              </mc:Choice>
              <mc:Fallback>
                <p:oleObj name="Equation" r:id="rId7" imgW="583947" imgH="837836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4900" y="4115955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Integration by Substitution with Radicals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1600200"/>
            <a:ext cx="3657600" cy="4572000"/>
          </a:xfrm>
        </p:spPr>
        <p:txBody>
          <a:bodyPr/>
          <a:lstStyle/>
          <a:p>
            <a:r>
              <a:rPr lang="en-US" sz="2000" dirty="0" smtClean="0">
                <a:solidFill>
                  <a:srgbClr val="008080"/>
                </a:solidFill>
              </a:rPr>
              <a:t>Use fractional exponents.</a:t>
            </a: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pPr>
              <a:spcBef>
                <a:spcPts val="24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Substitute.</a:t>
            </a: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pPr>
              <a:spcBef>
                <a:spcPts val="0"/>
              </a:spcBef>
            </a:pPr>
            <a:endParaRPr lang="en-US" sz="2000" dirty="0" smtClean="0">
              <a:solidFill>
                <a:srgbClr val="008080"/>
              </a:solidFill>
            </a:endParaRPr>
          </a:p>
          <a:p>
            <a:r>
              <a:rPr lang="en-US" sz="2000" dirty="0" smtClean="0">
                <a:solidFill>
                  <a:srgbClr val="008080"/>
                </a:solidFill>
              </a:rPr>
              <a:t>By the Constant Multiple Rule.</a:t>
            </a: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pPr>
              <a:spcBef>
                <a:spcPts val="18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By Formula II.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3400" y="1492456"/>
          <a:ext cx="170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3" imgW="1701720" imgH="596880" progId="Equation.DSMT4">
                  <p:embed/>
                </p:oleObj>
              </mc:Choice>
              <mc:Fallback>
                <p:oleObj name="Equation" r:id="rId3" imgW="1701720" imgH="596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492456"/>
                        <a:ext cx="1701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283952" y="1371600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5" imgW="2806560" imgH="838080" progId="Equation.DSMT4">
                  <p:embed/>
                </p:oleObj>
              </mc:Choice>
              <mc:Fallback>
                <p:oleObj name="Equation" r:id="rId5" imgW="2806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3952" y="1371600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286000" y="2317956"/>
          <a:ext cx="1765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7" imgW="1765080" imgH="888840" progId="Equation.DSMT4">
                  <p:embed/>
                </p:oleObj>
              </mc:Choice>
              <mc:Fallback>
                <p:oleObj name="Equation" r:id="rId7" imgW="176508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317956"/>
                        <a:ext cx="1765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300748" y="3308556"/>
          <a:ext cx="1498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9" imgW="1498320" imgH="888840" progId="Equation.DSMT4">
                  <p:embed/>
                </p:oleObj>
              </mc:Choice>
              <mc:Fallback>
                <p:oleObj name="Equation" r:id="rId9" imgW="149832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748" y="3308556"/>
                        <a:ext cx="1498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300748" y="4303252"/>
          <a:ext cx="26797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11" imgW="2679480" imgH="1320480" progId="Equation.DSMT4">
                  <p:embed/>
                </p:oleObj>
              </mc:Choice>
              <mc:Fallback>
                <p:oleObj name="Equation" r:id="rId11" imgW="2679480" imgH="1320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748" y="4303252"/>
                        <a:ext cx="26797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Integration by Substitution with Radicals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0" y="1582992"/>
            <a:ext cx="4495800" cy="1693608"/>
          </a:xfrm>
        </p:spPr>
        <p:txBody>
          <a:bodyPr/>
          <a:lstStyle/>
          <a:p>
            <a:r>
              <a:rPr lang="en-US" sz="2000" dirty="0" smtClean="0">
                <a:solidFill>
                  <a:srgbClr val="008080"/>
                </a:solidFill>
              </a:rPr>
              <a:t>Simplify.</a:t>
            </a:r>
          </a:p>
          <a:p>
            <a:endParaRPr lang="nn-NO" sz="2000" dirty="0" smtClean="0">
              <a:solidFill>
                <a:srgbClr val="008080"/>
              </a:solidFill>
            </a:endParaRPr>
          </a:p>
          <a:p>
            <a:pPr>
              <a:spcBef>
                <a:spcPts val="2400"/>
              </a:spcBef>
            </a:pPr>
            <a:r>
              <a:rPr lang="nn-NO" sz="2000" dirty="0" smtClean="0">
                <a:solidFill>
                  <a:srgbClr val="008080"/>
                </a:solidFill>
              </a:rPr>
              <a:t>Substitute 5</a:t>
            </a:r>
            <a:r>
              <a:rPr lang="nn-NO" sz="2000" i="1" dirty="0" smtClean="0">
                <a:solidFill>
                  <a:srgbClr val="008080"/>
                </a:solidFill>
              </a:rPr>
              <a:t>x </a:t>
            </a:r>
            <a:r>
              <a:rPr lang="nn-NO" sz="2000" dirty="0" smtClean="0">
                <a:solidFill>
                  <a:srgbClr val="008080"/>
                </a:solidFill>
              </a:rPr>
              <a:t>+ 1 for </a:t>
            </a:r>
            <a:r>
              <a:rPr lang="nn-NO" sz="2000" i="1" dirty="0" smtClean="0">
                <a:solidFill>
                  <a:srgbClr val="008080"/>
                </a:solidFill>
              </a:rPr>
              <a:t>u</a:t>
            </a:r>
            <a:r>
              <a:rPr lang="nn-NO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3576181"/>
            <a:ext cx="8229600" cy="169277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/>
              <a:t>A slightly different approach:</a:t>
            </a:r>
            <a:r>
              <a:rPr lang="en-US" sz="2800" dirty="0" smtClean="0"/>
              <a:t> “Solve” </a:t>
            </a:r>
            <a:r>
              <a:rPr lang="en-US" sz="2800" i="1" dirty="0" smtClean="0"/>
              <a:t>du </a:t>
            </a:r>
            <a:r>
              <a:rPr lang="en-US" sz="2800" dirty="0" smtClean="0"/>
              <a:t>= 5</a:t>
            </a:r>
            <a:r>
              <a:rPr lang="en-US" sz="2800" i="1" dirty="0" smtClean="0"/>
              <a:t>dx</a:t>
            </a:r>
            <a:r>
              <a:rPr lang="en-US" sz="2800" dirty="0" smtClean="0"/>
              <a:t> for </a:t>
            </a:r>
            <a:r>
              <a:rPr lang="en-US" sz="2800" i="1" dirty="0" smtClean="0"/>
              <a:t>dx</a:t>
            </a:r>
            <a:r>
              <a:rPr lang="en-US" sz="2800" dirty="0" smtClean="0"/>
              <a:t>; </a:t>
            </a:r>
          </a:p>
          <a:p>
            <a:pPr>
              <a:spcBef>
                <a:spcPts val="600"/>
              </a:spcBef>
            </a:pPr>
            <a:r>
              <a:rPr lang="en-US" sz="2800" dirty="0" smtClean="0"/>
              <a:t>we get                    Then substitute this with          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resulting directly in the integral</a:t>
            </a:r>
            <a:endParaRPr lang="en-US" sz="2800" dirty="0"/>
          </a:p>
        </p:txBody>
      </p:sp>
      <p:graphicFrame>
        <p:nvGraphicFramePr>
          <p:cNvPr id="3256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296824"/>
              </p:ext>
            </p:extLst>
          </p:nvPr>
        </p:nvGraphicFramePr>
        <p:xfrm>
          <a:off x="5080000" y="4521200"/>
          <a:ext cx="1917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3" imgW="1917360" imgH="1041120" progId="Equation.DSMT4">
                  <p:embed/>
                </p:oleObj>
              </mc:Choice>
              <mc:Fallback>
                <p:oleObj name="Equation" r:id="rId3" imgW="1917360" imgH="104112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4521200"/>
                        <a:ext cx="1917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5636" name="Object 4"/>
          <p:cNvGraphicFramePr>
            <a:graphicFrameLocks noChangeAspect="1"/>
          </p:cNvGraphicFramePr>
          <p:nvPr/>
        </p:nvGraphicFramePr>
        <p:xfrm>
          <a:off x="1587500" y="3943350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5" imgW="1409700" imgH="838200" progId="Equation.DSMT4">
                  <p:embed/>
                </p:oleObj>
              </mc:Choice>
              <mc:Fallback>
                <p:oleObj name="Equation" r:id="rId5" imgW="1409700" imgH="8382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3943350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5637" name="Object 5"/>
          <p:cNvGraphicFramePr>
            <a:graphicFrameLocks noChangeAspect="1"/>
          </p:cNvGraphicFramePr>
          <p:nvPr/>
        </p:nvGraphicFramePr>
        <p:xfrm>
          <a:off x="6743700" y="4148804"/>
          <a:ext cx="172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7" imgW="1727200" imgH="469900" progId="Equation.DSMT4">
                  <p:embed/>
                </p:oleObj>
              </mc:Choice>
              <mc:Fallback>
                <p:oleObj name="Equation" r:id="rId7" imgW="1727200" imgH="4699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4148804"/>
                        <a:ext cx="172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324896" y="1310148"/>
          <a:ext cx="1943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9" imgW="1942920" imgH="888840" progId="Equation.DSMT4">
                  <p:embed/>
                </p:oleObj>
              </mc:Choice>
              <mc:Fallback>
                <p:oleObj name="Equation" r:id="rId9" imgW="194292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4896" y="1310148"/>
                        <a:ext cx="1943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342104" y="2286000"/>
          <a:ext cx="247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11" imgW="2476440" imgH="838080" progId="Equation.DSMT4">
                  <p:embed/>
                </p:oleObj>
              </mc:Choice>
              <mc:Fallback>
                <p:oleObj name="Equation" r:id="rId11" imgW="24764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2104" y="2286000"/>
                        <a:ext cx="247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94995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The technique used in Example 2, multiplying by 1 in 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the form         and then factoring out     from the 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rgbClr val="000000"/>
                </a:solidFill>
              </a:rPr>
              <a:t>integral, is valid because      is a constant. The same 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rgbClr val="000000"/>
                </a:solidFill>
              </a:rPr>
              <a:t>technique is not valid with variables. For example, 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rgbClr val="000000"/>
                </a:solidFill>
              </a:rPr>
              <a:t>inserting          is valid, but then factoring out     from 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the integral is not valid.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26658" name="Object 2"/>
          <p:cNvGraphicFramePr>
            <a:graphicFrameLocks noChangeAspect="1"/>
          </p:cNvGraphicFramePr>
          <p:nvPr/>
        </p:nvGraphicFramePr>
        <p:xfrm>
          <a:off x="1878652" y="2238044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3" imgW="583947" imgH="837836" progId="Equation.DSMT4">
                  <p:embed/>
                </p:oleObj>
              </mc:Choice>
              <mc:Fallback>
                <p:oleObj name="Equation" r:id="rId3" imgW="583947" imgH="837836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652" y="2238044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6659" name="Object 3"/>
          <p:cNvGraphicFramePr>
            <a:graphicFrameLocks noChangeAspect="1"/>
          </p:cNvGraphicFramePr>
          <p:nvPr/>
        </p:nvGraphicFramePr>
        <p:xfrm>
          <a:off x="1930400" y="4190248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5" imgW="622030" imgH="837836" progId="Equation.DSMT4">
                  <p:embed/>
                </p:oleObj>
              </mc:Choice>
              <mc:Fallback>
                <p:oleObj name="Equation" r:id="rId5" imgW="622030" imgH="837836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4190248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6660" name="Object 4"/>
          <p:cNvGraphicFramePr>
            <a:graphicFrameLocks noChangeAspect="1"/>
          </p:cNvGraphicFramePr>
          <p:nvPr/>
        </p:nvGraphicFramePr>
        <p:xfrm>
          <a:off x="7010400" y="4156316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7" imgW="279400" imgH="838200" progId="Equation.DSMT4">
                  <p:embed/>
                </p:oleObj>
              </mc:Choice>
              <mc:Fallback>
                <p:oleObj name="Equation" r:id="rId7" imgW="279400" imgH="8382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156316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6661" name="Object 5"/>
          <p:cNvGraphicFramePr>
            <a:graphicFrameLocks noChangeAspect="1"/>
          </p:cNvGraphicFramePr>
          <p:nvPr/>
        </p:nvGraphicFramePr>
        <p:xfrm>
          <a:off x="4140200" y="287968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9" imgW="253890" imgH="837836" progId="Equation.DSMT4">
                  <p:embed/>
                </p:oleObj>
              </mc:Choice>
              <mc:Fallback>
                <p:oleObj name="Equation" r:id="rId9" imgW="253890" imgH="837836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287968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6662" name="Object 6"/>
          <p:cNvGraphicFramePr>
            <a:graphicFrameLocks noChangeAspect="1"/>
          </p:cNvGraphicFramePr>
          <p:nvPr/>
        </p:nvGraphicFramePr>
        <p:xfrm>
          <a:off x="5829300" y="22098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11" imgW="253890" imgH="837836" progId="Equation.DSMT4">
                  <p:embed/>
                </p:oleObj>
              </mc:Choice>
              <mc:Fallback>
                <p:oleObj name="Equation" r:id="rId11" imgW="253890" imgH="837836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22098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Integration by Substitution with </a:t>
            </a:r>
            <a:r>
              <a:rPr lang="en-US" i="1" dirty="0" smtClean="0"/>
              <a:t>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3788"/>
            <a:ext cx="8229600" cy="4572000"/>
          </a:xfrm>
        </p:spPr>
        <p:txBody>
          <a:bodyPr/>
          <a:lstStyle/>
          <a:p>
            <a:r>
              <a:rPr lang="en-US" b="1" dirty="0" smtClean="0"/>
              <a:t>Solution:</a:t>
            </a:r>
            <a:endParaRPr lang="en-US" i="1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We adjust for the 2 by introducing         into the integrand.</a:t>
            </a:r>
            <a:endParaRPr lang="en-US" dirty="0"/>
          </a:p>
        </p:txBody>
      </p:sp>
      <p:graphicFrame>
        <p:nvGraphicFramePr>
          <p:cNvPr id="3276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5646"/>
              </p:ext>
            </p:extLst>
          </p:nvPr>
        </p:nvGraphicFramePr>
        <p:xfrm>
          <a:off x="548640" y="1233948"/>
          <a:ext cx="227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3" imgW="2273300" imgH="622300" progId="Equation.DSMT4">
                  <p:embed/>
                </p:oleObj>
              </mc:Choice>
              <mc:Fallback>
                <p:oleObj name="Equation" r:id="rId3" imgW="2273300" imgH="6223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33948"/>
                        <a:ext cx="227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683" name="Object 3"/>
          <p:cNvGraphicFramePr>
            <a:graphicFrameLocks noChangeAspect="1"/>
          </p:cNvGraphicFramePr>
          <p:nvPr/>
        </p:nvGraphicFramePr>
        <p:xfrm>
          <a:off x="1993900" y="1919748"/>
          <a:ext cx="433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5" imgW="4330700" imgH="469900" progId="Equation.DSMT4">
                  <p:embed/>
                </p:oleObj>
              </mc:Choice>
              <mc:Fallback>
                <p:oleObj name="Equation" r:id="rId5" imgW="4330700" imgH="4699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1919748"/>
                        <a:ext cx="433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684" name="Object 4"/>
          <p:cNvGraphicFramePr>
            <a:graphicFrameLocks noChangeAspect="1"/>
          </p:cNvGraphicFramePr>
          <p:nvPr/>
        </p:nvGraphicFramePr>
        <p:xfrm>
          <a:off x="5524500" y="23749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7" imgW="571500" imgH="838200" progId="Equation.DSMT4">
                  <p:embed/>
                </p:oleObj>
              </mc:Choice>
              <mc:Fallback>
                <p:oleObj name="Equation" r:id="rId7" imgW="571500" imgH="8382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23749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105400" y="3888585"/>
            <a:ext cx="3733800" cy="1272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the Constant Multiple Rule </a:t>
            </a:r>
          </a:p>
          <a:p>
            <a:pPr>
              <a:spcBef>
                <a:spcPts val="10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with 7 and                  since we </a:t>
            </a:r>
          </a:p>
          <a:p>
            <a:pPr>
              <a:spcBef>
                <a:spcPts val="10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need 2</a:t>
            </a:r>
            <a:r>
              <a:rPr lang="en-US" sz="2000" i="1" dirty="0" smtClean="0">
                <a:solidFill>
                  <a:srgbClr val="008080"/>
                </a:solidFill>
              </a:rPr>
              <a:t>xdx </a:t>
            </a:r>
            <a:r>
              <a:rPr lang="en-US" sz="2000" dirty="0" smtClean="0">
                <a:solidFill>
                  <a:srgbClr val="008080"/>
                </a:solidFill>
              </a:rPr>
              <a:t>for</a:t>
            </a:r>
            <a:r>
              <a:rPr lang="en-US" sz="2000" i="1" dirty="0" smtClean="0">
                <a:solidFill>
                  <a:srgbClr val="008080"/>
                </a:solidFill>
              </a:rPr>
              <a:t> du.</a:t>
            </a:r>
          </a:p>
        </p:txBody>
      </p:sp>
      <p:graphicFrame>
        <p:nvGraphicFramePr>
          <p:cNvPr id="327686" name="Object 6"/>
          <p:cNvGraphicFramePr>
            <a:graphicFrameLocks noChangeAspect="1"/>
          </p:cNvGraphicFramePr>
          <p:nvPr/>
        </p:nvGraphicFramePr>
        <p:xfrm>
          <a:off x="6400800" y="4218448"/>
          <a:ext cx="787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9" imgW="787400" imgH="622300" progId="Equation.DSMT4">
                  <p:embed/>
                </p:oleObj>
              </mc:Choice>
              <mc:Fallback>
                <p:oleObj name="Equation" r:id="rId9" imgW="787400" imgH="6223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218448"/>
                        <a:ext cx="787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609600" y="3810000"/>
          <a:ext cx="1549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11" imgW="1549080" imgH="622080" progId="Equation.DSMT4">
                  <p:embed/>
                </p:oleObj>
              </mc:Choice>
              <mc:Fallback>
                <p:oleObj name="Equation" r:id="rId11" imgW="154908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810000"/>
                        <a:ext cx="1549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866231"/>
              </p:ext>
            </p:extLst>
          </p:nvPr>
        </p:nvGraphicFramePr>
        <p:xfrm>
          <a:off x="2209800" y="3687096"/>
          <a:ext cx="261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13" imgW="2616120" imgH="838080" progId="Equation.DSMT4">
                  <p:embed/>
                </p:oleObj>
              </mc:Choice>
              <mc:Fallback>
                <p:oleObj name="Equation" r:id="rId13" imgW="26161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87096"/>
                        <a:ext cx="261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Integration by Substitution with </a:t>
            </a:r>
            <a:r>
              <a:rPr lang="en-US" i="1" dirty="0" smtClean="0"/>
              <a:t>e </a:t>
            </a:r>
            <a:r>
              <a:rPr lang="en-US" dirty="0" smtClean="0"/>
              <a:t>(cont.)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495800" y="1524000"/>
            <a:ext cx="3733800" cy="114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and use the Constant </a:t>
            </a:r>
          </a:p>
          <a:p>
            <a:pPr>
              <a:spcBef>
                <a:spcPts val="10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Multiple Rule with   </a:t>
            </a:r>
          </a:p>
          <a:p>
            <a:endParaRPr lang="en-US" sz="2000" dirty="0" smtClean="0">
              <a:solidFill>
                <a:srgbClr val="008080"/>
              </a:solidFill>
            </a:endParaRPr>
          </a:p>
        </p:txBody>
      </p:sp>
      <p:graphicFrame>
        <p:nvGraphicFramePr>
          <p:cNvPr id="328710" name="Object 6"/>
          <p:cNvGraphicFramePr>
            <a:graphicFrameLocks noChangeAspect="1"/>
          </p:cNvGraphicFramePr>
          <p:nvPr/>
        </p:nvGraphicFramePr>
        <p:xfrm>
          <a:off x="6565900" y="1866900"/>
          <a:ext cx="266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3" imgW="266584" imgH="622030" progId="Equation.DSMT4">
                  <p:embed/>
                </p:oleObj>
              </mc:Choice>
              <mc:Fallback>
                <p:oleObj name="Equation" r:id="rId3" imgW="266584" imgH="62203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1866900"/>
                        <a:ext cx="266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495800" y="2819400"/>
            <a:ext cx="16886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By Formula IV</a:t>
            </a:r>
            <a:r>
              <a:rPr lang="en-US" sz="2000" i="1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219200" y="137160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5" imgW="1422360" imgH="838080" progId="Equation.DSMT4">
                  <p:embed/>
                </p:oleObj>
              </mc:Choice>
              <mc:Fallback>
                <p:oleObj name="Equation" r:id="rId5" imgW="1422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37160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219200" y="259080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7" imgW="1396800" imgH="838080" progId="Equation.DSMT4">
                  <p:embed/>
                </p:oleObj>
              </mc:Choice>
              <mc:Fallback>
                <p:oleObj name="Equation" r:id="rId7" imgW="13968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90800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219200" y="37338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9" imgW="1739880" imgH="838080" progId="Equation.DSMT4">
                  <p:embed/>
                </p:oleObj>
              </mc:Choice>
              <mc:Fallback>
                <p:oleObj name="Equation" r:id="rId9" imgW="17398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7338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Integration by Substitution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221363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Solution:</a:t>
            </a:r>
            <a:endParaRPr kumimoji="0" lang="en-US" sz="2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548640" y="1085850"/>
          <a:ext cx="25527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3" imgW="2552700" imgH="1117600" progId="Equation.DSMT4">
                  <p:embed/>
                </p:oleObj>
              </mc:Choice>
              <mc:Fallback>
                <p:oleObj name="Equation" r:id="rId3" imgW="2552700" imgH="11176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085850"/>
                        <a:ext cx="25527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1993900" y="2266950"/>
          <a:ext cx="509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5" imgW="5092700" imgH="469900" progId="Equation.DSMT4">
                  <p:embed/>
                </p:oleObj>
              </mc:Choice>
              <mc:Fallback>
                <p:oleObj name="Equation" r:id="rId5" imgW="5092700" imgH="4699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2266950"/>
                        <a:ext cx="509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334000" y="3422650"/>
            <a:ext cx="3352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Multiply the integrand by          to get 3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i="1" dirty="0" smtClean="0">
                <a:solidFill>
                  <a:srgbClr val="008080"/>
                </a:solidFill>
              </a:rPr>
              <a:t>dx.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29733" name="Object 5"/>
          <p:cNvGraphicFramePr>
            <a:graphicFrameLocks noChangeAspect="1"/>
          </p:cNvGraphicFramePr>
          <p:nvPr/>
        </p:nvGraphicFramePr>
        <p:xfrm>
          <a:off x="8089900" y="3346450"/>
          <a:ext cx="787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7" imgW="787400" imgH="622300" progId="Equation.DSMT4">
                  <p:embed/>
                </p:oleObj>
              </mc:Choice>
              <mc:Fallback>
                <p:oleObj name="Equation" r:id="rId7" imgW="787400" imgH="6223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9900" y="3346450"/>
                        <a:ext cx="787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0787003"/>
              </p:ext>
            </p:extLst>
          </p:nvPr>
        </p:nvGraphicFramePr>
        <p:xfrm>
          <a:off x="5435600" y="5124450"/>
          <a:ext cx="317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9" imgW="3174840" imgH="279360" progId="Equation.DSMT4">
                  <p:embed/>
                </p:oleObj>
              </mc:Choice>
              <mc:Fallback>
                <p:oleObj name="Equation" r:id="rId9" imgW="3174840" imgH="27936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5124450"/>
                        <a:ext cx="3175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762000" y="3276600"/>
          <a:ext cx="18415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11" imgW="1841400" imgH="1117440" progId="Equation.DSMT4">
                  <p:embed/>
                </p:oleObj>
              </mc:Choice>
              <mc:Fallback>
                <p:oleObj name="Equation" r:id="rId11" imgW="1841400" imgH="1117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276600"/>
                        <a:ext cx="18415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622756" y="2893552"/>
          <a:ext cx="21209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Equation" r:id="rId13" imgW="2120760" imgH="1739880" progId="Equation.DSMT4">
                  <p:embed/>
                </p:oleObj>
              </mc:Choice>
              <mc:Fallback>
                <p:oleObj name="Equation" r:id="rId13" imgW="2120760" imgH="1739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756" y="2893552"/>
                        <a:ext cx="21209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635456" y="472440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Equation" r:id="rId15" imgW="1282680" imgH="838080" progId="Equation.DSMT4">
                  <p:embed/>
                </p:oleObj>
              </mc:Choice>
              <mc:Fallback>
                <p:oleObj name="Equation" r:id="rId15" imgW="12826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456" y="4724400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Integration by Substitution (cont.)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905152"/>
              </p:ext>
            </p:extLst>
          </p:nvPr>
        </p:nvGraphicFramePr>
        <p:xfrm>
          <a:off x="5715000" y="2609850"/>
          <a:ext cx="143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3" imgW="1434960" imgH="279360" progId="Equation.DSMT4">
                  <p:embed/>
                </p:oleObj>
              </mc:Choice>
              <mc:Fallback>
                <p:oleObj name="Equation" r:id="rId3" imgW="1434960" imgH="2793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609850"/>
                        <a:ext cx="1435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172496" y="137160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5" imgW="1536480" imgH="838080" progId="Equation.DSMT4">
                  <p:embed/>
                </p:oleObj>
              </mc:Choice>
              <mc:Fallback>
                <p:oleObj name="Equation" r:id="rId5" imgW="1536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2496" y="137160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157748" y="2315496"/>
          <a:ext cx="3162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7" imgW="3162240" imgH="952200" progId="Equation.DSMT4">
                  <p:embed/>
                </p:oleObj>
              </mc:Choice>
              <mc:Fallback>
                <p:oleObj name="Equation" r:id="rId7" imgW="316224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7748" y="2315496"/>
                        <a:ext cx="3162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143000" y="3382296"/>
          <a:ext cx="194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9" imgW="1942920" imgH="838080" progId="Equation.DSMT4">
                  <p:embed/>
                </p:oleObj>
              </mc:Choice>
              <mc:Fallback>
                <p:oleObj name="Equation" r:id="rId9" imgW="1942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382296"/>
                        <a:ext cx="194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143000" y="4326192"/>
          <a:ext cx="65024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11" imgW="6502320" imgH="1333440" progId="Equation.DSMT4">
                  <p:embed/>
                </p:oleObj>
              </mc:Choice>
              <mc:Fallback>
                <p:oleObj name="Equation" r:id="rId11" imgW="6502320" imgH="1333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326192"/>
                        <a:ext cx="65024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 have used the letter </a:t>
            </a:r>
            <a:r>
              <a:rPr lang="en-US" i="1" dirty="0" smtClean="0">
                <a:solidFill>
                  <a:srgbClr val="000000"/>
                </a:solidFill>
              </a:rPr>
              <a:t>u </a:t>
            </a:r>
            <a:r>
              <a:rPr lang="en-US" dirty="0" smtClean="0">
                <a:solidFill>
                  <a:srgbClr val="000000"/>
                </a:solidFill>
              </a:rPr>
              <a:t>throughout this section. This particular letter is commonly used in most textbooks, and the substitution technique is sometimes known as the </a:t>
            </a:r>
            <a:r>
              <a:rPr lang="en-US" b="1" i="1" dirty="0" smtClean="0">
                <a:solidFill>
                  <a:srgbClr val="C00000"/>
                </a:solidFill>
              </a:rPr>
              <a:t>u</a:t>
            </a:r>
            <a:r>
              <a:rPr lang="en-US" b="1" dirty="0" smtClean="0">
                <a:solidFill>
                  <a:srgbClr val="C00000"/>
                </a:solidFill>
              </a:rPr>
              <a:t>-substitution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technique.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 (cont.)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rule of thumb that you may have observed while using this technique is to substitute </a:t>
            </a:r>
            <a:r>
              <a:rPr lang="en-US" i="1" dirty="0" smtClean="0">
                <a:solidFill>
                  <a:srgbClr val="000000"/>
                </a:solidFill>
              </a:rPr>
              <a:t>u </a:t>
            </a:r>
            <a:r>
              <a:rPr lang="en-US" dirty="0" smtClean="0">
                <a:solidFill>
                  <a:srgbClr val="000000"/>
                </a:solidFill>
              </a:rPr>
              <a:t>for</a:t>
            </a:r>
          </a:p>
          <a:p>
            <a:pPr marL="1028700" indent="-457200"/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the exponent in an exponential function,</a:t>
            </a:r>
          </a:p>
          <a:p>
            <a:pPr marL="1028700" indent="-457200"/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an expression in parentheses,</a:t>
            </a:r>
          </a:p>
          <a:p>
            <a:pPr marL="1028700" indent="-457200"/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a denominator, or</a:t>
            </a:r>
          </a:p>
          <a:p>
            <a:pPr marL="1028700" indent="-457200"/>
            <a:r>
              <a:rPr lang="en-US" b="1" dirty="0" smtClean="0">
                <a:solidFill>
                  <a:srgbClr val="000000"/>
                </a:solidFill>
              </a:rPr>
              <a:t>4.	</a:t>
            </a:r>
            <a:r>
              <a:rPr lang="en-US" dirty="0" smtClean="0">
                <a:solidFill>
                  <a:srgbClr val="000000"/>
                </a:solidFill>
              </a:rPr>
              <a:t>an expression under a radical sign.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Use the method of integration by substitution to find integrals.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Incorrect Integration by Substitution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pPr>
              <a:spcBef>
                <a:spcPts val="1200"/>
              </a:spcBef>
            </a:pPr>
            <a:r>
              <a:rPr lang="en-US" b="1" dirty="0" smtClean="0"/>
              <a:t>Solution:</a:t>
            </a:r>
            <a:endParaRPr lang="en-US" i="1" dirty="0" smtClean="0"/>
          </a:p>
          <a:p>
            <a:r>
              <a:rPr lang="en-US" dirty="0" smtClean="0"/>
              <a:t>This substitution will not work because the expression </a:t>
            </a:r>
          </a:p>
          <a:p>
            <a:r>
              <a:rPr lang="en-US" dirty="0" smtClean="0"/>
              <a:t>                   is</a:t>
            </a:r>
            <a:r>
              <a:rPr lang="en-US" i="1" dirty="0" smtClean="0"/>
              <a:t> </a:t>
            </a:r>
            <a:r>
              <a:rPr lang="en-US" dirty="0" smtClean="0"/>
              <a:t>not</a:t>
            </a:r>
            <a:r>
              <a:rPr lang="en-US" i="1" dirty="0" smtClean="0"/>
              <a:t> du. </a:t>
            </a:r>
          </a:p>
          <a:p>
            <a:r>
              <a:rPr lang="en-US" dirty="0" smtClean="0"/>
              <a:t>A better substitution is to let </a:t>
            </a:r>
            <a:r>
              <a:rPr lang="en-US" i="1" dirty="0" smtClean="0"/>
              <a:t>u </a:t>
            </a:r>
            <a:r>
              <a:rPr lang="en-US" dirty="0" smtClean="0"/>
              <a:t>represent the expression under the radical sign. Let </a:t>
            </a:r>
            <a:r>
              <a:rPr lang="en-US" i="1" dirty="0" smtClean="0">
                <a:solidFill>
                  <a:srgbClr val="006600"/>
                </a:solidFill>
              </a:rPr>
              <a:t>u</a:t>
            </a:r>
            <a:r>
              <a:rPr lang="en-US" dirty="0" smtClean="0">
                <a:solidFill>
                  <a:srgbClr val="006600"/>
                </a:solidFill>
              </a:rPr>
              <a:t> = </a:t>
            </a:r>
            <a:r>
              <a:rPr lang="en-US" i="1" dirty="0" smtClean="0">
                <a:solidFill>
                  <a:srgbClr val="006600"/>
                </a:solidFill>
              </a:rPr>
              <a:t>x</a:t>
            </a:r>
            <a:r>
              <a:rPr lang="en-US" baseline="30000" dirty="0" smtClean="0">
                <a:solidFill>
                  <a:srgbClr val="006600"/>
                </a:solidFill>
              </a:rPr>
              <a:t>3 </a:t>
            </a:r>
            <a:r>
              <a:rPr lang="en-US" dirty="0" smtClean="0">
                <a:solidFill>
                  <a:srgbClr val="006600"/>
                </a:solidFill>
              </a:rPr>
              <a:t>+ 1 </a:t>
            </a:r>
            <a:r>
              <a:rPr lang="en-US" dirty="0" smtClean="0"/>
              <a:t>         Then </a:t>
            </a:r>
            <a:r>
              <a:rPr lang="en-US" i="1" dirty="0" smtClean="0">
                <a:solidFill>
                  <a:srgbClr val="9900CC"/>
                </a:solidFill>
              </a:rPr>
              <a:t>du </a:t>
            </a:r>
            <a:r>
              <a:rPr lang="en-US" dirty="0" smtClean="0">
                <a:solidFill>
                  <a:srgbClr val="9900CC"/>
                </a:solidFill>
              </a:rPr>
              <a:t>= 3</a:t>
            </a:r>
            <a:r>
              <a:rPr lang="en-US" i="1" dirty="0" smtClean="0">
                <a:solidFill>
                  <a:srgbClr val="9900CC"/>
                </a:solidFill>
              </a:rPr>
              <a:t>x</a:t>
            </a:r>
            <a:r>
              <a:rPr lang="en-US" baseline="30000" dirty="0" smtClean="0">
                <a:solidFill>
                  <a:srgbClr val="9900CC"/>
                </a:solidFill>
              </a:rPr>
              <a:t>2 </a:t>
            </a:r>
            <a:r>
              <a:rPr lang="en-US" i="1" dirty="0" smtClean="0">
                <a:solidFill>
                  <a:srgbClr val="9900CC"/>
                </a:solidFill>
              </a:rPr>
              <a:t>dx</a:t>
            </a:r>
            <a:r>
              <a:rPr lang="en-US" dirty="0" smtClean="0"/>
              <a:t>. Now substitution gives a familiar form.</a:t>
            </a:r>
            <a:endParaRPr lang="en-US" dirty="0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548640" y="1187244"/>
          <a:ext cx="2882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3" imgW="2882900" imgH="635000" progId="Equation.DSMT4">
                  <p:embed/>
                </p:oleObj>
              </mc:Choice>
              <mc:Fallback>
                <p:oleObj name="Equation" r:id="rId3" imgW="2882900" imgH="6350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187244"/>
                        <a:ext cx="2882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1779" name="Object 3"/>
          <p:cNvGraphicFramePr>
            <a:graphicFrameLocks noChangeAspect="1"/>
          </p:cNvGraphicFramePr>
          <p:nvPr/>
        </p:nvGraphicFramePr>
        <p:xfrm>
          <a:off x="1993900" y="1895886"/>
          <a:ext cx="400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5" imgW="4000500" imgH="469900" progId="Equation.DSMT4">
                  <p:embed/>
                </p:oleObj>
              </mc:Choice>
              <mc:Fallback>
                <p:oleObj name="Equation" r:id="rId5" imgW="4000500" imgH="4699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1895886"/>
                        <a:ext cx="400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1780" name="Object 4"/>
          <p:cNvGraphicFramePr>
            <a:graphicFrameLocks noChangeAspect="1"/>
          </p:cNvGraphicFramePr>
          <p:nvPr/>
        </p:nvGraphicFramePr>
        <p:xfrm>
          <a:off x="548640" y="2811386"/>
          <a:ext cx="147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7" imgW="1473200" imgH="558800" progId="Equation.DSMT4">
                  <p:embed/>
                </p:oleObj>
              </mc:Choice>
              <mc:Fallback>
                <p:oleObj name="Equation" r:id="rId7" imgW="1473200" imgH="5588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811386"/>
                        <a:ext cx="147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Incorrect Integration by </a:t>
            </a:r>
            <a:br>
              <a:rPr lang="en-US" dirty="0" smtClean="0"/>
            </a:br>
            <a:r>
              <a:rPr lang="en-US" dirty="0" smtClean="0"/>
              <a:t>Substitution (cont.)</a:t>
            </a:r>
            <a:endParaRPr lang="en-US" dirty="0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533400" y="1219200"/>
          <a:ext cx="2171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4" name="Equation" r:id="rId3" imgW="2171520" imgH="634680" progId="Equation.DSMT4">
                  <p:embed/>
                </p:oleObj>
              </mc:Choice>
              <mc:Fallback>
                <p:oleObj name="Equation" r:id="rId3" imgW="217152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2171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743200" y="1069260"/>
          <a:ext cx="26797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5" name="Equation" r:id="rId5" imgW="2679480" imgH="787320" progId="Equation.DSMT4">
                  <p:embed/>
                </p:oleObj>
              </mc:Choice>
              <mc:Fallback>
                <p:oleObj name="Equation" r:id="rId5" imgW="267948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069260"/>
                        <a:ext cx="26797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743200" y="1936956"/>
          <a:ext cx="1193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6" name="Equation" r:id="rId7" imgW="1193760" imgH="787320" progId="Equation.DSMT4">
                  <p:embed/>
                </p:oleObj>
              </mc:Choice>
              <mc:Fallback>
                <p:oleObj name="Equation" r:id="rId7" imgW="1193760" imgH="787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936956"/>
                        <a:ext cx="1193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743200" y="2789904"/>
          <a:ext cx="21717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7" name="Equation" r:id="rId9" imgW="2171520" imgH="1320480" progId="Equation.DSMT4">
                  <p:embed/>
                </p:oleObj>
              </mc:Choice>
              <mc:Fallback>
                <p:oleObj name="Equation" r:id="rId9" imgW="2171520" imgH="1320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789904"/>
                        <a:ext cx="21717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743200" y="4191000"/>
          <a:ext cx="1422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8" name="Equation" r:id="rId11" imgW="1422360" imgH="888840" progId="Equation.DSMT4">
                  <p:embed/>
                </p:oleObj>
              </mc:Choice>
              <mc:Fallback>
                <p:oleObj name="Equation" r:id="rId11" imgW="142236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191000"/>
                        <a:ext cx="1422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2757948" y="5122608"/>
          <a:ext cx="2273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9" name="Equation" r:id="rId13" imgW="2273040" imgH="888840" progId="Equation.DSMT4">
                  <p:embed/>
                </p:oleObj>
              </mc:Choice>
              <mc:Fallback>
                <p:oleObj name="Equation" r:id="rId13" imgW="227304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948" y="5122608"/>
                        <a:ext cx="2273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5943600" y="1447800"/>
          <a:ext cx="2641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0" name="Equation" r:id="rId15" imgW="2641320" imgH="266400" progId="Equation.DSMT4">
                  <p:embed/>
                </p:oleObj>
              </mc:Choice>
              <mc:Fallback>
                <p:oleObj name="Equation" r:id="rId15" imgW="2641320" imgH="266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447800"/>
                        <a:ext cx="2641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5943600" y="2286000"/>
          <a:ext cx="1155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1" name="Equation" r:id="rId17" imgW="1155600" imgH="241200" progId="Equation.DSMT4">
                  <p:embed/>
                </p:oleObj>
              </mc:Choice>
              <mc:Fallback>
                <p:oleObj name="Equation" r:id="rId17" imgW="115560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286000"/>
                        <a:ext cx="1155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5943600" y="3168444"/>
          <a:ext cx="143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2" name="Equation" r:id="rId19" imgW="1434960" imgH="279360" progId="Equation.DSMT4">
                  <p:embed/>
                </p:oleObj>
              </mc:Choice>
              <mc:Fallback>
                <p:oleObj name="Equation" r:id="rId19" imgW="143496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168444"/>
                        <a:ext cx="143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5943600" y="453594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3" name="Equation" r:id="rId21" imgW="927000" imgH="279360" progId="Equation.DSMT4">
                  <p:embed/>
                </p:oleObj>
              </mc:Choice>
              <mc:Fallback>
                <p:oleObj name="Equation" r:id="rId21" imgW="92700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535948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9" name="Object 13"/>
          <p:cNvGraphicFramePr>
            <a:graphicFrameLocks noChangeAspect="1"/>
          </p:cNvGraphicFramePr>
          <p:nvPr/>
        </p:nvGraphicFramePr>
        <p:xfrm>
          <a:off x="5943600" y="5410200"/>
          <a:ext cx="2400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4" name="Equation" r:id="rId23" imgW="2400120" imgH="368280" progId="Equation.DSMT4">
                  <p:embed/>
                </p:oleObj>
              </mc:Choice>
              <mc:Fallback>
                <p:oleObj name="Equation" r:id="rId23" imgW="2400120" imgH="3682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410200"/>
                        <a:ext cx="2400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Incorrect Integration by Substitution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983248"/>
            <a:ext cx="8229600" cy="3382464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</a:p>
          <a:p>
            <a:pPr>
              <a:lnSpc>
                <a:spcPct val="150000"/>
              </a:lnSpc>
            </a:pPr>
            <a:endParaRPr lang="en-US" b="1" i="1" dirty="0" smtClean="0"/>
          </a:p>
          <a:p>
            <a:r>
              <a:rPr lang="en-US" dirty="0" smtClean="0"/>
              <a:t>This substitution will not work. The differential is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The factor 2</a:t>
            </a:r>
            <a:r>
              <a:rPr lang="en-US" i="1" dirty="0" smtClean="0"/>
              <a:t>x</a:t>
            </a:r>
            <a:r>
              <a:rPr lang="en-US" dirty="0" smtClean="0"/>
              <a:t> is not present in the original problem.</a:t>
            </a:r>
            <a:r>
              <a:rPr lang="en-US" i="1" dirty="0" smtClean="0"/>
              <a:t> </a:t>
            </a:r>
          </a:p>
          <a:p>
            <a:r>
              <a:rPr lang="en-US" dirty="0" smtClean="0"/>
              <a:t>Actually, in this example, the method cannot be made to work by any </a:t>
            </a:r>
            <a:r>
              <a:rPr lang="en-US" i="1" dirty="0" smtClean="0"/>
              <a:t>u</a:t>
            </a:r>
            <a:r>
              <a:rPr lang="en-US" dirty="0" smtClean="0"/>
              <a:t>-substitution.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548640" y="1295400"/>
          <a:ext cx="2527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3" imgW="2527300" imgH="596900" progId="Equation.DSMT4">
                  <p:embed/>
                </p:oleObj>
              </mc:Choice>
              <mc:Fallback>
                <p:oleObj name="Equation" r:id="rId3" imgW="2527300" imgH="5969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95400"/>
                        <a:ext cx="2527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863566"/>
              </p:ext>
            </p:extLst>
          </p:nvPr>
        </p:nvGraphicFramePr>
        <p:xfrm>
          <a:off x="528638" y="2425700"/>
          <a:ext cx="6997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5" imgW="6997700" imgH="635000" progId="Equation.DSMT4">
                  <p:embed/>
                </p:oleObj>
              </mc:Choice>
              <mc:Fallback>
                <p:oleObj name="Equation" r:id="rId5" imgW="6997700" imgH="6350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2425700"/>
                        <a:ext cx="6997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666811"/>
              </p:ext>
            </p:extLst>
          </p:nvPr>
        </p:nvGraphicFramePr>
        <p:xfrm>
          <a:off x="7620000" y="3096260"/>
          <a:ext cx="1219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7" imgW="1218960" imgH="825480" progId="Equation.DSMT4">
                  <p:embed/>
                </p:oleObj>
              </mc:Choice>
              <mc:Fallback>
                <p:oleObj name="Equation" r:id="rId7" imgW="1218960" imgH="8254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3096260"/>
                        <a:ext cx="1219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Formulas of Integration with Function Notation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18466" name="Object 2"/>
          <p:cNvGraphicFramePr>
            <a:graphicFrameLocks noChangeAspect="1"/>
          </p:cNvGraphicFramePr>
          <p:nvPr/>
        </p:nvGraphicFramePr>
        <p:xfrm>
          <a:off x="528638" y="1843548"/>
          <a:ext cx="7721600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7721600" imgH="3975100" progId="Equation.DSMT4">
                  <p:embed/>
                </p:oleObj>
              </mc:Choice>
              <mc:Fallback>
                <p:oleObj name="Equation" r:id="rId3" imgW="7721600" imgH="39751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843548"/>
                        <a:ext cx="7721600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Formulas of Integration with </a:t>
            </a:r>
            <a:r>
              <a:rPr lang="en-US" b="1" i="1" dirty="0" smtClean="0">
                <a:solidFill>
                  <a:srgbClr val="000000"/>
                </a:solidFill>
              </a:rPr>
              <a:t>u</a:t>
            </a:r>
            <a:r>
              <a:rPr lang="en-US" b="1" dirty="0" smtClean="0">
                <a:solidFill>
                  <a:srgbClr val="000000"/>
                </a:solidFill>
              </a:rPr>
              <a:t>-Substitution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18466" name="Object 2"/>
          <p:cNvGraphicFramePr>
            <a:graphicFrameLocks noChangeAspect="1"/>
          </p:cNvGraphicFramePr>
          <p:nvPr/>
        </p:nvGraphicFramePr>
        <p:xfrm>
          <a:off x="585788" y="1966452"/>
          <a:ext cx="5626100" cy="351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5626100" imgH="3517900" progId="Equation.DSMT4">
                  <p:embed/>
                </p:oleObj>
              </mc:Choice>
              <mc:Fallback>
                <p:oleObj name="Equation" r:id="rId3" imgW="5626100" imgH="3517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8" y="1966452"/>
                        <a:ext cx="5626100" cy="351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These forms indicate three particularly informative ideas about the formulas as stated in Section 6.1:</a:t>
            </a:r>
          </a:p>
          <a:p>
            <a:pPr marL="457200" indent="-457200"/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The letter </a:t>
            </a:r>
            <a:r>
              <a:rPr lang="en-US" i="1" dirty="0" smtClean="0">
                <a:solidFill>
                  <a:srgbClr val="000000"/>
                </a:solidFill>
              </a:rPr>
              <a:t>x </a:t>
            </a:r>
            <a:r>
              <a:rPr lang="en-US" dirty="0" smtClean="0">
                <a:solidFill>
                  <a:srgbClr val="000000"/>
                </a:solidFill>
              </a:rPr>
              <a:t>is a placeholder. Any other letter, such as </a:t>
            </a:r>
            <a:r>
              <a:rPr lang="en-US" i="1" dirty="0" smtClean="0">
                <a:solidFill>
                  <a:srgbClr val="000000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v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, or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, can be used.</a:t>
            </a:r>
          </a:p>
          <a:p>
            <a:pPr marL="457200" indent="-457200"/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Any substitution made in an integrand requires a related substitution for the differential such as </a:t>
            </a:r>
            <a:r>
              <a:rPr lang="en-US" i="1" dirty="0" smtClean="0">
                <a:solidFill>
                  <a:srgbClr val="000000"/>
                </a:solidFill>
              </a:rPr>
              <a:t>du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  <a:r>
              <a:rPr lang="en-US" i="1" dirty="0" smtClean="0">
                <a:solidFill>
                  <a:srgbClr val="000000"/>
                </a:solidFill>
              </a:rPr>
              <a:t> dv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  <a:r>
              <a:rPr lang="en-US" i="1" dirty="0" smtClean="0">
                <a:solidFill>
                  <a:srgbClr val="000000"/>
                </a:solidFill>
              </a:rPr>
              <a:t> dy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or </a:t>
            </a:r>
            <a:r>
              <a:rPr lang="en-US" i="1" dirty="0" smtClean="0">
                <a:solidFill>
                  <a:srgbClr val="000000"/>
                </a:solidFill>
              </a:rPr>
              <a:t>dt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 (cont.)</a:t>
            </a:r>
            <a:endParaRPr lang="en-US" dirty="0" smtClean="0">
              <a:solidFill>
                <a:srgbClr val="000000"/>
              </a:solidFill>
            </a:endParaRPr>
          </a:p>
          <a:p>
            <a:pPr marL="457200" indent="-457200"/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i="1" dirty="0" smtClean="0">
                <a:solidFill>
                  <a:srgbClr val="000000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-substitution method will be appropriate to use when, in order to check the correctness of the antiderivative found, one must use the chain rule in some form.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  <a:endParaRPr lang="en-US" dirty="0" smtClean="0">
              <a:solidFill>
                <a:srgbClr val="000000"/>
              </a:solidFill>
            </a:endParaRPr>
          </a:p>
          <a:p>
            <a:pPr marL="457200" indent="-457200"/>
            <a:r>
              <a:rPr lang="en-US" b="1" dirty="0" smtClean="0">
                <a:solidFill>
                  <a:srgbClr val="C00000"/>
                </a:solidFill>
              </a:rPr>
              <a:t>WARNING!</a:t>
            </a:r>
          </a:p>
          <a:p>
            <a:pPr marL="457200" indent="-457200"/>
            <a:r>
              <a:rPr lang="en-US" dirty="0" smtClean="0">
                <a:solidFill>
                  <a:srgbClr val="000000"/>
                </a:solidFill>
              </a:rPr>
              <a:t>There is no product rule for integration.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13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Integration by Substitution with Rational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pPr>
              <a:spcBef>
                <a:spcPts val="3000"/>
              </a:spcBef>
            </a:pPr>
            <a:r>
              <a:rPr lang="en-US" b="1" dirty="0" smtClean="0"/>
              <a:t>Solution: </a:t>
            </a:r>
            <a:r>
              <a:rPr lang="en-US" dirty="0" smtClean="0"/>
              <a:t>Let </a:t>
            </a:r>
            <a:r>
              <a:rPr lang="en-US" i="1" dirty="0" smtClean="0">
                <a:solidFill>
                  <a:srgbClr val="006600"/>
                </a:solidFill>
              </a:rPr>
              <a:t>u </a:t>
            </a:r>
            <a:r>
              <a:rPr lang="en-US" dirty="0" smtClean="0">
                <a:solidFill>
                  <a:srgbClr val="006600"/>
                </a:solidFill>
              </a:rPr>
              <a:t>= </a:t>
            </a:r>
            <a:r>
              <a:rPr lang="en-US" i="1" dirty="0" smtClean="0">
                <a:solidFill>
                  <a:srgbClr val="006600"/>
                </a:solidFill>
              </a:rPr>
              <a:t>t</a:t>
            </a:r>
            <a:r>
              <a:rPr lang="en-US" baseline="30000" dirty="0" smtClean="0">
                <a:solidFill>
                  <a:srgbClr val="006600"/>
                </a:solidFill>
              </a:rPr>
              <a:t>2</a:t>
            </a:r>
            <a:r>
              <a:rPr lang="en-US" dirty="0" smtClean="0">
                <a:solidFill>
                  <a:srgbClr val="006600"/>
                </a:solidFill>
              </a:rPr>
              <a:t> + 1</a:t>
            </a:r>
            <a:r>
              <a:rPr lang="en-US" dirty="0" smtClean="0"/>
              <a:t>. Then </a:t>
            </a:r>
            <a:r>
              <a:rPr lang="en-US" i="1" dirty="0" smtClean="0">
                <a:solidFill>
                  <a:srgbClr val="9900CC"/>
                </a:solidFill>
              </a:rPr>
              <a:t>du </a:t>
            </a:r>
            <a:r>
              <a:rPr lang="en-US" dirty="0" smtClean="0">
                <a:solidFill>
                  <a:srgbClr val="9900CC"/>
                </a:solidFill>
              </a:rPr>
              <a:t>= 2</a:t>
            </a:r>
            <a:r>
              <a:rPr lang="en-US" i="1" dirty="0" smtClean="0">
                <a:solidFill>
                  <a:srgbClr val="9900CC"/>
                </a:solidFill>
              </a:rPr>
              <a:t>tdt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</a:p>
          <a:p>
            <a:r>
              <a:rPr lang="en-US" dirty="0" smtClean="0"/>
              <a:t>In this case </a:t>
            </a:r>
            <a:r>
              <a:rPr lang="en-US" dirty="0" smtClean="0">
                <a:solidFill>
                  <a:srgbClr val="9900CC"/>
                </a:solidFill>
              </a:rPr>
              <a:t>2</a:t>
            </a:r>
            <a:r>
              <a:rPr lang="en-US" i="1" dirty="0" smtClean="0">
                <a:solidFill>
                  <a:srgbClr val="9900CC"/>
                </a:solidFill>
              </a:rPr>
              <a:t>tdt</a:t>
            </a:r>
            <a:r>
              <a:rPr lang="en-US" i="1" dirty="0" smtClean="0"/>
              <a:t> </a:t>
            </a:r>
            <a:r>
              <a:rPr lang="en-US" dirty="0" smtClean="0"/>
              <a:t>is in the integral expression just as we need it. So no adjustments are necessary.</a:t>
            </a:r>
            <a:endParaRPr lang="en-US" dirty="0"/>
          </a:p>
        </p:txBody>
      </p:sp>
      <p:graphicFrame>
        <p:nvGraphicFramePr>
          <p:cNvPr id="321538" name="Object 2"/>
          <p:cNvGraphicFramePr>
            <a:graphicFrameLocks noChangeAspect="1"/>
          </p:cNvGraphicFramePr>
          <p:nvPr/>
        </p:nvGraphicFramePr>
        <p:xfrm>
          <a:off x="548640" y="1219200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2095500" imgH="838200" progId="Equation.DSMT4">
                  <p:embed/>
                </p:oleObj>
              </mc:Choice>
              <mc:Fallback>
                <p:oleObj name="Equation" r:id="rId3" imgW="20955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19200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1539" name="Object 3"/>
          <p:cNvGraphicFramePr>
            <a:graphicFrameLocks noChangeAspect="1"/>
          </p:cNvGraphicFramePr>
          <p:nvPr/>
        </p:nvGraphicFramePr>
        <p:xfrm>
          <a:off x="1625600" y="3860800"/>
          <a:ext cx="568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5" imgW="5689600" imgH="838200" progId="Equation.DSMT4">
                  <p:embed/>
                </p:oleObj>
              </mc:Choice>
              <mc:Fallback>
                <p:oleObj name="Equation" r:id="rId5" imgW="5689600" imgH="838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3860800"/>
                        <a:ext cx="568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Integration by Substitution with Rational Expressions (cont.)</a:t>
            </a:r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901700" y="1415844"/>
          <a:ext cx="1282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3" imgW="1282680" imgH="596880" progId="Equation.DSMT4">
                  <p:embed/>
                </p:oleObj>
              </mc:Choice>
              <mc:Fallback>
                <p:oleObj name="Equation" r:id="rId3" imgW="1282680" imgH="596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1415844"/>
                        <a:ext cx="1282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901700" y="22098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5" imgW="1384200" imgH="469800" progId="Equation.DSMT4">
                  <p:embed/>
                </p:oleObj>
              </mc:Choice>
              <mc:Fallback>
                <p:oleObj name="Equation" r:id="rId5" imgW="13842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22098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901700" y="2895600"/>
          <a:ext cx="1943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7" imgW="1942920" imgH="571320" progId="Equation.DSMT4">
                  <p:embed/>
                </p:oleObj>
              </mc:Choice>
              <mc:Fallback>
                <p:oleObj name="Equation" r:id="rId7" imgW="19429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2895600"/>
                        <a:ext cx="1943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901700" y="3666204"/>
          <a:ext cx="207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9" imgW="2070000" imgH="571320" progId="Equation.DSMT4">
                  <p:embed/>
                </p:oleObj>
              </mc:Choice>
              <mc:Fallback>
                <p:oleObj name="Equation" r:id="rId9" imgW="20700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3666204"/>
                        <a:ext cx="2070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710448" y="1585452"/>
          <a:ext cx="488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11" imgW="4889160" imgH="304560" progId="Equation.DSMT4">
                  <p:embed/>
                </p:oleObj>
              </mc:Choice>
              <mc:Fallback>
                <p:oleObj name="Equation" r:id="rId11" imgW="488916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0448" y="1585452"/>
                        <a:ext cx="488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710448" y="2359740"/>
          <a:ext cx="149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13" imgW="1498320" imgH="279360" progId="Equation.DSMT4">
                  <p:embed/>
                </p:oleObj>
              </mc:Choice>
              <mc:Fallback>
                <p:oleObj name="Equation" r:id="rId13" imgW="14983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0448" y="2359740"/>
                        <a:ext cx="1498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005867"/>
              </p:ext>
            </p:extLst>
          </p:nvPr>
        </p:nvGraphicFramePr>
        <p:xfrm>
          <a:off x="3733800" y="3008313"/>
          <a:ext cx="236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15" imgW="2361960" imgH="291960" progId="Equation.DSMT4">
                  <p:embed/>
                </p:oleObj>
              </mc:Choice>
              <mc:Fallback>
                <p:oleObj name="Equation" r:id="rId15" imgW="23619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008313"/>
                        <a:ext cx="236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709988" y="3860510"/>
          <a:ext cx="4914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17" imgW="4914720" imgH="622080" progId="Equation.DSMT4">
                  <p:embed/>
                </p:oleObj>
              </mc:Choice>
              <mc:Fallback>
                <p:oleObj name="Equation" r:id="rId17" imgW="491472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988" y="3860510"/>
                        <a:ext cx="4914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582</Words>
  <Application>Microsoft Office PowerPoint</Application>
  <PresentationFormat>On-screen Show (4:3)</PresentationFormat>
  <Paragraphs>91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</vt:lpstr>
      <vt:lpstr>Courier New</vt:lpstr>
      <vt:lpstr>Arial</vt:lpstr>
      <vt:lpstr>Office Theme</vt:lpstr>
      <vt:lpstr>Equation</vt:lpstr>
      <vt:lpstr>Section 14.2</vt:lpstr>
      <vt:lpstr>Objectives</vt:lpstr>
      <vt:lpstr>Integration by Substitution</vt:lpstr>
      <vt:lpstr>Integration by Substitution</vt:lpstr>
      <vt:lpstr>Integration by Substitution</vt:lpstr>
      <vt:lpstr>Integration by Substitution</vt:lpstr>
      <vt:lpstr>Integration by Substitution</vt:lpstr>
      <vt:lpstr>Example 1: Integration by Substitution with Rational Expressions</vt:lpstr>
      <vt:lpstr>Example 1: Integration by Substitution with Rational Expressions (cont.)</vt:lpstr>
      <vt:lpstr>Example 2: Integration by Substitution with Radicals</vt:lpstr>
      <vt:lpstr>Example 2: Integration by Substitution with Radicals (cont.)</vt:lpstr>
      <vt:lpstr>Example 2: Integration by Substitution with Radicals (cont.)</vt:lpstr>
      <vt:lpstr>Integration by Substitution</vt:lpstr>
      <vt:lpstr>Example 3: Integration by Substitution with e</vt:lpstr>
      <vt:lpstr>Example 3: Integration by Substitution with e (cont.)</vt:lpstr>
      <vt:lpstr>Example 4: Integration by Substitution</vt:lpstr>
      <vt:lpstr>Example 4: Integration by Substitution (cont.)</vt:lpstr>
      <vt:lpstr>Integration by Substitution</vt:lpstr>
      <vt:lpstr>Integration by Substitution</vt:lpstr>
      <vt:lpstr>Example 5: Incorrect Integration by Substitution</vt:lpstr>
      <vt:lpstr>Example 5: Incorrect Integration by  Substitution (cont.)</vt:lpstr>
      <vt:lpstr>Example 6: Incorrect Integration by Substitution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syamprasad</cp:lastModifiedBy>
  <cp:revision>38</cp:revision>
  <dcterms:created xsi:type="dcterms:W3CDTF">2013-04-26T14:43:13Z</dcterms:created>
  <dcterms:modified xsi:type="dcterms:W3CDTF">2019-08-22T03:50:49Z</dcterms:modified>
</cp:coreProperties>
</file>