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6"/>
      <p:bold r:id="rId17"/>
      <p:italic r:id="rId18"/>
      <p:boldItalic r:id="rId19"/>
    </p:embeddedFont>
  </p:embeddedFontLst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9900FF"/>
    <a:srgbClr val="008000"/>
    <a:srgbClr val="000000"/>
    <a:srgbClr val="FFFFCC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2" autoAdjust="0"/>
    <p:restoredTop sz="94660"/>
  </p:normalViewPr>
  <p:slideViewPr>
    <p:cSldViewPr>
      <p:cViewPr varScale="1">
        <p:scale>
          <a:sx n="113" d="100"/>
          <a:sy n="113" d="100"/>
        </p:scale>
        <p:origin x="211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4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4" Type="http://schemas.openxmlformats.org/officeDocument/2006/relationships/image" Target="../media/image3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3/27/2020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94160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792A76-B14D-4421-B5F1-06588F9DF442}" type="datetimeFigureOut">
              <a:rPr lang="en-US" smtClean="0"/>
              <a:pPr/>
              <a:t>3/27/2020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FF16B1-514E-4FA7-96F6-516F6BB2D25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1186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33.wmf"/><Relationship Id="rId2" Type="http://schemas.openxmlformats.org/officeDocument/2006/relationships/tags" Target="../tags/tag11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32.wmf"/><Relationship Id="rId4" Type="http://schemas.openxmlformats.org/officeDocument/2006/relationships/image" Target="../media/image34.png"/><Relationship Id="rId9" Type="http://schemas.openxmlformats.org/officeDocument/2006/relationships/oleObject" Target="../embeddings/oleObject28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3.wmf"/><Relationship Id="rId2" Type="http://schemas.openxmlformats.org/officeDocument/2006/relationships/tags" Target="../tags/tag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10" Type="http://schemas.openxmlformats.org/officeDocument/2006/relationships/image" Target="../media/image4.wmf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7.wmf"/><Relationship Id="rId2" Type="http://schemas.openxmlformats.org/officeDocument/2006/relationships/tags" Target="../tags/tag5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4.bin"/><Relationship Id="rId9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11.wmf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12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13" Type="http://schemas.openxmlformats.org/officeDocument/2006/relationships/image" Target="../media/image17.wmf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15.bin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16.wmf"/><Relationship Id="rId5" Type="http://schemas.openxmlformats.org/officeDocument/2006/relationships/image" Target="../media/image13.wmf"/><Relationship Id="rId15" Type="http://schemas.openxmlformats.org/officeDocument/2006/relationships/image" Target="../media/image18.wmf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5.wmf"/><Relationship Id="rId14" Type="http://schemas.openxmlformats.org/officeDocument/2006/relationships/oleObject" Target="../embeddings/oleObject16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2.wmf"/><Relationship Id="rId2" Type="http://schemas.openxmlformats.org/officeDocument/2006/relationships/tags" Target="../tags/tag8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21.wmf"/><Relationship Id="rId4" Type="http://schemas.openxmlformats.org/officeDocument/2006/relationships/image" Target="../media/image23.png"/><Relationship Id="rId9" Type="http://schemas.openxmlformats.org/officeDocument/2006/relationships/oleObject" Target="../embeddings/oleObject19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13" Type="http://schemas.openxmlformats.org/officeDocument/2006/relationships/image" Target="../media/image29.wmf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26.wmf"/><Relationship Id="rId12" Type="http://schemas.openxmlformats.org/officeDocument/2006/relationships/oleObject" Target="../embeddings/oleObject25.bin"/><Relationship Id="rId2" Type="http://schemas.openxmlformats.org/officeDocument/2006/relationships/tags" Target="../tags/tag10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2.bin"/><Relationship Id="rId11" Type="http://schemas.openxmlformats.org/officeDocument/2006/relationships/image" Target="../media/image28.wmf"/><Relationship Id="rId5" Type="http://schemas.openxmlformats.org/officeDocument/2006/relationships/image" Target="../media/image25.wmf"/><Relationship Id="rId10" Type="http://schemas.openxmlformats.org/officeDocument/2006/relationships/oleObject" Target="../embeddings/oleObject24.bin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14.3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Area and Riemann Sums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Riemann Sum (cont.)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5" descr="CH_6_Sec6.3-_Example_3a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1066800"/>
            <a:ext cx="8229600" cy="1743077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7113896" y="3810000"/>
            <a:ext cx="19812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Substitute the appropriate values into the general form of the Riemann sum. 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685800" y="2971800"/>
          <a:ext cx="8001000" cy="156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Equation" r:id="rId5" imgW="8001000" imgH="1562040" progId="Equation.DSMT4">
                  <p:embed/>
                </p:oleObj>
              </mc:Choice>
              <mc:Fallback>
                <p:oleObj name="Equation" r:id="rId5" imgW="8001000" imgH="15620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971800"/>
                        <a:ext cx="8001000" cy="156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1066800" y="4635500"/>
          <a:ext cx="5930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Equation" r:id="rId7" imgW="5930640" imgH="469800" progId="Equation.DSMT4">
                  <p:embed/>
                </p:oleObj>
              </mc:Choice>
              <mc:Fallback>
                <p:oleObj name="Equation" r:id="rId7" imgW="593064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635500"/>
                        <a:ext cx="5930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081548" y="5211096"/>
          <a:ext cx="2019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name="Equation" r:id="rId9" imgW="2019240" imgH="469800" progId="Equation.DSMT4">
                  <p:embed/>
                </p:oleObj>
              </mc:Choice>
              <mc:Fallback>
                <p:oleObj name="Equation" r:id="rId9" imgW="201924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1548" y="5211096"/>
                        <a:ext cx="2019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3185652" y="5304504"/>
          <a:ext cx="1092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0" name="Equation" r:id="rId11" imgW="1091880" imgH="291960" progId="Equation.DSMT4">
                  <p:embed/>
                </p:oleObj>
              </mc:Choice>
              <mc:Fallback>
                <p:oleObj name="Equation" r:id="rId11" imgW="10918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5652" y="5304504"/>
                        <a:ext cx="1092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Riemann Sum (cont.)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868031"/>
            <a:ext cx="8229600" cy="440120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</p:txBody>
      </p:sp>
      <p:pic>
        <p:nvPicPr>
          <p:cNvPr id="175105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57400" y="1219200"/>
            <a:ext cx="4924425" cy="463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custDataLst>
      <p:tags r:id="rId1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Riemann Sums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Notes</a:t>
            </a:r>
          </a:p>
          <a:p>
            <a:r>
              <a:rPr lang="en-US" dirty="0">
                <a:solidFill>
                  <a:srgbClr val="000000"/>
                </a:solidFill>
              </a:rPr>
              <a:t>Programmable graphing calculators (like the TI-84 Plus) will calculate various types of Riemann sums directly using a menu. We do not include such problems in this text.</a:t>
            </a: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Use Riemann sums to estimate the area under a curve.</a:t>
            </a: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Using the Fundamental Theorem </a:t>
            </a:r>
            <a:br>
              <a:rPr lang="en-US" dirty="0"/>
            </a:br>
            <a:r>
              <a:rPr lang="en-US" dirty="0"/>
              <a:t>of Calculus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900"/>
              </a:spcBef>
            </a:pPr>
            <a:r>
              <a:rPr lang="en-US" dirty="0"/>
              <a:t>Use the Fundamental Theorem of Calculus to determine the area under the graph of</a:t>
            </a:r>
          </a:p>
          <a:p>
            <a:pPr>
              <a:spcBef>
                <a:spcPts val="0"/>
              </a:spcBef>
            </a:pPr>
            <a:r>
              <a:rPr lang="en-US" dirty="0"/>
              <a:t>and over the </a:t>
            </a:r>
            <a:r>
              <a:rPr lang="en-US" i="1" dirty="0"/>
              <a:t>x</a:t>
            </a:r>
            <a:r>
              <a:rPr lang="en-US" dirty="0"/>
              <a:t>-axis interval </a:t>
            </a:r>
            <a:r>
              <a:rPr lang="en-US" dirty="0">
                <a:solidFill>
                  <a:srgbClr val="0000FF"/>
                </a:solidFill>
              </a:rPr>
              <a:t>[1, 2]</a:t>
            </a:r>
            <a:r>
              <a:rPr lang="en-US" dirty="0"/>
              <a:t>. </a:t>
            </a:r>
          </a:p>
          <a:p>
            <a:pPr>
              <a:spcBef>
                <a:spcPts val="600"/>
              </a:spcBef>
            </a:pPr>
            <a:r>
              <a:rPr lang="en-US" b="1" dirty="0"/>
              <a:t>Solution: </a:t>
            </a:r>
          </a:p>
          <a:p>
            <a:pPr>
              <a:spcBef>
                <a:spcPts val="600"/>
              </a:spcBef>
              <a:tabLst>
                <a:tab pos="463550" algn="l"/>
              </a:tabLst>
            </a:pPr>
            <a:r>
              <a:rPr lang="en-US" dirty="0"/>
              <a:t>First, we must find the </a:t>
            </a:r>
          </a:p>
          <a:p>
            <a:pPr>
              <a:spcBef>
                <a:spcPts val="0"/>
              </a:spcBef>
              <a:tabLst>
                <a:tab pos="463550" algn="l"/>
              </a:tabLst>
            </a:pPr>
            <a:r>
              <a:rPr lang="en-US" dirty="0"/>
              <a:t>antiderivative,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). </a:t>
            </a:r>
          </a:p>
          <a:p>
            <a:pPr>
              <a:spcBef>
                <a:spcPts val="900"/>
              </a:spcBef>
              <a:tabLst>
                <a:tab pos="463550" algn="l"/>
              </a:tabLst>
            </a:pPr>
            <a:endParaRPr lang="en-US" dirty="0"/>
          </a:p>
          <a:p>
            <a:pPr>
              <a:spcBef>
                <a:spcPts val="900"/>
              </a:spcBef>
              <a:tabLst>
                <a:tab pos="463550" algn="l"/>
              </a:tabLst>
            </a:pPr>
            <a:endParaRPr lang="en-US" dirty="0"/>
          </a:p>
          <a:p>
            <a:pPr>
              <a:spcBef>
                <a:spcPts val="900"/>
              </a:spcBef>
              <a:tabLst>
                <a:tab pos="463550" algn="l"/>
              </a:tabLst>
            </a:pPr>
            <a:endParaRPr lang="en-US" dirty="0"/>
          </a:p>
        </p:txBody>
      </p:sp>
      <p:graphicFrame>
        <p:nvGraphicFramePr>
          <p:cNvPr id="139277" name="Object 13"/>
          <p:cNvGraphicFramePr>
            <a:graphicFrameLocks noChangeAspect="1"/>
          </p:cNvGraphicFramePr>
          <p:nvPr/>
        </p:nvGraphicFramePr>
        <p:xfrm>
          <a:off x="6187458" y="1752600"/>
          <a:ext cx="2705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4" imgW="2705100" imgH="482600" progId="Equation.DSMT4">
                  <p:embed/>
                </p:oleObj>
              </mc:Choice>
              <mc:Fallback>
                <p:oleObj name="Equation" r:id="rId4" imgW="2705100" imgH="482600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7458" y="1752600"/>
                        <a:ext cx="2705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278" name="Object 14"/>
          <p:cNvGraphicFramePr>
            <a:graphicFrameLocks noChangeAspect="1"/>
          </p:cNvGraphicFramePr>
          <p:nvPr/>
        </p:nvGraphicFramePr>
        <p:xfrm>
          <a:off x="1003300" y="4038600"/>
          <a:ext cx="341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6" imgW="3416300" imgH="838200" progId="Equation.DSMT4">
                  <p:embed/>
                </p:oleObj>
              </mc:Choice>
              <mc:Fallback>
                <p:oleObj name="Equation" r:id="rId6" imgW="3416300" imgH="838200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300" y="4038600"/>
                        <a:ext cx="341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9" descr="CH_6_Sec6.3-_Fig_6.2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486400" y="2514600"/>
            <a:ext cx="3429000" cy="3378869"/>
          </a:xfrm>
          <a:prstGeom prst="rect">
            <a:avLst/>
          </a:prstGeom>
        </p:spPr>
      </p:pic>
      <p:graphicFrame>
        <p:nvGraphicFramePr>
          <p:cNvPr id="139279" name="Object 15"/>
          <p:cNvGraphicFramePr>
            <a:graphicFrameLocks noChangeAspect="1"/>
          </p:cNvGraphicFramePr>
          <p:nvPr/>
        </p:nvGraphicFramePr>
        <p:xfrm>
          <a:off x="528638" y="4906296"/>
          <a:ext cx="40894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Equation" r:id="rId9" imgW="4089400" imgH="1117600" progId="Equation.DSMT4">
                  <p:embed/>
                </p:oleObj>
              </mc:Choice>
              <mc:Fallback>
                <p:oleObj name="Equation" r:id="rId9" imgW="4089400" imgH="1117600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8" y="4906296"/>
                        <a:ext cx="40894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Using the Fundamental Theorem </a:t>
            </a:r>
            <a:br>
              <a:rPr lang="en-US" dirty="0"/>
            </a:br>
            <a:r>
              <a:rPr lang="en-US" dirty="0"/>
              <a:t>of Calculus (cont.)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Using the antiderivative, solve for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b</a:t>
            </a:r>
            <a:r>
              <a:rPr lang="en-US" dirty="0"/>
              <a:t>) −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a</a:t>
            </a:r>
            <a:r>
              <a:rPr lang="en-US" dirty="0"/>
              <a:t>). </a:t>
            </a:r>
          </a:p>
          <a:p>
            <a:r>
              <a:rPr lang="en-US" dirty="0"/>
              <a:t>Use </a:t>
            </a:r>
            <a:r>
              <a:rPr lang="en-US" i="1" dirty="0">
                <a:solidFill>
                  <a:srgbClr val="006600"/>
                </a:solidFill>
              </a:rPr>
              <a:t>a</a:t>
            </a:r>
            <a:r>
              <a:rPr lang="en-US" dirty="0">
                <a:solidFill>
                  <a:srgbClr val="006600"/>
                </a:solidFill>
              </a:rPr>
              <a:t> = 1 </a:t>
            </a:r>
            <a:r>
              <a:rPr lang="en-US" dirty="0"/>
              <a:t>and </a:t>
            </a:r>
            <a:r>
              <a:rPr lang="en-US" i="1" dirty="0">
                <a:solidFill>
                  <a:srgbClr val="9900FF"/>
                </a:solidFill>
              </a:rPr>
              <a:t>b</a:t>
            </a:r>
            <a:r>
              <a:rPr lang="en-US" dirty="0">
                <a:solidFill>
                  <a:srgbClr val="9900FF"/>
                </a:solidFill>
              </a:rPr>
              <a:t> = 2</a:t>
            </a:r>
            <a:r>
              <a:rPr lang="en-US" dirty="0"/>
              <a:t>.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57200" y="5356880"/>
            <a:ext cx="841248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area is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10.5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square units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685800" y="2438400"/>
          <a:ext cx="1574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4" imgW="1574640" imgH="469800" progId="Equation.DSMT4">
                  <p:embed/>
                </p:oleObj>
              </mc:Choice>
              <mc:Fallback>
                <p:oleObj name="Equation" r:id="rId4" imgW="157464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438400"/>
                        <a:ext cx="1574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1342104" y="3018504"/>
          <a:ext cx="70866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6" imgW="7086600" imgH="1155600" progId="Equation.DSMT4">
                  <p:embed/>
                </p:oleObj>
              </mc:Choice>
              <mc:Fallback>
                <p:oleObj name="Equation" r:id="rId6" imgW="7086600" imgH="11556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2104" y="3018504"/>
                        <a:ext cx="7086600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1342104" y="4267200"/>
          <a:ext cx="4343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8" imgW="4343400" imgH="469800" progId="Equation.DSMT4">
                  <p:embed/>
                </p:oleObj>
              </mc:Choice>
              <mc:Fallback>
                <p:oleObj name="Equation" r:id="rId8" imgW="434340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2104" y="4267200"/>
                        <a:ext cx="4343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1339644" y="4876800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10" imgW="901440" imgH="291960" progId="Equation.DSMT4">
                  <p:embed/>
                </p:oleObj>
              </mc:Choice>
              <mc:Fallback>
                <p:oleObj name="Equation" r:id="rId10" imgW="9014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9644" y="4876800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Riemann Sums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957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lvl="0" algn="ctr" eaLnBrk="0" fontAlgn="base" hangingPunct="0">
              <a:spcAft>
                <a:spcPct val="0"/>
              </a:spcAft>
              <a:defRPr/>
            </a:pPr>
            <a:r>
              <a:rPr lang="en-US" b="1" dirty="0">
                <a:solidFill>
                  <a:srgbClr val="000000"/>
                </a:solidFill>
              </a:rPr>
              <a:t>General Form of a Riemann Sum </a:t>
            </a:r>
            <a:endParaRPr lang="en-US" b="1" i="1" dirty="0">
              <a:solidFill>
                <a:srgbClr val="000000"/>
              </a:solidFill>
            </a:endParaRPr>
          </a:p>
          <a:p>
            <a:pPr lvl="0" eaLnBrk="0" hangingPunct="0"/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general form of a Riemann sum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for a function </a:t>
            </a:r>
          </a:p>
          <a:p>
            <a:pPr lvl="0" eaLnBrk="0" hangingPunct="0"/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 continuous on [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] is</a:t>
            </a:r>
          </a:p>
          <a:p>
            <a:pPr lvl="0" eaLnBrk="0" hangingPunct="0"/>
            <a:endParaRPr lang="en-US" dirty="0">
              <a:solidFill>
                <a:srgbClr val="000000"/>
              </a:solidFill>
            </a:endParaRPr>
          </a:p>
          <a:p>
            <a:pPr lvl="0" eaLnBrk="0" hangingPunct="0">
              <a:spcBef>
                <a:spcPts val="3600"/>
              </a:spcBef>
            </a:pPr>
            <a:r>
              <a:rPr lang="en-US" dirty="0">
                <a:solidFill>
                  <a:srgbClr val="000000"/>
                </a:solidFill>
              </a:rPr>
              <a:t>Where 		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is the number of subintervals of </a:t>
            </a:r>
          </a:p>
          <a:p>
            <a:pPr lvl="0" eaLnBrk="0" hangingPunct="0">
              <a:spcBef>
                <a:spcPts val="1800"/>
              </a:spcBef>
            </a:pPr>
            <a:r>
              <a:rPr lang="en-US" dirty="0">
                <a:solidFill>
                  <a:srgbClr val="000000"/>
                </a:solidFill>
              </a:rPr>
              <a:t>[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] and each of the numbers 		        represents one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-value from each subinterval.</a:t>
            </a:r>
            <a:endParaRPr lang="en-US" dirty="0"/>
          </a:p>
        </p:txBody>
      </p:sp>
      <p:graphicFrame>
        <p:nvGraphicFramePr>
          <p:cNvPr id="14234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2706032"/>
              </p:ext>
            </p:extLst>
          </p:nvPr>
        </p:nvGraphicFramePr>
        <p:xfrm>
          <a:off x="1917700" y="2895600"/>
          <a:ext cx="52197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4" imgW="5219640" imgH="558720" progId="Equation.DSMT4">
                  <p:embed/>
                </p:oleObj>
              </mc:Choice>
              <mc:Fallback>
                <p:oleObj name="Equation" r:id="rId4" imgW="5219640" imgH="55872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7700" y="2895600"/>
                        <a:ext cx="52197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2347" name="Object 11"/>
          <p:cNvGraphicFramePr>
            <a:graphicFrameLocks noChangeAspect="1"/>
          </p:cNvGraphicFramePr>
          <p:nvPr/>
        </p:nvGraphicFramePr>
        <p:xfrm>
          <a:off x="1586552" y="3571852"/>
          <a:ext cx="161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6" imgW="1612900" imgH="838200" progId="Equation.DSMT4">
                  <p:embed/>
                </p:oleObj>
              </mc:Choice>
              <mc:Fallback>
                <p:oleObj name="Equation" r:id="rId6" imgW="1612900" imgH="83820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6552" y="3571852"/>
                        <a:ext cx="1612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234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4833421"/>
              </p:ext>
            </p:extLst>
          </p:nvPr>
        </p:nvGraphicFramePr>
        <p:xfrm>
          <a:off x="5041900" y="4445000"/>
          <a:ext cx="15875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8" imgW="1587240" imgH="431640" progId="Equation.DSMT4">
                  <p:embed/>
                </p:oleObj>
              </mc:Choice>
              <mc:Fallback>
                <p:oleObj name="Equation" r:id="rId8" imgW="1587240" imgH="431640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1900" y="4445000"/>
                        <a:ext cx="15875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Riemann Sum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59628"/>
          </a:xfrm>
        </p:spPr>
        <p:txBody>
          <a:bodyPr>
            <a:spAutoFit/>
          </a:bodyPr>
          <a:lstStyle/>
          <a:p>
            <a:pPr>
              <a:spcBef>
                <a:spcPts val="1800"/>
              </a:spcBef>
              <a:tabLst>
                <a:tab pos="463550" algn="l"/>
              </a:tabLst>
            </a:pPr>
            <a:r>
              <a:rPr lang="en-US" dirty="0"/>
              <a:t>Use a Riemann sum to estimate the area between 	</a:t>
            </a:r>
          </a:p>
          <a:p>
            <a:pPr>
              <a:spcBef>
                <a:spcPts val="1800"/>
              </a:spcBef>
              <a:tabLst>
                <a:tab pos="463550" algn="l"/>
              </a:tabLst>
            </a:pPr>
            <a:r>
              <a:rPr lang="en-US" dirty="0"/>
              <a:t>		     and the </a:t>
            </a:r>
            <a:r>
              <a:rPr lang="en-US" i="1" dirty="0"/>
              <a:t>x</a:t>
            </a:r>
            <a:r>
              <a:rPr lang="en-US" dirty="0"/>
              <a:t>-axis on the interval </a:t>
            </a:r>
            <a:r>
              <a:rPr lang="en-US" dirty="0">
                <a:solidFill>
                  <a:srgbClr val="0000FF"/>
                </a:solidFill>
              </a:rPr>
              <a:t>[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, </a:t>
            </a:r>
            <a:r>
              <a:rPr lang="en-US" i="1" dirty="0">
                <a:solidFill>
                  <a:srgbClr val="0000FF"/>
                </a:solidFill>
              </a:rPr>
              <a:t>b</a:t>
            </a:r>
            <a:r>
              <a:rPr lang="en-US" dirty="0">
                <a:solidFill>
                  <a:srgbClr val="0000FF"/>
                </a:solidFill>
              </a:rPr>
              <a:t>] = [1, 5]</a:t>
            </a:r>
            <a:r>
              <a:rPr lang="en-US" dirty="0"/>
              <a:t> </a:t>
            </a:r>
          </a:p>
          <a:p>
            <a:pPr>
              <a:spcBef>
                <a:spcPts val="1800"/>
              </a:spcBef>
              <a:tabLst>
                <a:tab pos="463550" algn="l"/>
              </a:tabLst>
            </a:pPr>
            <a:r>
              <a:rPr lang="en-US" dirty="0"/>
              <a:t>with </a:t>
            </a:r>
            <a:r>
              <a:rPr lang="en-US" i="1" dirty="0">
                <a:solidFill>
                  <a:srgbClr val="0000FF"/>
                </a:solidFill>
              </a:rPr>
              <a:t>n</a:t>
            </a:r>
            <a:r>
              <a:rPr lang="en-US" dirty="0">
                <a:solidFill>
                  <a:srgbClr val="0000FF"/>
                </a:solidFill>
              </a:rPr>
              <a:t> = 4</a:t>
            </a:r>
            <a:r>
              <a:rPr lang="en-US" dirty="0"/>
              <a:t>.</a:t>
            </a:r>
            <a:endParaRPr lang="en-US" dirty="0">
              <a:solidFill>
                <a:srgbClr val="7030A0"/>
              </a:solidFill>
            </a:endParaRPr>
          </a:p>
          <a:p>
            <a:pPr>
              <a:lnSpc>
                <a:spcPct val="200000"/>
              </a:lnSpc>
              <a:tabLst>
                <a:tab pos="463550" algn="l"/>
              </a:tabLst>
            </a:pPr>
            <a:r>
              <a:rPr lang="en-US" b="1" dirty="0"/>
              <a:t>Solution: </a:t>
            </a:r>
          </a:p>
          <a:p>
            <a:pPr>
              <a:tabLst>
                <a:tab pos="463550" algn="l"/>
              </a:tabLst>
            </a:pPr>
            <a:endParaRPr lang="en-US" dirty="0">
              <a:solidFill>
                <a:srgbClr val="7030A0"/>
              </a:solidFill>
            </a:endParaRPr>
          </a:p>
          <a:p>
            <a:pPr>
              <a:tabLst>
                <a:tab pos="463550" algn="l"/>
              </a:tabLst>
            </a:pPr>
            <a:r>
              <a:rPr lang="en-US" dirty="0"/>
              <a:t>In this example we use the midpoint of each subinterval for the values of </a:t>
            </a:r>
            <a:endParaRPr lang="en-US" dirty="0">
              <a:solidFill>
                <a:srgbClr val="7030A0"/>
              </a:solidFill>
            </a:endParaRPr>
          </a:p>
        </p:txBody>
      </p:sp>
      <p:graphicFrame>
        <p:nvGraphicFramePr>
          <p:cNvPr id="143373" name="Object 13"/>
          <p:cNvGraphicFramePr>
            <a:graphicFrameLocks noChangeAspect="1"/>
          </p:cNvGraphicFramePr>
          <p:nvPr/>
        </p:nvGraphicFramePr>
        <p:xfrm>
          <a:off x="533400" y="1767348"/>
          <a:ext cx="1270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3" name="Equation" r:id="rId4" imgW="1270000" imgH="838200" progId="Equation.DSMT4">
                  <p:embed/>
                </p:oleObj>
              </mc:Choice>
              <mc:Fallback>
                <p:oleObj name="Equation" r:id="rId4" imgW="1270000" imgH="838200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767348"/>
                        <a:ext cx="1270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6019800" y="3172361"/>
            <a:ext cx="27432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First, we find </a:t>
            </a:r>
            <a:r>
              <a:rPr lang="en-US" sz="2000" dirty="0">
                <a:solidFill>
                  <a:srgbClr val="008080"/>
                </a:solidFill>
                <a:sym typeface="Symbol"/>
              </a:rPr>
              <a:t>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by substituting the given values </a:t>
            </a:r>
            <a:r>
              <a:rPr lang="en-US" sz="2000" i="1" dirty="0">
                <a:solidFill>
                  <a:srgbClr val="008080"/>
                </a:solidFill>
              </a:rPr>
              <a:t>a</a:t>
            </a:r>
            <a:r>
              <a:rPr lang="en-US" sz="2000" dirty="0">
                <a:solidFill>
                  <a:srgbClr val="008080"/>
                </a:solidFill>
              </a:rPr>
              <a:t> = 1, </a:t>
            </a:r>
            <a:r>
              <a:rPr lang="en-US" sz="2000" i="1" dirty="0">
                <a:solidFill>
                  <a:srgbClr val="008080"/>
                </a:solidFill>
              </a:rPr>
              <a:t>b</a:t>
            </a:r>
            <a:r>
              <a:rPr lang="en-US" sz="2000" dirty="0">
                <a:solidFill>
                  <a:srgbClr val="008080"/>
                </a:solidFill>
              </a:rPr>
              <a:t> = 5, and </a:t>
            </a:r>
          </a:p>
          <a:p>
            <a:r>
              <a:rPr lang="en-US" sz="2000" i="1" dirty="0">
                <a:solidFill>
                  <a:srgbClr val="008080"/>
                </a:solidFill>
              </a:rPr>
              <a:t>n</a:t>
            </a:r>
            <a:r>
              <a:rPr lang="en-US" sz="2000" dirty="0">
                <a:solidFill>
                  <a:srgbClr val="008080"/>
                </a:solidFill>
              </a:rPr>
              <a:t> = 4.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9901072"/>
              </p:ext>
            </p:extLst>
          </p:nvPr>
        </p:nvGraphicFramePr>
        <p:xfrm>
          <a:off x="4680156" y="5029200"/>
          <a:ext cx="2438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name="Equation" r:id="rId6" imgW="2438280" imgH="431640" progId="Equation.DSMT4">
                  <p:embed/>
                </p:oleObj>
              </mc:Choice>
              <mc:Fallback>
                <p:oleObj name="Equation" r:id="rId6" imgW="2438280" imgH="431640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0156" y="5029200"/>
                        <a:ext cx="24384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1951704" y="3291348"/>
          <a:ext cx="149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5" name="Equation" r:id="rId8" imgW="1498320" imgH="838080" progId="Equation.DSMT4">
                  <p:embed/>
                </p:oleObj>
              </mc:Choice>
              <mc:Fallback>
                <p:oleObj name="Equation" r:id="rId8" imgW="14983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1704" y="3291348"/>
                        <a:ext cx="149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3492500" y="3276600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name="Equation" r:id="rId10" imgW="1002960" imgH="838080" progId="Equation.DSMT4">
                  <p:embed/>
                </p:oleObj>
              </mc:Choice>
              <mc:Fallback>
                <p:oleObj name="Equation" r:id="rId10" imgW="10029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3276600"/>
                        <a:ext cx="100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4605338" y="3294063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7" name="Equation" r:id="rId12" imgW="545760" imgH="838080" progId="Equation.DSMT4">
                  <p:embed/>
                </p:oleObj>
              </mc:Choice>
              <mc:Fallback>
                <p:oleObj name="Equation" r:id="rId12" imgW="5457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5338" y="3294063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5211096" y="3566652"/>
          <a:ext cx="45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8" name="Equation" r:id="rId14" imgW="457200" imgH="279360" progId="Equation.DSMT4">
                  <p:embed/>
                </p:oleObj>
              </mc:Choice>
              <mc:Fallback>
                <p:oleObj name="Equation" r:id="rId14" imgW="45720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1096" y="3566652"/>
                        <a:ext cx="457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Riemann Sum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943600" y="4101948"/>
            <a:ext cx="2971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Substitute the appropriate values into the general form of the Riemann sum. </a:t>
            </a:r>
          </a:p>
        </p:txBody>
      </p:sp>
      <p:pic>
        <p:nvPicPr>
          <p:cNvPr id="17203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" y="1204452"/>
            <a:ext cx="8229600" cy="1667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1371600" y="3217608"/>
          <a:ext cx="53848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5" imgW="5384520" imgH="558720" progId="Equation.DSMT4">
                  <p:embed/>
                </p:oleObj>
              </mc:Choice>
              <mc:Fallback>
                <p:oleObj name="Equation" r:id="rId5" imgW="5384520" imgH="5587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217608"/>
                        <a:ext cx="53848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1752600" y="3868992"/>
          <a:ext cx="3860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7" imgW="3860640" imgH="927000" progId="Equation.DSMT4">
                  <p:embed/>
                </p:oleObj>
              </mc:Choice>
              <mc:Fallback>
                <p:oleObj name="Equation" r:id="rId7" imgW="3860640" imgH="927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868992"/>
                        <a:ext cx="38608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1752600" y="4876800"/>
          <a:ext cx="3810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Equation" r:id="rId9" imgW="3809880" imgH="469800" progId="Equation.DSMT4">
                  <p:embed/>
                </p:oleObj>
              </mc:Choice>
              <mc:Fallback>
                <p:oleObj name="Equation" r:id="rId9" imgW="380988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876800"/>
                        <a:ext cx="3810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1752600" y="5530644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Equation" r:id="rId11" imgW="914400" imgH="291960" progId="Equation.DSMT4">
                  <p:embed/>
                </p:oleObj>
              </mc:Choice>
              <mc:Fallback>
                <p:oleObj name="Equation" r:id="rId11" imgW="9144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5530644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Riemann Sum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pic>
        <p:nvPicPr>
          <p:cNvPr id="176129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57400" y="1143000"/>
            <a:ext cx="4876800" cy="467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custDataLst>
      <p:tags r:id="rId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Riemann Sum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tabLst>
                <a:tab pos="463550" algn="l"/>
              </a:tabLst>
            </a:pPr>
            <a:r>
              <a:rPr lang="en-US" dirty="0"/>
              <a:t>Use a Riemann sum to estimate the area between </a:t>
            </a:r>
          </a:p>
          <a:p>
            <a:pPr>
              <a:spcBef>
                <a:spcPts val="0"/>
              </a:spcBef>
              <a:tabLst>
                <a:tab pos="463550" algn="l"/>
              </a:tabLst>
            </a:pPr>
            <a:r>
              <a:rPr lang="en-US" dirty="0"/>
              <a:t>		      and the </a:t>
            </a:r>
            <a:r>
              <a:rPr lang="en-US" i="1" dirty="0"/>
              <a:t>x</a:t>
            </a:r>
            <a:r>
              <a:rPr lang="en-US" dirty="0"/>
              <a:t>-axis on the interval </a:t>
            </a:r>
            <a:r>
              <a:rPr lang="en-US" dirty="0">
                <a:solidFill>
                  <a:srgbClr val="0000FF"/>
                </a:solidFill>
              </a:rPr>
              <a:t>[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, </a:t>
            </a:r>
            <a:r>
              <a:rPr lang="en-US" i="1" dirty="0">
                <a:solidFill>
                  <a:srgbClr val="0000FF"/>
                </a:solidFill>
              </a:rPr>
              <a:t>b</a:t>
            </a:r>
            <a:r>
              <a:rPr lang="en-US" dirty="0">
                <a:solidFill>
                  <a:srgbClr val="0000FF"/>
                </a:solidFill>
              </a:rPr>
              <a:t>] = [−1, 2]</a:t>
            </a:r>
            <a:r>
              <a:rPr lang="en-US" dirty="0"/>
              <a:t> with </a:t>
            </a:r>
            <a:r>
              <a:rPr lang="en-US" i="1" dirty="0">
                <a:solidFill>
                  <a:srgbClr val="0000FF"/>
                </a:solidFill>
              </a:rPr>
              <a:t>n</a:t>
            </a:r>
            <a:r>
              <a:rPr lang="en-US" dirty="0">
                <a:solidFill>
                  <a:srgbClr val="0000FF"/>
                </a:solidFill>
              </a:rPr>
              <a:t> = 6</a:t>
            </a:r>
            <a:r>
              <a:rPr lang="en-US" dirty="0"/>
              <a:t>. </a:t>
            </a:r>
          </a:p>
          <a:p>
            <a:pPr>
              <a:lnSpc>
                <a:spcPct val="150000"/>
              </a:lnSpc>
              <a:spcBef>
                <a:spcPts val="0"/>
              </a:spcBef>
              <a:tabLst>
                <a:tab pos="463550" algn="l"/>
              </a:tabLst>
            </a:pPr>
            <a:r>
              <a:rPr lang="en-US" b="1" dirty="0"/>
              <a:t>Solution: </a:t>
            </a:r>
          </a:p>
          <a:p>
            <a:pPr>
              <a:lnSpc>
                <a:spcPct val="150000"/>
              </a:lnSpc>
              <a:spcBef>
                <a:spcPts val="0"/>
              </a:spcBef>
              <a:tabLst>
                <a:tab pos="463550" algn="l"/>
              </a:tabLst>
            </a:pPr>
            <a:endParaRPr lang="en-US" b="1" dirty="0"/>
          </a:p>
          <a:p>
            <a:pPr>
              <a:spcBef>
                <a:spcPts val="0"/>
              </a:spcBef>
              <a:tabLst>
                <a:tab pos="463550" algn="l"/>
              </a:tabLst>
            </a:pPr>
            <a:endParaRPr lang="en-US" dirty="0"/>
          </a:p>
          <a:p>
            <a:pPr>
              <a:spcBef>
                <a:spcPts val="0"/>
              </a:spcBef>
              <a:tabLst>
                <a:tab pos="463550" algn="l"/>
              </a:tabLst>
            </a:pPr>
            <a:r>
              <a:rPr lang="en-US" dirty="0"/>
              <a:t>In this example we use the left endpoint of each subinterval for the values of </a:t>
            </a:r>
            <a:endParaRPr lang="en-US" b="1" dirty="0"/>
          </a:p>
          <a:p>
            <a:pPr>
              <a:lnSpc>
                <a:spcPct val="150000"/>
              </a:lnSpc>
              <a:spcBef>
                <a:spcPts val="0"/>
              </a:spcBef>
              <a:tabLst>
                <a:tab pos="463550" algn="l"/>
              </a:tabLst>
            </a:pPr>
            <a:endParaRPr lang="en-US" dirty="0"/>
          </a:p>
        </p:txBody>
      </p:sp>
      <p:graphicFrame>
        <p:nvGraphicFramePr>
          <p:cNvPr id="169986" name="Object 2"/>
          <p:cNvGraphicFramePr>
            <a:graphicFrameLocks noChangeAspect="1"/>
          </p:cNvGraphicFramePr>
          <p:nvPr/>
        </p:nvGraphicFramePr>
        <p:xfrm>
          <a:off x="547048" y="1767348"/>
          <a:ext cx="1346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name="Equation" r:id="rId4" imgW="1345616" imgH="444307" progId="Equation.DSMT4">
                  <p:embed/>
                </p:oleObj>
              </mc:Choice>
              <mc:Fallback>
                <p:oleObj name="Equation" r:id="rId4" imgW="1345616" imgH="444307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048" y="1767348"/>
                        <a:ext cx="1346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5181600" y="2667000"/>
            <a:ext cx="2667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First, we find </a:t>
            </a:r>
            <a:r>
              <a:rPr lang="en-US" sz="2000" dirty="0">
                <a:solidFill>
                  <a:srgbClr val="008080"/>
                </a:solidFill>
                <a:sym typeface="Symbol"/>
              </a:rPr>
              <a:t>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by substituting the given values </a:t>
            </a:r>
            <a:r>
              <a:rPr lang="en-US" sz="2000" i="1" dirty="0">
                <a:solidFill>
                  <a:srgbClr val="008080"/>
                </a:solidFill>
              </a:rPr>
              <a:t>a </a:t>
            </a:r>
            <a:r>
              <a:rPr lang="en-US" sz="2000" dirty="0">
                <a:solidFill>
                  <a:srgbClr val="008080"/>
                </a:solidFill>
              </a:rPr>
              <a:t>= −1, </a:t>
            </a:r>
            <a:r>
              <a:rPr lang="en-US" sz="2000" i="1" dirty="0">
                <a:solidFill>
                  <a:srgbClr val="008080"/>
                </a:solidFill>
              </a:rPr>
              <a:t>b</a:t>
            </a:r>
            <a:r>
              <a:rPr lang="en-US" sz="2000" dirty="0">
                <a:solidFill>
                  <a:srgbClr val="008080"/>
                </a:solidFill>
              </a:rPr>
              <a:t> = 2, and </a:t>
            </a:r>
            <a:r>
              <a:rPr lang="en-US" sz="2000" i="1" dirty="0">
                <a:solidFill>
                  <a:srgbClr val="008080"/>
                </a:solidFill>
              </a:rPr>
              <a:t>n</a:t>
            </a:r>
            <a:r>
              <a:rPr lang="en-US" sz="2000" dirty="0">
                <a:solidFill>
                  <a:srgbClr val="008080"/>
                </a:solidFill>
              </a:rPr>
              <a:t> = 6.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2495589"/>
              </p:ext>
            </p:extLst>
          </p:nvPr>
        </p:nvGraphicFramePr>
        <p:xfrm>
          <a:off x="4686300" y="4787744"/>
          <a:ext cx="3467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name="Equation" r:id="rId6" imgW="3466800" imgH="431640" progId="Equation.DSMT4">
                  <p:embed/>
                </p:oleObj>
              </mc:Choice>
              <mc:Fallback>
                <p:oleObj name="Equation" r:id="rId6" imgW="3466800" imgH="43164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6300" y="4787744"/>
                        <a:ext cx="34671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1981200" y="2546556"/>
          <a:ext cx="1917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name="Equation" r:id="rId8" imgW="1917360" imgH="876240" progId="Equation.DSMT4">
                  <p:embed/>
                </p:oleObj>
              </mc:Choice>
              <mc:Fallback>
                <p:oleObj name="Equation" r:id="rId8" imgW="1917360" imgH="876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546556"/>
                        <a:ext cx="19177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2449052" y="3352800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" name="Equation" r:id="rId10" imgW="533160" imgH="838080" progId="Equation.DSMT4">
                  <p:embed/>
                </p:oleObj>
              </mc:Choice>
              <mc:Fallback>
                <p:oleObj name="Equation" r:id="rId10" imgW="5331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9052" y="3352800"/>
                        <a:ext cx="53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2999660" y="3642852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1" name="Equation" r:id="rId12" imgW="736560" imgH="291960" progId="Equation.DSMT4">
                  <p:embed/>
                </p:oleObj>
              </mc:Choice>
              <mc:Fallback>
                <p:oleObj name="Equation" r:id="rId12" imgW="7365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9660" y="3642852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303</Words>
  <Application>Microsoft Office PowerPoint</Application>
  <PresentationFormat>On-screen Show (4:3)</PresentationFormat>
  <Paragraphs>62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Calibri</vt:lpstr>
      <vt:lpstr>Arial</vt:lpstr>
      <vt:lpstr>Courier New</vt:lpstr>
      <vt:lpstr>Office Theme</vt:lpstr>
      <vt:lpstr>Equation</vt:lpstr>
      <vt:lpstr>Section 14.3</vt:lpstr>
      <vt:lpstr>Objectives</vt:lpstr>
      <vt:lpstr>Example 1: Using the Fundamental Theorem  of Calculus</vt:lpstr>
      <vt:lpstr>Example 1: Using the Fundamental Theorem  of Calculus (cont.)</vt:lpstr>
      <vt:lpstr>Riemann Sums</vt:lpstr>
      <vt:lpstr>Example 2: Riemann Sum</vt:lpstr>
      <vt:lpstr>Example 2: Riemann Sum (cont.)</vt:lpstr>
      <vt:lpstr>Example 2: Riemann Sum (cont.)</vt:lpstr>
      <vt:lpstr>Example 3: Riemann Sum</vt:lpstr>
      <vt:lpstr>Example 3: Riemann Sum (cont.)</vt:lpstr>
      <vt:lpstr>Example 3: Riemann Sum (cont.)</vt:lpstr>
      <vt:lpstr>Riemann Sums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Essential Calculus</dc:title>
  <dc:creator>Hawkes Learning Systems</dc:creator>
  <cp:lastModifiedBy>Adam Flaherty</cp:lastModifiedBy>
  <cp:revision>48</cp:revision>
  <dcterms:created xsi:type="dcterms:W3CDTF">2013-04-26T14:43:13Z</dcterms:created>
  <dcterms:modified xsi:type="dcterms:W3CDTF">2020-03-27T14:50:38Z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AD5A7AD7-D3D6-45B7-B0D3-FCE6690BD743</vt:lpwstr>
  </property>
  <property fmtid="{D5CDD505-2E9C-101B-9397-08002B2CF9AE}" pid="3" name="ArticulatePath">
    <vt:lpwstr>ESC_6_3</vt:lpwstr>
  </property>
</Properties>
</file>