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008000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34" autoAdjust="0"/>
    <p:restoredTop sz="94660"/>
  </p:normalViewPr>
  <p:slideViewPr>
    <p:cSldViewPr>
      <p:cViewPr varScale="1">
        <p:scale>
          <a:sx n="113" d="100"/>
          <a:sy n="113" d="100"/>
        </p:scale>
        <p:origin x="21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416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92A76-B14D-4421-B5F1-06588F9DF442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F16B1-514E-4FA7-96F6-516F6BB2D2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86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3.wmf"/><Relationship Id="rId2" Type="http://schemas.openxmlformats.org/officeDocument/2006/relationships/tags" Target="../tags/tag11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8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8.bin"/><Relationship Id="rId2" Type="http://schemas.openxmlformats.org/officeDocument/2006/relationships/tags" Target="../tags/tag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4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4.bin"/><Relationship Id="rId2" Type="http://schemas.openxmlformats.org/officeDocument/2006/relationships/tags" Target="../tags/tag14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4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2.wmf"/><Relationship Id="rId2" Type="http://schemas.openxmlformats.org/officeDocument/2006/relationships/tags" Target="../tags/tag15.xml"/><Relationship Id="rId16" Type="http://schemas.openxmlformats.org/officeDocument/2006/relationships/oleObject" Target="../embeddings/oleObject42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tags" Target="../tags/tag1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2.wmf"/><Relationship Id="rId2" Type="http://schemas.openxmlformats.org/officeDocument/2006/relationships/tags" Target="../tags/tag18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5.wmf"/><Relationship Id="rId2" Type="http://schemas.openxmlformats.org/officeDocument/2006/relationships/tags" Target="../tags/tag19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8.wmf"/><Relationship Id="rId2" Type="http://schemas.openxmlformats.org/officeDocument/2006/relationships/tags" Target="../tags/tag20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1.wmf"/><Relationship Id="rId2" Type="http://schemas.openxmlformats.org/officeDocument/2006/relationships/tags" Target="../tags/tag2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4.bin"/><Relationship Id="rId2" Type="http://schemas.openxmlformats.org/officeDocument/2006/relationships/tags" Target="../tags/tag2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6.png"/><Relationship Id="rId5" Type="http://schemas.openxmlformats.org/officeDocument/2006/relationships/image" Target="../media/image63.wmf"/><Relationship Id="rId10" Type="http://schemas.openxmlformats.org/officeDocument/2006/relationships/image" Target="../media/image65.wmf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8.wmf"/><Relationship Id="rId2" Type="http://schemas.openxmlformats.org/officeDocument/2006/relationships/tags" Target="../tags/tag23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wmf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w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wmf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5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5.bin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Definite Integral and the Fundamental Theorem of Calculus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Definite Integrals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the value of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12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239306"/>
              </p:ext>
            </p:extLst>
          </p:nvPr>
        </p:nvGraphicFramePr>
        <p:xfrm>
          <a:off x="3455988" y="1140286"/>
          <a:ext cx="1333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4" imgW="1333440" imgH="876240" progId="Equation.DSMT4">
                  <p:embed/>
                </p:oleObj>
              </mc:Choice>
              <mc:Fallback>
                <p:oleObj name="Equation" r:id="rId4" imgW="1333440" imgH="8762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1140286"/>
                        <a:ext cx="1333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242540" y="2847185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3913985"/>
            <a:ext cx="2834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Fundamental Theorem of Calculus with </a:t>
            </a:r>
          </a:p>
          <a:p>
            <a:r>
              <a:rPr lang="en-US" sz="2000" i="1" dirty="0">
                <a:solidFill>
                  <a:srgbClr val="9900FF"/>
                </a:solidFill>
              </a:rPr>
              <a:t>a</a:t>
            </a:r>
            <a:r>
              <a:rPr lang="en-US" sz="2000" dirty="0">
                <a:solidFill>
                  <a:srgbClr val="9900FF"/>
                </a:solidFill>
              </a:rPr>
              <a:t> = 1 </a:t>
            </a:r>
            <a:r>
              <a:rPr lang="en-US" sz="2000" dirty="0">
                <a:solidFill>
                  <a:srgbClr val="008080"/>
                </a:solidFill>
              </a:rPr>
              <a:t>and </a:t>
            </a:r>
            <a:r>
              <a:rPr lang="en-US" sz="2000" i="1" dirty="0">
                <a:solidFill>
                  <a:srgbClr val="006600"/>
                </a:solidFill>
              </a:rPr>
              <a:t>b</a:t>
            </a:r>
            <a:r>
              <a:rPr lang="en-US" sz="2000" dirty="0">
                <a:solidFill>
                  <a:srgbClr val="006600"/>
                </a:solidFill>
              </a:rPr>
              <a:t> = 4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838200" y="2696496"/>
          <a:ext cx="1257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6" imgW="1257120" imgH="888840" progId="Equation.DSMT4">
                  <p:embed/>
                </p:oleObj>
              </mc:Choice>
              <mc:Fallback>
                <p:oleObj name="Equation" r:id="rId6" imgW="12571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96496"/>
                        <a:ext cx="1257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133600" y="2561304"/>
          <a:ext cx="2705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8" imgW="2705040" imgH="1130040" progId="Equation.DSMT4">
                  <p:embed/>
                </p:oleObj>
              </mc:Choice>
              <mc:Fallback>
                <p:oleObj name="Equation" r:id="rId8" imgW="2705040" imgH="1130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61304"/>
                        <a:ext cx="2705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860004" y="2757948"/>
          <a:ext cx="1206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10" imgW="1206360" imgH="723600" progId="Equation.DSMT4">
                  <p:embed/>
                </p:oleObj>
              </mc:Choice>
              <mc:Fallback>
                <p:oleObj name="Equation" r:id="rId10" imgW="120636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04" y="2757948"/>
                        <a:ext cx="1206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133600" y="37338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12" imgW="1828800" imgH="444240" progId="Equation.DSMT4">
                  <p:embed/>
                </p:oleObj>
              </mc:Choice>
              <mc:Fallback>
                <p:oleObj name="Equation" r:id="rId12" imgW="18288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7338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133600" y="4449096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14" imgW="977760" imgH="279360" progId="Equation.DSMT4">
                  <p:embed/>
                </p:oleObj>
              </mc:Choice>
              <mc:Fallback>
                <p:oleObj name="Equation" r:id="rId14" imgW="9777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449096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133600" y="4982496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16" imgW="469800" imgH="279360" progId="Equation.DSMT4">
                  <p:embed/>
                </p:oleObj>
              </mc:Choice>
              <mc:Fallback>
                <p:oleObj name="Equation" r:id="rId16" imgW="4698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82496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Definite Integrals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Evaluate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Solution: 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2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878112"/>
              </p:ext>
            </p:extLst>
          </p:nvPr>
        </p:nvGraphicFramePr>
        <p:xfrm>
          <a:off x="2286000" y="1219200"/>
          <a:ext cx="1066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4" imgW="1066680" imgH="685800" progId="Equation.DSMT4">
                  <p:embed/>
                </p:oleObj>
              </mc:Choice>
              <mc:Fallback>
                <p:oleObj name="Equation" r:id="rId4" imgW="1066680" imgH="685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1066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886200" y="2979737"/>
            <a:ext cx="373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13496" y="3719651"/>
            <a:ext cx="350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Fundamental Theorem of Calculus with </a:t>
            </a:r>
            <a:r>
              <a:rPr lang="en-US" sz="2000" i="1" dirty="0">
                <a:solidFill>
                  <a:srgbClr val="9900FF"/>
                </a:solidFill>
              </a:rPr>
              <a:t>a</a:t>
            </a:r>
            <a:r>
              <a:rPr lang="en-US" sz="2000" dirty="0">
                <a:solidFill>
                  <a:srgbClr val="9900FF"/>
                </a:solidFill>
              </a:rPr>
              <a:t> = 0 </a:t>
            </a:r>
            <a:r>
              <a:rPr lang="en-US" sz="2000" dirty="0">
                <a:solidFill>
                  <a:srgbClr val="008080"/>
                </a:solidFill>
              </a:rPr>
              <a:t>and </a:t>
            </a:r>
            <a:r>
              <a:rPr lang="en-US" sz="2000" i="1" dirty="0">
                <a:solidFill>
                  <a:srgbClr val="006600"/>
                </a:solidFill>
              </a:rPr>
              <a:t>b</a:t>
            </a:r>
            <a:r>
              <a:rPr lang="en-US" sz="2000" dirty="0">
                <a:solidFill>
                  <a:srgbClr val="006600"/>
                </a:solidFill>
              </a:rPr>
              <a:t> = 1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013156" y="3763296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6" imgW="1218960" imgH="380880" progId="Equation.DSMT4">
                  <p:embed/>
                </p:oleObj>
              </mc:Choice>
              <mc:Fallback>
                <p:oleObj name="Equation" r:id="rId6" imgW="12189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56" y="3763296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013156" y="4372896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8" imgW="952200" imgH="291960" progId="Equation.DSMT4">
                  <p:embed/>
                </p:oleObj>
              </mc:Choice>
              <mc:Fallback>
                <p:oleObj name="Equation" r:id="rId8" imgW="952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56" y="4372896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914400" y="2667000"/>
          <a:ext cx="1003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0" imgW="1002960" imgH="698400" progId="Equation.DSMT4">
                  <p:embed/>
                </p:oleObj>
              </mc:Choice>
              <mc:Fallback>
                <p:oleObj name="Equation" r:id="rId10" imgW="1002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003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013156" y="2743200"/>
          <a:ext cx="901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2" imgW="901440" imgH="660240" progId="Equation.DSMT4">
                  <p:embed/>
                </p:oleObj>
              </mc:Choice>
              <mc:Fallback>
                <p:oleObj name="Equation" r:id="rId12" imgW="90144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56" y="2743200"/>
                        <a:ext cx="901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Definite Integral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95400"/>
            <a:ext cx="8229600" cy="34470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Properties of Definite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Integrals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3299" name="Object 3"/>
          <p:cNvGraphicFramePr>
            <a:graphicFrameLocks noChangeAspect="1"/>
          </p:cNvGraphicFramePr>
          <p:nvPr/>
        </p:nvGraphicFramePr>
        <p:xfrm>
          <a:off x="548640" y="1927352"/>
          <a:ext cx="6540500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4" imgW="6540500" imgH="2641600" progId="Equation.DSMT4">
                  <p:embed/>
                </p:oleObj>
              </mc:Choice>
              <mc:Fallback>
                <p:oleObj name="Equation" r:id="rId4" imgW="6540500" imgH="2641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27352"/>
                        <a:ext cx="6540500" cy="264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Using Properties of </a:t>
            </a:r>
            <a:br>
              <a:rPr lang="en-US" dirty="0"/>
            </a:br>
            <a:r>
              <a:rPr lang="en-US" dirty="0"/>
              <a:t>Definite Integrals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0"/>
            <a:ext cx="8229600" cy="4572000"/>
          </a:xfr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Evaluate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664141"/>
              </p:ext>
            </p:extLst>
          </p:nvPr>
        </p:nvGraphicFramePr>
        <p:xfrm>
          <a:off x="2298700" y="1097280"/>
          <a:ext cx="283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Equation" r:id="rId4" imgW="2831760" imgH="939600" progId="Equation.DSMT4">
                  <p:embed/>
                </p:oleObj>
              </mc:Choice>
              <mc:Fallback>
                <p:oleObj name="Equation" r:id="rId4" imgW="2831760" imgH="939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097280"/>
                        <a:ext cx="2832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479372"/>
              </p:ext>
            </p:extLst>
          </p:nvPr>
        </p:nvGraphicFramePr>
        <p:xfrm>
          <a:off x="2006600" y="2097088"/>
          <a:ext cx="2794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6" imgW="2793960" imgH="927000" progId="Equation.DSMT4">
                  <p:embed/>
                </p:oleObj>
              </mc:Choice>
              <mc:Fallback>
                <p:oleObj name="Equation" r:id="rId6" imgW="2793960" imgH="9270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097088"/>
                        <a:ext cx="2794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0" y="2856230"/>
            <a:ext cx="2194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sp>
        <p:nvSpPr>
          <p:cNvPr id="8" name="Rectangle 7"/>
          <p:cNvSpPr/>
          <p:nvPr/>
        </p:nvSpPr>
        <p:spPr>
          <a:xfrm>
            <a:off x="5562600" y="4245114"/>
            <a:ext cx="350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Fundamental Theorem of Calculus with </a:t>
            </a:r>
            <a:r>
              <a:rPr lang="en-US" sz="2000" i="1" dirty="0">
                <a:solidFill>
                  <a:srgbClr val="9900FF"/>
                </a:solidFill>
              </a:rPr>
              <a:t>a</a:t>
            </a:r>
            <a:r>
              <a:rPr lang="en-US" sz="2000" dirty="0">
                <a:solidFill>
                  <a:srgbClr val="9900FF"/>
                </a:solidFill>
              </a:rPr>
              <a:t> = 1 </a:t>
            </a:r>
            <a:r>
              <a:rPr lang="en-US" sz="2000" dirty="0">
                <a:solidFill>
                  <a:srgbClr val="008080"/>
                </a:solidFill>
              </a:rPr>
              <a:t>and</a:t>
            </a:r>
            <a:r>
              <a:rPr lang="en-US" sz="2000" i="1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6600"/>
                </a:solidFill>
              </a:rPr>
              <a:t>b </a:t>
            </a:r>
            <a:r>
              <a:rPr lang="en-US" sz="2000" dirty="0">
                <a:solidFill>
                  <a:srgbClr val="006600"/>
                </a:solidFill>
              </a:rPr>
              <a:t>= 2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899160" y="3063240"/>
          <a:ext cx="5816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8" imgW="5816520" imgH="1155600" progId="Equation.DSMT4">
                  <p:embed/>
                </p:oleObj>
              </mc:Choice>
              <mc:Fallback>
                <p:oleObj name="Equation" r:id="rId8" imgW="581652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" y="3063240"/>
                        <a:ext cx="5816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914400" y="4251960"/>
          <a:ext cx="378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10" imgW="3784320" imgH="838080" progId="Equation.DSMT4">
                  <p:embed/>
                </p:oleObj>
              </mc:Choice>
              <mc:Fallback>
                <p:oleObj name="Equation" r:id="rId10" imgW="3784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51960"/>
                        <a:ext cx="378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914400" y="5166360"/>
          <a:ext cx="284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12" imgW="2844720" imgH="838080" progId="Equation.DSMT4">
                  <p:embed/>
                </p:oleObj>
              </mc:Choice>
              <mc:Fallback>
                <p:oleObj name="Equation" r:id="rId12" imgW="28447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66360"/>
                        <a:ext cx="284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4889500" y="2085110"/>
          <a:ext cx="273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14" imgW="2730240" imgH="876240" progId="Equation.DSMT4">
                  <p:embed/>
                </p:oleObj>
              </mc:Choice>
              <mc:Fallback>
                <p:oleObj name="Equation" r:id="rId14" imgW="273024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85110"/>
                        <a:ext cx="273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Using Properties of </a:t>
            </a:r>
            <a:br>
              <a:rPr lang="en-US" dirty="0"/>
            </a:br>
            <a:r>
              <a:rPr lang="en-US" dirty="0"/>
              <a:t>Definite Integrals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the value of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Solution:</a:t>
            </a:r>
            <a:r>
              <a:rPr lang="en-US" dirty="0"/>
              <a:t> Use the </a:t>
            </a:r>
            <a:r>
              <a:rPr lang="en-US" i="1" dirty="0"/>
              <a:t>u</a:t>
            </a:r>
            <a:r>
              <a:rPr lang="en-US" dirty="0"/>
              <a:t>-substitution technique with 	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1" dirty="0">
                <a:solidFill>
                  <a:srgbClr val="008000"/>
                </a:solidFill>
              </a:rPr>
              <a:t>du</a:t>
            </a:r>
            <a:r>
              <a:rPr lang="en-US" dirty="0">
                <a:solidFill>
                  <a:srgbClr val="008000"/>
                </a:solidFill>
              </a:rPr>
              <a:t> = 2</a:t>
            </a:r>
            <a:r>
              <a:rPr lang="en-US" i="1" dirty="0">
                <a:solidFill>
                  <a:srgbClr val="008000"/>
                </a:solidFill>
              </a:rPr>
              <a:t>xdx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to find the antiderivative. Then replace </a:t>
            </a:r>
            <a:r>
              <a:rPr lang="en-US" i="1" dirty="0"/>
              <a:t>u</a:t>
            </a:r>
            <a:r>
              <a:rPr lang="en-US" dirty="0"/>
              <a:t> with 	        before evaluating the definite integral.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3477904" y="1175108"/>
          <a:ext cx="204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4" imgW="2044700" imgH="698500" progId="Equation.DSMT4">
                  <p:embed/>
                </p:oleObj>
              </mc:Choice>
              <mc:Fallback>
                <p:oleObj name="Equation" r:id="rId4" imgW="2044700" imgH="6985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1175108"/>
                        <a:ext cx="204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7" name="Object 3"/>
          <p:cNvGraphicFramePr>
            <a:graphicFrameLocks noChangeAspect="1"/>
          </p:cNvGraphicFramePr>
          <p:nvPr/>
        </p:nvGraphicFramePr>
        <p:xfrm>
          <a:off x="7467600" y="1819550"/>
          <a:ext cx="133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6" imgW="1333500" imgH="381000" progId="Equation.DSMT4">
                  <p:embed/>
                </p:oleObj>
              </mc:Choice>
              <mc:Fallback>
                <p:oleObj name="Equation" r:id="rId6" imgW="1333500" imgH="3810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819550"/>
                        <a:ext cx="133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08767"/>
              </p:ext>
            </p:extLst>
          </p:nvPr>
        </p:nvGraphicFramePr>
        <p:xfrm>
          <a:off x="1219200" y="2662904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8" imgW="825500" imgH="368300" progId="Equation.DSMT4">
                  <p:embed/>
                </p:oleObj>
              </mc:Choice>
              <mc:Fallback>
                <p:oleObj name="Equation" r:id="rId8" imgW="825500" imgH="3683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62904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867400" y="3367548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-substitution to find the antiderivative.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098756" y="3338052"/>
          <a:ext cx="1866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Equation" r:id="rId10" imgW="1866600" imgH="634680" progId="Equation.DSMT4">
                  <p:embed/>
                </p:oleObj>
              </mc:Choice>
              <mc:Fallback>
                <p:oleObj name="Equation" r:id="rId10" imgW="186660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756" y="3338052"/>
                        <a:ext cx="1866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971800" y="3185652"/>
          <a:ext cx="271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7" name="Equation" r:id="rId12" imgW="2717640" imgH="888840" progId="Equation.DSMT4">
                  <p:embed/>
                </p:oleObj>
              </mc:Choice>
              <mc:Fallback>
                <p:oleObj name="Equation" r:id="rId12" imgW="271764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185652"/>
                        <a:ext cx="2717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971800" y="411480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8" name="Equation" r:id="rId14" imgW="1447560" imgH="888840" progId="Equation.DSMT4">
                  <p:embed/>
                </p:oleObj>
              </mc:Choice>
              <mc:Fallback>
                <p:oleObj name="Equation" r:id="rId14" imgW="144756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14800"/>
                        <a:ext cx="1447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449096" y="4114800"/>
          <a:ext cx="1803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Equation" r:id="rId16" imgW="1803240" imgH="888840" progId="Equation.DSMT4">
                  <p:embed/>
                </p:oleObj>
              </mc:Choice>
              <mc:Fallback>
                <p:oleObj name="Equation" r:id="rId16" imgW="180324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096" y="4114800"/>
                        <a:ext cx="1803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4449096" y="5029200"/>
          <a:ext cx="2273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Equation" r:id="rId18" imgW="2273040" imgH="888840" progId="Equation.DSMT4">
                  <p:embed/>
                </p:oleObj>
              </mc:Choice>
              <mc:Fallback>
                <p:oleObj name="Equation" r:id="rId18" imgW="2273040" imgH="888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096" y="5029200"/>
                        <a:ext cx="2273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Using Properties of </a:t>
            </a:r>
            <a:br>
              <a:rPr lang="en-US" dirty="0"/>
            </a:br>
            <a:r>
              <a:rPr lang="en-US" dirty="0"/>
              <a:t>Definite Integrals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5638800" y="1350502"/>
            <a:ext cx="32481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definite integral.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24348" y="1235996"/>
          <a:ext cx="1930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4" imgW="1930320" imgH="698400" progId="Equation.DSMT4">
                  <p:embed/>
                </p:oleObj>
              </mc:Choice>
              <mc:Fallback>
                <p:oleObj name="Equation" r:id="rId4" imgW="193032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48" y="1235996"/>
                        <a:ext cx="1930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622756" y="998538"/>
          <a:ext cx="2032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6" imgW="2031840" imgH="1117440" progId="Equation.DSMT4">
                  <p:embed/>
                </p:oleObj>
              </mc:Choice>
              <mc:Fallback>
                <p:oleObj name="Equation" r:id="rId6" imgW="2031840" imgH="1117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756" y="998538"/>
                        <a:ext cx="2032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590800" y="2057400"/>
          <a:ext cx="4597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8" imgW="4597200" imgH="1130040" progId="Equation.DSMT4">
                  <p:embed/>
                </p:oleObj>
              </mc:Choice>
              <mc:Fallback>
                <p:oleObj name="Equation" r:id="rId8" imgW="4597200" imgH="1130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057400"/>
                        <a:ext cx="45974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590800" y="3200400"/>
          <a:ext cx="2273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10" imgW="2273040" imgH="1028520" progId="Equation.DSMT4">
                  <p:embed/>
                </p:oleObj>
              </mc:Choice>
              <mc:Fallback>
                <p:oleObj name="Equation" r:id="rId10" imgW="227304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200400"/>
                        <a:ext cx="2273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590800" y="426720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12" imgW="1828800" imgH="838080" progId="Equation.DSMT4">
                  <p:embed/>
                </p:oleObj>
              </mc:Choice>
              <mc:Fallback>
                <p:oleObj name="Equation" r:id="rId12" imgW="1828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2590800" y="5137356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14" imgW="2006280" imgH="838080" progId="Equation.DSMT4">
                  <p:embed/>
                </p:oleObj>
              </mc:Choice>
              <mc:Fallback>
                <p:oleObj name="Equation" r:id="rId14" imgW="2006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137356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Value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Average Value</a:t>
            </a:r>
            <a:endParaRPr lang="en-US" b="1" i="1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For 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continuous on the interval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], the </a:t>
            </a:r>
            <a:r>
              <a:rPr lang="en-US" b="1" dirty="0">
                <a:solidFill>
                  <a:srgbClr val="C00000"/>
                </a:solidFill>
              </a:rPr>
              <a:t>average value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</a:t>
            </a: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861850"/>
              </p:ext>
            </p:extLst>
          </p:nvPr>
        </p:nvGraphicFramePr>
        <p:xfrm>
          <a:off x="3054350" y="2971800"/>
          <a:ext cx="303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4" imgW="3035160" imgH="838080" progId="Equation.DSMT4">
                  <p:embed/>
                </p:oleObj>
              </mc:Choice>
              <mc:Fallback>
                <p:oleObj name="Equation" r:id="rId4" imgW="303516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2971800"/>
                        <a:ext cx="303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Average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Find the average value of 		        on the 	interval </a:t>
            </a:r>
            <a:r>
              <a:rPr lang="en-US" dirty="0">
                <a:solidFill>
                  <a:srgbClr val="0000FF"/>
                </a:solidFill>
              </a:rPr>
              <a:t>[0, 8]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4649300" y="1330656"/>
          <a:ext cx="200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4" imgW="2006600" imgH="482600" progId="Equation.DSMT4">
                  <p:embed/>
                </p:oleObj>
              </mc:Choice>
              <mc:Fallback>
                <p:oleObj name="Equation" r:id="rId4" imgW="2006600" imgH="482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300" y="1330656"/>
                        <a:ext cx="2006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105400" y="2913988"/>
            <a:ext cx="373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9900FF"/>
                </a:solidFill>
              </a:rPr>
              <a:t>a</a:t>
            </a:r>
            <a:r>
              <a:rPr lang="en-US" sz="2000" dirty="0">
                <a:solidFill>
                  <a:srgbClr val="9900FF"/>
                </a:solidFill>
              </a:rPr>
              <a:t> = 0</a:t>
            </a:r>
            <a:r>
              <a:rPr lang="en-US" sz="2000" dirty="0">
                <a:solidFill>
                  <a:srgbClr val="008080"/>
                </a:solidFill>
              </a:rPr>
              <a:t>, </a:t>
            </a:r>
            <a:r>
              <a:rPr lang="en-US" sz="2000" i="1" dirty="0">
                <a:solidFill>
                  <a:srgbClr val="006600"/>
                </a:solidFill>
              </a:rPr>
              <a:t>b</a:t>
            </a:r>
            <a:r>
              <a:rPr lang="en-US" sz="2000" dirty="0">
                <a:solidFill>
                  <a:srgbClr val="006600"/>
                </a:solidFill>
              </a:rPr>
              <a:t> = 8</a:t>
            </a:r>
            <a:r>
              <a:rPr lang="en-US" sz="2000" dirty="0">
                <a:solidFill>
                  <a:srgbClr val="008080"/>
                </a:solidFill>
              </a:rPr>
              <a:t>, and the given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into the formula for average value.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105400" y="4248090"/>
            <a:ext cx="860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Solve. 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977900" y="2819400"/>
          <a:ext cx="367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6" imgW="3670200" imgH="838080" progId="Equation.DSMT4">
                  <p:embed/>
                </p:oleObj>
              </mc:Choice>
              <mc:Fallback>
                <p:oleObj name="Equation" r:id="rId6" imgW="3670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819400"/>
                        <a:ext cx="367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524000" y="3896852"/>
          <a:ext cx="2387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Equation" r:id="rId8" imgW="2387520" imgH="1117440" progId="Equation.DSMT4">
                  <p:embed/>
                </p:oleObj>
              </mc:Choice>
              <mc:Fallback>
                <p:oleObj name="Equation" r:id="rId8" imgW="238752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96852"/>
                        <a:ext cx="2387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Average Value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954107"/>
          </a:xfrm>
        </p:spPr>
        <p:txBody>
          <a:bodyPr>
            <a:spAutoFit/>
          </a:bodyPr>
          <a:lstStyle/>
          <a:p>
            <a:r>
              <a:rPr lang="en-US" dirty="0"/>
              <a:t>Note that this is between 10 and 11 as estimated earlier.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143000" y="1371600"/>
          <a:ext cx="55245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Equation" r:id="rId4" imgW="5524200" imgH="1155600" progId="Equation.DSMT4">
                  <p:embed/>
                </p:oleObj>
              </mc:Choice>
              <mc:Fallback>
                <p:oleObj name="Equation" r:id="rId4" imgW="5524200" imgH="1155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71600"/>
                        <a:ext cx="55245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143000" y="2622756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Equation" r:id="rId6" imgW="1879560" imgH="838080" progId="Equation.DSMT4">
                  <p:embed/>
                </p:oleObj>
              </mc:Choice>
              <mc:Fallback>
                <p:oleObj name="Equation" r:id="rId6" imgW="1879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22756"/>
                        <a:ext cx="187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143000" y="35814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8" imgW="939600" imgH="355320" progId="Equation.DSMT4">
                  <p:embed/>
                </p:oleObj>
              </mc:Choice>
              <mc:Fallback>
                <p:oleObj name="Equation" r:id="rId8" imgW="939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814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Average Value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the average value of 		      on the 	interval </a:t>
            </a:r>
            <a:r>
              <a:rPr lang="en-US" dirty="0">
                <a:solidFill>
                  <a:srgbClr val="0000FF"/>
                </a:solidFill>
              </a:rPr>
              <a:t>[0, 3]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Solution: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4634552" y="1337444"/>
          <a:ext cx="182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4" imgW="1828800" imgH="482600" progId="Equation.DSMT4">
                  <p:embed/>
                </p:oleObj>
              </mc:Choice>
              <mc:Fallback>
                <p:oleObj name="Equation" r:id="rId4" imgW="1828800" imgH="482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552" y="1337444"/>
                        <a:ext cx="182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0" y="3124200"/>
            <a:ext cx="365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9900FF"/>
                </a:solidFill>
              </a:rPr>
              <a:t>a</a:t>
            </a:r>
            <a:r>
              <a:rPr lang="en-US" sz="2000" dirty="0">
                <a:solidFill>
                  <a:srgbClr val="9900FF"/>
                </a:solidFill>
              </a:rPr>
              <a:t> = 0</a:t>
            </a:r>
            <a:r>
              <a:rPr lang="en-US" sz="2000" dirty="0">
                <a:solidFill>
                  <a:srgbClr val="008080"/>
                </a:solidFill>
              </a:rPr>
              <a:t>, </a:t>
            </a:r>
            <a:r>
              <a:rPr lang="en-US" sz="2000" i="1" dirty="0">
                <a:solidFill>
                  <a:srgbClr val="006600"/>
                </a:solidFill>
              </a:rPr>
              <a:t>b</a:t>
            </a:r>
            <a:r>
              <a:rPr lang="en-US" sz="2000" dirty="0">
                <a:solidFill>
                  <a:srgbClr val="006600"/>
                </a:solidFill>
              </a:rPr>
              <a:t> = 3</a:t>
            </a:r>
            <a:r>
              <a:rPr lang="en-US" sz="2000" dirty="0">
                <a:solidFill>
                  <a:srgbClr val="008080"/>
                </a:solidFill>
              </a:rPr>
              <a:t>, and the given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into the formula for average value.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4379034"/>
            <a:ext cx="860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Solve. 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066800" y="2942304"/>
          <a:ext cx="332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6" imgW="3327120" imgH="838080" progId="Equation.DSMT4">
                  <p:embed/>
                </p:oleObj>
              </mc:Choice>
              <mc:Fallback>
                <p:oleObj name="Equation" r:id="rId6" imgW="3327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42304"/>
                        <a:ext cx="332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570704" y="3947652"/>
          <a:ext cx="2247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8" imgW="2247840" imgH="1168200" progId="Equation.DSMT4">
                  <p:embed/>
                </p:oleObj>
              </mc:Choice>
              <mc:Fallback>
                <p:oleObj name="Equation" r:id="rId8" imgW="22478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704" y="3947652"/>
                        <a:ext cx="2247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Evaluate definite integrals.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Average Value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838200" y="1399048"/>
          <a:ext cx="47244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4" imgW="4724280" imgH="1206360" progId="Equation.DSMT4">
                  <p:embed/>
                </p:oleObj>
              </mc:Choice>
              <mc:Fallback>
                <p:oleObj name="Equation" r:id="rId4" imgW="4724280" imgH="120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99048"/>
                        <a:ext cx="47244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838200" y="2698956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6" imgW="1460160" imgH="838080" progId="Equation.DSMT4">
                  <p:embed/>
                </p:oleObj>
              </mc:Choice>
              <mc:Fallback>
                <p:oleObj name="Equation" r:id="rId6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98956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838200" y="37465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7465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Average Sales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new electronics company sells 	          DVD players </a:t>
            </a:r>
          </a:p>
          <a:p>
            <a:pPr>
              <a:spcBef>
                <a:spcPts val="1800"/>
              </a:spcBef>
            </a:pPr>
            <a:r>
              <a:rPr lang="en-US" dirty="0"/>
              <a:t>(in hundreds) per month, where </a:t>
            </a:r>
            <a:r>
              <a:rPr lang="en-US" i="1" dirty="0"/>
              <a:t>t</a:t>
            </a:r>
            <a:r>
              <a:rPr lang="en-US" dirty="0"/>
              <a:t> is the number of months the company has been in business. Find the average sales per month during the </a:t>
            </a:r>
          </a:p>
          <a:p>
            <a:pPr>
              <a:spcBef>
                <a:spcPts val="0"/>
              </a:spcBef>
            </a:pPr>
            <a:r>
              <a:rPr lang="en-US" dirty="0"/>
              <a:t>company’s first 6 months in business.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/>
        </p:nvGraphicFramePr>
        <p:xfrm>
          <a:off x="5244152" y="1128252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4" imgW="1511300" imgH="838200" progId="Equation.DSMT4">
                  <p:embed/>
                </p:oleObj>
              </mc:Choice>
              <mc:Fallback>
                <p:oleObj name="Equation" r:id="rId4" imgW="15113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4152" y="1128252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353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0" y="2804652"/>
            <a:ext cx="2090737" cy="94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5715000" y="3947652"/>
            <a:ext cx="3383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9900FF"/>
                </a:solidFill>
              </a:rPr>
              <a:t>a</a:t>
            </a:r>
            <a:r>
              <a:rPr lang="en-US" sz="2000" dirty="0">
                <a:solidFill>
                  <a:srgbClr val="9900FF"/>
                </a:solidFill>
              </a:rPr>
              <a:t> = 0</a:t>
            </a:r>
            <a:r>
              <a:rPr lang="en-US" sz="2000" dirty="0">
                <a:solidFill>
                  <a:srgbClr val="008080"/>
                </a:solidFill>
              </a:rPr>
              <a:t>, </a:t>
            </a:r>
            <a:r>
              <a:rPr lang="en-US" sz="2000" i="1" dirty="0">
                <a:solidFill>
                  <a:srgbClr val="006600"/>
                </a:solidFill>
              </a:rPr>
              <a:t>b</a:t>
            </a:r>
            <a:r>
              <a:rPr lang="en-US" sz="2000" dirty="0">
                <a:solidFill>
                  <a:srgbClr val="006600"/>
                </a:solidFill>
              </a:rPr>
              <a:t> = 6</a:t>
            </a:r>
            <a:r>
              <a:rPr lang="en-US" sz="2000" dirty="0">
                <a:solidFill>
                  <a:srgbClr val="008080"/>
                </a:solidFill>
              </a:rPr>
              <a:t>, and the given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into the formula for average value.</a:t>
            </a:r>
          </a:p>
        </p:txBody>
      </p:sp>
      <p:sp>
        <p:nvSpPr>
          <p:cNvPr id="8" name="Rectangle 7"/>
          <p:cNvSpPr/>
          <p:nvPr/>
        </p:nvSpPr>
        <p:spPr>
          <a:xfrm>
            <a:off x="5722960" y="5166852"/>
            <a:ext cx="860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Solve. 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981200" y="3733800"/>
          <a:ext cx="359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7" imgW="3593880" imgH="927000" progId="Equation.DSMT4">
                  <p:embed/>
                </p:oleObj>
              </mc:Choice>
              <mc:Fallback>
                <p:oleObj name="Equation" r:id="rId7" imgW="359388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33800"/>
                        <a:ext cx="359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2505996" y="4756356"/>
          <a:ext cx="21717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9" imgW="2171520" imgH="1168200" progId="Equation.DSMT4">
                  <p:embed/>
                </p:oleObj>
              </mc:Choice>
              <mc:Fallback>
                <p:oleObj name="Equation" r:id="rId9" imgW="217152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996" y="4756356"/>
                        <a:ext cx="21717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Average Sales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company averaged sales of </a:t>
            </a:r>
            <a:r>
              <a:rPr lang="en-US" dirty="0">
                <a:solidFill>
                  <a:srgbClr val="FF0000"/>
                </a:solidFill>
              </a:rPr>
              <a:t>900 DVD players</a:t>
            </a:r>
            <a:r>
              <a:rPr lang="en-US" dirty="0"/>
              <a:t> per month during its first 6 months in business.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447800" y="1204452"/>
          <a:ext cx="4991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name="Equation" r:id="rId4" imgW="4991040" imgH="1206360" progId="Equation.DSMT4">
                  <p:embed/>
                </p:oleObj>
              </mc:Choice>
              <mc:Fallback>
                <p:oleObj name="Equation" r:id="rId4" imgW="4991040" imgH="120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04452"/>
                        <a:ext cx="4991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447800" y="2514600"/>
          <a:ext cx="231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4" name="Equation" r:id="rId6" imgW="2311200" imgH="838080" progId="Equation.DSMT4">
                  <p:embed/>
                </p:oleObj>
              </mc:Choice>
              <mc:Fallback>
                <p:oleObj name="Equation" r:id="rId6" imgW="2311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14600"/>
                        <a:ext cx="231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447800" y="349091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5" name="Equation" r:id="rId8" imgW="1168200" imgH="838080" progId="Equation.DSMT4">
                  <p:embed/>
                </p:oleObj>
              </mc:Choice>
              <mc:Fallback>
                <p:oleObj name="Equation" r:id="rId8" imgW="1168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9091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447800" y="451054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Equation" r:id="rId10" imgW="482400" imgH="291960" progId="Equation.DSMT4">
                  <p:embed/>
                </p:oleObj>
              </mc:Choice>
              <mc:Fallback>
                <p:oleObj name="Equation" r:id="rId10" imgW="482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1054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Definite Integral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5185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Area Under a Curve Defined</a:t>
            </a:r>
            <a:endParaRPr lang="en-US" b="1" i="1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If 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nonnegative and continuous on the interval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 then the </a:t>
            </a:r>
            <a:r>
              <a:rPr lang="en-US" b="1" dirty="0">
                <a:solidFill>
                  <a:srgbClr val="C00000"/>
                </a:solidFill>
              </a:rPr>
              <a:t>area under the curve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defined to be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     is the general form of a Riemann sum for the function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1679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204575"/>
              </p:ext>
            </p:extLst>
          </p:nvPr>
        </p:nvGraphicFramePr>
        <p:xfrm>
          <a:off x="3670300" y="3429000"/>
          <a:ext cx="1651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4" imgW="1650960" imgH="545760" progId="Equation.DSMT4">
                  <p:embed/>
                </p:oleObj>
              </mc:Choice>
              <mc:Fallback>
                <p:oleObj name="Equation" r:id="rId4" imgW="1650960" imgH="5457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429000"/>
                        <a:ext cx="1651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587500" y="4354052"/>
          <a:ext cx="31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6" imgW="317225" imgH="431425" progId="Equation.DSMT4">
                  <p:embed/>
                </p:oleObj>
              </mc:Choice>
              <mc:Fallback>
                <p:oleObj name="Equation" r:id="rId6" imgW="317225" imgH="431425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4354052"/>
                        <a:ext cx="317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Definite Integral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41248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The Definite Integral</a:t>
            </a:r>
            <a:endParaRPr lang="en-US" b="1" i="1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If 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continuous on the interval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], then the </a:t>
            </a:r>
            <a:r>
              <a:rPr lang="en-US" b="1" dirty="0">
                <a:solidFill>
                  <a:srgbClr val="C00000"/>
                </a:solidFill>
              </a:rPr>
              <a:t>definite integral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from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to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symbolized as 		        is defined to be</a:t>
            </a: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where      is the general form of a Riemann sum for the function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lower limit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integration and the number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upper limit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integration.</a:t>
            </a:r>
          </a:p>
        </p:txBody>
      </p:sp>
      <p:graphicFrame>
        <p:nvGraphicFramePr>
          <p:cNvPr id="168964" name="Object 4"/>
          <p:cNvGraphicFramePr>
            <a:graphicFrameLocks noChangeAspect="1"/>
          </p:cNvGraphicFramePr>
          <p:nvPr/>
        </p:nvGraphicFramePr>
        <p:xfrm>
          <a:off x="520930" y="2619403"/>
          <a:ext cx="1498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4" imgW="1498600" imgH="698500" progId="Equation.DSMT4">
                  <p:embed/>
                </p:oleObj>
              </mc:Choice>
              <mc:Fallback>
                <p:oleObj name="Equation" r:id="rId4" imgW="1498600" imgH="6985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930" y="2619403"/>
                        <a:ext cx="1498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90836"/>
              </p:ext>
            </p:extLst>
          </p:nvPr>
        </p:nvGraphicFramePr>
        <p:xfrm>
          <a:off x="3149600" y="3233534"/>
          <a:ext cx="2844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6" imgW="2844720" imgH="698400" progId="Equation.DSMT4">
                  <p:embed/>
                </p:oleObj>
              </mc:Choice>
              <mc:Fallback>
                <p:oleObj name="Equation" r:id="rId6" imgW="2844720" imgH="698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233534"/>
                        <a:ext cx="2844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129238"/>
              </p:ext>
            </p:extLst>
          </p:nvPr>
        </p:nvGraphicFramePr>
        <p:xfrm>
          <a:off x="1524000" y="3999532"/>
          <a:ext cx="31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8" imgW="317225" imgH="431425" progId="Equation.DSMT4">
                  <p:embed/>
                </p:oleObj>
              </mc:Choice>
              <mc:Fallback>
                <p:oleObj name="Equation" r:id="rId8" imgW="317225" imgH="431425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99532"/>
                        <a:ext cx="317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Definite Integral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4072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Formula for Area Under a Curve</a:t>
            </a:r>
            <a:endParaRPr lang="en-US" b="1" i="1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For 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nonnegative and continuous on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], the area under the curve is given by</a:t>
            </a: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494818"/>
              </p:ext>
            </p:extLst>
          </p:nvPr>
        </p:nvGraphicFramePr>
        <p:xfrm>
          <a:off x="3517900" y="3048000"/>
          <a:ext cx="2108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4" imgW="2108160" imgH="685800" progId="Equation.DSMT4">
                  <p:embed/>
                </p:oleObj>
              </mc:Choice>
              <mc:Fallback>
                <p:oleObj name="Equation" r:id="rId4" imgW="2108160" imgH="685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048000"/>
                        <a:ext cx="2108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Definite Integral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4072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The Fundamental Theorem of Calculus</a:t>
            </a:r>
            <a:endParaRPr lang="en-US" b="1" i="1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If 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continuous on the interval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any antiderivative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then</a:t>
            </a: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77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116993"/>
              </p:ext>
            </p:extLst>
          </p:nvPr>
        </p:nvGraphicFramePr>
        <p:xfrm>
          <a:off x="2101850" y="2971800"/>
          <a:ext cx="5092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4" imgW="5092560" imgH="685800" progId="Equation.DSMT4">
                  <p:embed/>
                </p:oleObj>
              </mc:Choice>
              <mc:Fallback>
                <p:oleObj name="Equation" r:id="rId4" imgW="5092560" imgH="685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971800"/>
                        <a:ext cx="5092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Definite Integral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We will use the handy notational convenience (the use of the labeled bracket notation) to indicate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−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) as shown on the previous page and as illustrated below: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or even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78178" name="Object 2"/>
          <p:cNvGraphicFramePr>
            <a:graphicFrameLocks noChangeAspect="1"/>
          </p:cNvGraphicFramePr>
          <p:nvPr/>
        </p:nvGraphicFramePr>
        <p:xfrm>
          <a:off x="2971800" y="3581400"/>
          <a:ext cx="2870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4" imgW="2870200" imgH="622300" progId="Equation.DSMT4">
                  <p:embed/>
                </p:oleObj>
              </mc:Choice>
              <mc:Fallback>
                <p:oleObj name="Equation" r:id="rId4" imgW="2870200" imgH="622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81400"/>
                        <a:ext cx="2870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79" name="Object 3"/>
          <p:cNvGraphicFramePr>
            <a:graphicFrameLocks noChangeAspect="1"/>
          </p:cNvGraphicFramePr>
          <p:nvPr/>
        </p:nvGraphicFramePr>
        <p:xfrm>
          <a:off x="2819400" y="4572000"/>
          <a:ext cx="3530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6" imgW="3530600" imgH="749300" progId="Equation.DSMT4">
                  <p:embed/>
                </p:oleObj>
              </mc:Choice>
              <mc:Fallback>
                <p:oleObj name="Equation" r:id="rId6" imgW="3530600" imgH="7493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72000"/>
                        <a:ext cx="35306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Definite Integral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 (cont.)</a:t>
            </a:r>
          </a:p>
          <a:p>
            <a:r>
              <a:rPr lang="en-US" dirty="0">
                <a:solidFill>
                  <a:srgbClr val="000000"/>
                </a:solidFill>
              </a:rPr>
              <a:t>In some books other similar notation is used such as the following: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/>
        </p:nvGraphicFramePr>
        <p:xfrm>
          <a:off x="914400" y="3009900"/>
          <a:ext cx="7289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4" imgW="7289800" imgH="723900" progId="Equation.DSMT4">
                  <p:embed/>
                </p:oleObj>
              </mc:Choice>
              <mc:Fallback>
                <p:oleObj name="Equation" r:id="rId4" imgW="7289800" imgH="7239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09900"/>
                        <a:ext cx="72898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Definite Integrals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Evaluate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/>
              <a:t>Solution: </a:t>
            </a: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/>
        </p:nvGraphicFramePr>
        <p:xfrm>
          <a:off x="2286000" y="1219200"/>
          <a:ext cx="1155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4" imgW="1155700" imgH="698500" progId="Equation.DSMT4">
                  <p:embed/>
                </p:oleObj>
              </mc:Choice>
              <mc:Fallback>
                <p:oleObj name="Equation" r:id="rId4" imgW="1155700" imgH="6985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1155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95800" y="3019674"/>
            <a:ext cx="381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Determine the antiderivative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5800" y="3711714"/>
            <a:ext cx="388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Fundamental Theorem of Calculus with </a:t>
            </a:r>
            <a:r>
              <a:rPr lang="en-US" sz="2000" i="1" dirty="0">
                <a:solidFill>
                  <a:srgbClr val="9900FF"/>
                </a:solidFill>
              </a:rPr>
              <a:t>a</a:t>
            </a:r>
            <a:r>
              <a:rPr lang="en-US" sz="2000" dirty="0">
                <a:solidFill>
                  <a:srgbClr val="9900FF"/>
                </a:solidFill>
              </a:rPr>
              <a:t> = 1 </a:t>
            </a:r>
            <a:r>
              <a:rPr lang="en-US" sz="2000" dirty="0">
                <a:solidFill>
                  <a:srgbClr val="008080"/>
                </a:solidFill>
              </a:rPr>
              <a:t>and </a:t>
            </a:r>
            <a:r>
              <a:rPr lang="en-US" sz="2000" i="1" dirty="0">
                <a:solidFill>
                  <a:srgbClr val="006600"/>
                </a:solidFill>
              </a:rPr>
              <a:t>b</a:t>
            </a:r>
            <a:r>
              <a:rPr lang="en-US" sz="2000" dirty="0">
                <a:solidFill>
                  <a:srgbClr val="006600"/>
                </a:solidFill>
              </a:rPr>
              <a:t> = 2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066800" y="2819400"/>
          <a:ext cx="1092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6" imgW="1091880" imgH="698400" progId="Equation.DSMT4">
                  <p:embed/>
                </p:oleObj>
              </mc:Choice>
              <mc:Fallback>
                <p:oleObj name="Equation" r:id="rId6" imgW="10918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19400"/>
                        <a:ext cx="1092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209800" y="2866104"/>
          <a:ext cx="901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8" imgW="901440" imgH="647640" progId="Equation.DSMT4">
                  <p:embed/>
                </p:oleObj>
              </mc:Choice>
              <mc:Fallback>
                <p:oleObj name="Equation" r:id="rId8" imgW="90144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66104"/>
                        <a:ext cx="901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209800" y="3657600"/>
          <a:ext cx="166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10" imgW="1663560" imgH="533160" progId="Equation.DSMT4">
                  <p:embed/>
                </p:oleObj>
              </mc:Choice>
              <mc:Fallback>
                <p:oleObj name="Equation" r:id="rId10" imgW="16635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57600"/>
                        <a:ext cx="1663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209800" y="4343400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12" imgW="965160" imgH="279360" progId="Equation.DSMT4">
                  <p:embed/>
                </p:oleObj>
              </mc:Choice>
              <mc:Fallback>
                <p:oleObj name="Equation" r:id="rId12" imgW="9651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343400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209800" y="4876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14" imgW="469800" imgH="291960" progId="Equation.DSMT4">
                  <p:embed/>
                </p:oleObj>
              </mc:Choice>
              <mc:Fallback>
                <p:oleObj name="Equation" r:id="rId14" imgW="4698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76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585</Words>
  <Application>Microsoft Office PowerPoint</Application>
  <PresentationFormat>On-screen Show (4:3)</PresentationFormat>
  <Paragraphs>114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Arial</vt:lpstr>
      <vt:lpstr>Courier New</vt:lpstr>
      <vt:lpstr>Office Theme</vt:lpstr>
      <vt:lpstr>Equation</vt:lpstr>
      <vt:lpstr>Section 14.4</vt:lpstr>
      <vt:lpstr>Objectives</vt:lpstr>
      <vt:lpstr>The Definite Integral</vt:lpstr>
      <vt:lpstr>The Definite Integral</vt:lpstr>
      <vt:lpstr>The Definite Integral</vt:lpstr>
      <vt:lpstr>The Definite Integral</vt:lpstr>
      <vt:lpstr>The Definite Integral</vt:lpstr>
      <vt:lpstr>The Definite Integral</vt:lpstr>
      <vt:lpstr>Example 1: Definite Integrals</vt:lpstr>
      <vt:lpstr>Example 1: Definite Integrals (cont.)</vt:lpstr>
      <vt:lpstr>Example 1: Definite Integrals (cont.)</vt:lpstr>
      <vt:lpstr>The Definite Integral</vt:lpstr>
      <vt:lpstr>Example 2: Using Properties of  Definite Integrals</vt:lpstr>
      <vt:lpstr>Example 2: Using Properties of  Definite Integrals (cont.)</vt:lpstr>
      <vt:lpstr>Example 2: Using Properties of  Definite Integrals (cont.)</vt:lpstr>
      <vt:lpstr>Average Value </vt:lpstr>
      <vt:lpstr>Example 3: Average Value</vt:lpstr>
      <vt:lpstr>Example 3: Average Value (cont.)</vt:lpstr>
      <vt:lpstr>Example 3: Average Value (cont.)</vt:lpstr>
      <vt:lpstr>Example 3: Average Value (cont.)</vt:lpstr>
      <vt:lpstr>Example 4: Average Sales</vt:lpstr>
      <vt:lpstr>Example 4: Average Sales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Adam Flaherty</cp:lastModifiedBy>
  <cp:revision>47</cp:revision>
  <dcterms:created xsi:type="dcterms:W3CDTF">2013-04-26T14:43:13Z</dcterms:created>
  <dcterms:modified xsi:type="dcterms:W3CDTF">2020-03-27T14:55:46Z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815DD4B0-34EF-4FC5-BF11-B070E2DB3204</vt:lpwstr>
  </property>
  <property fmtid="{D5CDD505-2E9C-101B-9397-08002B2CF9AE}" pid="3" name="ArticulatePath">
    <vt:lpwstr>ESC_6_3 - Copy</vt:lpwstr>
  </property>
</Properties>
</file>