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24"/>
      <p:bold r:id="rId25"/>
      <p:italic r:id="rId26"/>
      <p:boldItalic r:id="rId27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ukkaprasad" initials="c" lastIdx="1" clrIdx="0">
    <p:extLst>
      <p:ext uri="{19B8F6BF-5375-455C-9EA6-DF929625EA0E}">
        <p15:presenceInfo xmlns:p15="http://schemas.microsoft.com/office/powerpoint/2012/main" userId="S-1-5-21-1666015839-3846122634-945917319-2233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D9F"/>
    <a:srgbClr val="9900FF"/>
    <a:srgbClr val="000000"/>
    <a:srgbClr val="FFFFCC"/>
    <a:srgbClr val="1F497D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09" autoAdjust="0"/>
    <p:restoredTop sz="94660"/>
  </p:normalViewPr>
  <p:slideViewPr>
    <p:cSldViewPr>
      <p:cViewPr varScale="1">
        <p:scale>
          <a:sx n="85" d="100"/>
          <a:sy n="85" d="100"/>
        </p:scale>
        <p:origin x="540" y="84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font" Target="fonts/font3.fntdata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font" Target="fonts/font2.fntdata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font" Target="fonts/font1.fntdata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28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font" Target="fonts/font4.fntdata"/><Relationship Id="rId30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4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7.wmf"/><Relationship Id="rId7" Type="http://schemas.openxmlformats.org/officeDocument/2006/relationships/image" Target="../media/image51.wmf"/><Relationship Id="rId2" Type="http://schemas.openxmlformats.org/officeDocument/2006/relationships/image" Target="../media/image46.wmf"/><Relationship Id="rId1" Type="http://schemas.openxmlformats.org/officeDocument/2006/relationships/image" Target="../media/image45.wmf"/><Relationship Id="rId6" Type="http://schemas.openxmlformats.org/officeDocument/2006/relationships/image" Target="../media/image50.wmf"/><Relationship Id="rId5" Type="http://schemas.openxmlformats.org/officeDocument/2006/relationships/image" Target="../media/image49.wmf"/><Relationship Id="rId4" Type="http://schemas.openxmlformats.org/officeDocument/2006/relationships/image" Target="../media/image48.wmf"/></Relationships>
</file>

<file path=ppt/drawings/_rels/vmlDrawing12.vml.rels><?xml version="1.0" encoding="UTF-8" standalone="yes"?>
<Relationships xmlns="http://schemas.openxmlformats.org/package/2006/relationships"><Relationship Id="rId1" Type="http://schemas.openxmlformats.org/officeDocument/2006/relationships/image" Target="../media/image52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5" Type="http://schemas.openxmlformats.org/officeDocument/2006/relationships/image" Target="../media/image57.wmf"/><Relationship Id="rId4" Type="http://schemas.openxmlformats.org/officeDocument/2006/relationships/image" Target="../media/image56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60.wmf"/><Relationship Id="rId2" Type="http://schemas.openxmlformats.org/officeDocument/2006/relationships/image" Target="../media/image59.wmf"/><Relationship Id="rId1" Type="http://schemas.openxmlformats.org/officeDocument/2006/relationships/image" Target="../media/image58.wmf"/><Relationship Id="rId5" Type="http://schemas.openxmlformats.org/officeDocument/2006/relationships/image" Target="../media/image62.wmf"/><Relationship Id="rId4" Type="http://schemas.openxmlformats.org/officeDocument/2006/relationships/image" Target="../media/image61.wmf"/></Relationships>
</file>

<file path=ppt/drawings/_rels/vmlDrawing15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Relationship Id="rId5" Type="http://schemas.openxmlformats.org/officeDocument/2006/relationships/image" Target="../media/image7.wmf"/><Relationship Id="rId4" Type="http://schemas.openxmlformats.org/officeDocument/2006/relationships/image" Target="../media/image6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Relationship Id="rId5" Type="http://schemas.openxmlformats.org/officeDocument/2006/relationships/image" Target="../media/image13.wmf"/><Relationship Id="rId4" Type="http://schemas.openxmlformats.org/officeDocument/2006/relationships/image" Target="../media/image1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7.wmf"/><Relationship Id="rId2" Type="http://schemas.openxmlformats.org/officeDocument/2006/relationships/image" Target="../media/image16.wmf"/><Relationship Id="rId1" Type="http://schemas.openxmlformats.org/officeDocument/2006/relationships/image" Target="../media/image15.wmf"/><Relationship Id="rId4" Type="http://schemas.openxmlformats.org/officeDocument/2006/relationships/image" Target="../media/image18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4" Type="http://schemas.openxmlformats.org/officeDocument/2006/relationships/image" Target="../media/image2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6.wmf"/><Relationship Id="rId2" Type="http://schemas.openxmlformats.org/officeDocument/2006/relationships/image" Target="../media/image25.wmf"/><Relationship Id="rId1" Type="http://schemas.openxmlformats.org/officeDocument/2006/relationships/image" Target="../media/image24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9.wmf"/><Relationship Id="rId2" Type="http://schemas.openxmlformats.org/officeDocument/2006/relationships/image" Target="../media/image28.wmf"/><Relationship Id="rId1" Type="http://schemas.openxmlformats.org/officeDocument/2006/relationships/image" Target="../media/image27.wmf"/><Relationship Id="rId5" Type="http://schemas.openxmlformats.org/officeDocument/2006/relationships/image" Target="../media/image31.wmf"/><Relationship Id="rId4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39.wmf"/><Relationship Id="rId3" Type="http://schemas.openxmlformats.org/officeDocument/2006/relationships/image" Target="../media/image34.wmf"/><Relationship Id="rId7" Type="http://schemas.openxmlformats.org/officeDocument/2006/relationships/image" Target="../media/image38.wmf"/><Relationship Id="rId2" Type="http://schemas.openxmlformats.org/officeDocument/2006/relationships/image" Target="../media/image33.wmf"/><Relationship Id="rId1" Type="http://schemas.openxmlformats.org/officeDocument/2006/relationships/image" Target="../media/image32.wmf"/><Relationship Id="rId6" Type="http://schemas.openxmlformats.org/officeDocument/2006/relationships/image" Target="../media/image37.wmf"/><Relationship Id="rId5" Type="http://schemas.openxmlformats.org/officeDocument/2006/relationships/image" Target="../media/image36.wmf"/><Relationship Id="rId4" Type="http://schemas.openxmlformats.org/officeDocument/2006/relationships/image" Target="../media/image35.wmf"/><Relationship Id="rId9" Type="http://schemas.openxmlformats.org/officeDocument/2006/relationships/image" Target="../media/image40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42.wmf"/><Relationship Id="rId1" Type="http://schemas.openxmlformats.org/officeDocument/2006/relationships/image" Target="../media/image41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680473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DD752C-356F-4FBD-90F8-072F649895C6}" type="datetimeFigureOut">
              <a:rPr lang="en-US" smtClean="0"/>
              <a:pPr/>
              <a:t>8/22/2019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8C30E1-D7A5-43FC-AB25-219CC1E830FF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12300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  <a:r>
              <a:rPr lang="en-US" baseline="-25000" dirty="0" smtClean="0">
                <a:solidFill>
                  <a:srgbClr val="2D7D9F"/>
                </a:solidFill>
              </a:rPr>
              <a:t>  </a:t>
            </a:r>
            <a:endParaRPr lang="en-US" baseline="-25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 smtClean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45683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2D7D9F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</a:t>
            </a:r>
            <a:r>
              <a:rPr lang="en-US" baseline="-25000" dirty="0" smtClean="0">
                <a:solidFill>
                  <a:srgbClr val="2D7D9F"/>
                </a:solidFill>
              </a:rPr>
              <a:t>by </a:t>
            </a:r>
            <a:r>
              <a:rPr lang="en-US" baseline="-25000" dirty="0">
                <a:solidFill>
                  <a:srgbClr val="2D7D9F"/>
                </a:solidFill>
              </a:rPr>
              <a:t>Hawkes Learning 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29.wmf"/><Relationship Id="rId3" Type="http://schemas.openxmlformats.org/officeDocument/2006/relationships/oleObject" Target="../embeddings/oleObject23.bin"/><Relationship Id="rId7" Type="http://schemas.openxmlformats.org/officeDocument/2006/relationships/oleObject" Target="../embeddings/oleObject25.bin"/><Relationship Id="rId12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28.wmf"/><Relationship Id="rId11" Type="http://schemas.openxmlformats.org/officeDocument/2006/relationships/oleObject" Target="../embeddings/oleObject27.bin"/><Relationship Id="rId5" Type="http://schemas.openxmlformats.org/officeDocument/2006/relationships/oleObject" Target="../embeddings/oleObject24.bin"/><Relationship Id="rId10" Type="http://schemas.openxmlformats.org/officeDocument/2006/relationships/image" Target="../media/image30.wmf"/><Relationship Id="rId4" Type="http://schemas.openxmlformats.org/officeDocument/2006/relationships/image" Target="../media/image27.wmf"/><Relationship Id="rId9" Type="http://schemas.openxmlformats.org/officeDocument/2006/relationships/oleObject" Target="../embeddings/oleObject26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4.wmf"/><Relationship Id="rId13" Type="http://schemas.openxmlformats.org/officeDocument/2006/relationships/oleObject" Target="../embeddings/oleObject33.bin"/><Relationship Id="rId18" Type="http://schemas.openxmlformats.org/officeDocument/2006/relationships/image" Target="../media/image39.wmf"/><Relationship Id="rId3" Type="http://schemas.openxmlformats.org/officeDocument/2006/relationships/oleObject" Target="../embeddings/oleObject28.bin"/><Relationship Id="rId7" Type="http://schemas.openxmlformats.org/officeDocument/2006/relationships/oleObject" Target="../embeddings/oleObject30.bin"/><Relationship Id="rId12" Type="http://schemas.openxmlformats.org/officeDocument/2006/relationships/image" Target="../media/image36.wmf"/><Relationship Id="rId17" Type="http://schemas.openxmlformats.org/officeDocument/2006/relationships/oleObject" Target="../embeddings/oleObject35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8.wmf"/><Relationship Id="rId20" Type="http://schemas.openxmlformats.org/officeDocument/2006/relationships/image" Target="../media/image40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3.wmf"/><Relationship Id="rId11" Type="http://schemas.openxmlformats.org/officeDocument/2006/relationships/oleObject" Target="../embeddings/oleObject32.bin"/><Relationship Id="rId5" Type="http://schemas.openxmlformats.org/officeDocument/2006/relationships/oleObject" Target="../embeddings/oleObject29.bin"/><Relationship Id="rId15" Type="http://schemas.openxmlformats.org/officeDocument/2006/relationships/oleObject" Target="../embeddings/oleObject34.bin"/><Relationship Id="rId10" Type="http://schemas.openxmlformats.org/officeDocument/2006/relationships/image" Target="../media/image35.wmf"/><Relationship Id="rId19" Type="http://schemas.openxmlformats.org/officeDocument/2006/relationships/oleObject" Target="../embeddings/oleObject36.bin"/><Relationship Id="rId4" Type="http://schemas.openxmlformats.org/officeDocument/2006/relationships/image" Target="../media/image32.wmf"/><Relationship Id="rId9" Type="http://schemas.openxmlformats.org/officeDocument/2006/relationships/oleObject" Target="../embeddings/oleObject31.bin"/><Relationship Id="rId1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42.wmf"/><Relationship Id="rId5" Type="http://schemas.openxmlformats.org/officeDocument/2006/relationships/oleObject" Target="../embeddings/oleObject38.bin"/><Relationship Id="rId4" Type="http://schemas.openxmlformats.org/officeDocument/2006/relationships/image" Target="../media/image4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43.wmf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47.wmf"/><Relationship Id="rId13" Type="http://schemas.openxmlformats.org/officeDocument/2006/relationships/oleObject" Target="../embeddings/oleObject45.bin"/><Relationship Id="rId3" Type="http://schemas.openxmlformats.org/officeDocument/2006/relationships/oleObject" Target="../embeddings/oleObject40.bin"/><Relationship Id="rId7" Type="http://schemas.openxmlformats.org/officeDocument/2006/relationships/oleObject" Target="../embeddings/oleObject42.bin"/><Relationship Id="rId12" Type="http://schemas.openxmlformats.org/officeDocument/2006/relationships/image" Target="../media/image49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1.wmf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6.wmf"/><Relationship Id="rId11" Type="http://schemas.openxmlformats.org/officeDocument/2006/relationships/oleObject" Target="../embeddings/oleObject44.bin"/><Relationship Id="rId5" Type="http://schemas.openxmlformats.org/officeDocument/2006/relationships/oleObject" Target="../embeddings/oleObject41.bin"/><Relationship Id="rId15" Type="http://schemas.openxmlformats.org/officeDocument/2006/relationships/oleObject" Target="../embeddings/oleObject46.bin"/><Relationship Id="rId10" Type="http://schemas.openxmlformats.org/officeDocument/2006/relationships/image" Target="../media/image48.wmf"/><Relationship Id="rId4" Type="http://schemas.openxmlformats.org/officeDocument/2006/relationships/image" Target="../media/image45.wmf"/><Relationship Id="rId9" Type="http://schemas.openxmlformats.org/officeDocument/2006/relationships/oleObject" Target="../embeddings/oleObject43.bin"/><Relationship Id="rId14" Type="http://schemas.openxmlformats.org/officeDocument/2006/relationships/image" Target="../media/image50.w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4" Type="http://schemas.openxmlformats.org/officeDocument/2006/relationships/image" Target="../media/image52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48.bin"/><Relationship Id="rId7" Type="http://schemas.openxmlformats.org/officeDocument/2006/relationships/oleObject" Target="../embeddings/oleObject50.bin"/><Relationship Id="rId12" Type="http://schemas.openxmlformats.org/officeDocument/2006/relationships/image" Target="../media/image57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2.bin"/><Relationship Id="rId5" Type="http://schemas.openxmlformats.org/officeDocument/2006/relationships/oleObject" Target="../embeddings/oleObject49.bin"/><Relationship Id="rId10" Type="http://schemas.openxmlformats.org/officeDocument/2006/relationships/image" Target="../media/image56.wmf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1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oleObject" Target="../embeddings/oleObject53.bin"/><Relationship Id="rId7" Type="http://schemas.openxmlformats.org/officeDocument/2006/relationships/oleObject" Target="../embeddings/oleObject55.bin"/><Relationship Id="rId12" Type="http://schemas.openxmlformats.org/officeDocument/2006/relationships/image" Target="../media/image6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6" Type="http://schemas.openxmlformats.org/officeDocument/2006/relationships/image" Target="../media/image59.wmf"/><Relationship Id="rId11" Type="http://schemas.openxmlformats.org/officeDocument/2006/relationships/oleObject" Target="../embeddings/oleObject57.bin"/><Relationship Id="rId5" Type="http://schemas.openxmlformats.org/officeDocument/2006/relationships/oleObject" Target="../embeddings/oleObject54.bin"/><Relationship Id="rId10" Type="http://schemas.openxmlformats.org/officeDocument/2006/relationships/image" Target="../media/image61.wmf"/><Relationship Id="rId4" Type="http://schemas.openxmlformats.org/officeDocument/2006/relationships/image" Target="../media/image58.wmf"/><Relationship Id="rId9" Type="http://schemas.openxmlformats.org/officeDocument/2006/relationships/oleObject" Target="../embeddings/oleObject56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4" Type="http://schemas.openxmlformats.org/officeDocument/2006/relationships/image" Target="../media/image63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13" Type="http://schemas.openxmlformats.org/officeDocument/2006/relationships/image" Target="../media/image7.wmf"/><Relationship Id="rId3" Type="http://schemas.openxmlformats.org/officeDocument/2006/relationships/oleObject" Target="../embeddings/oleObject2.bin"/><Relationship Id="rId7" Type="http://schemas.openxmlformats.org/officeDocument/2006/relationships/image" Target="../media/image4.wmf"/><Relationship Id="rId12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3.bin"/><Relationship Id="rId11" Type="http://schemas.openxmlformats.org/officeDocument/2006/relationships/image" Target="../media/image6.wmf"/><Relationship Id="rId5" Type="http://schemas.openxmlformats.org/officeDocument/2006/relationships/image" Target="../media/image8.png"/><Relationship Id="rId10" Type="http://schemas.openxmlformats.org/officeDocument/2006/relationships/oleObject" Target="../embeddings/oleObject5.bin"/><Relationship Id="rId4" Type="http://schemas.openxmlformats.org/officeDocument/2006/relationships/image" Target="../media/image3.wmf"/><Relationship Id="rId9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9.bin"/><Relationship Id="rId13" Type="http://schemas.openxmlformats.org/officeDocument/2006/relationships/image" Target="../media/image13.wmf"/><Relationship Id="rId3" Type="http://schemas.openxmlformats.org/officeDocument/2006/relationships/oleObject" Target="../embeddings/oleObject7.bin"/><Relationship Id="rId7" Type="http://schemas.openxmlformats.org/officeDocument/2006/relationships/image" Target="../media/image10.wmf"/><Relationship Id="rId12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8.bin"/><Relationship Id="rId11" Type="http://schemas.openxmlformats.org/officeDocument/2006/relationships/image" Target="../media/image12.wmf"/><Relationship Id="rId5" Type="http://schemas.openxmlformats.org/officeDocument/2006/relationships/image" Target="../media/image14.png"/><Relationship Id="rId10" Type="http://schemas.openxmlformats.org/officeDocument/2006/relationships/oleObject" Target="../embeddings/oleObject10.bin"/><Relationship Id="rId4" Type="http://schemas.openxmlformats.org/officeDocument/2006/relationships/image" Target="../media/image9.wmf"/><Relationship Id="rId9" Type="http://schemas.openxmlformats.org/officeDocument/2006/relationships/image" Target="../media/image11.wmf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wmf"/><Relationship Id="rId3" Type="http://schemas.openxmlformats.org/officeDocument/2006/relationships/oleObject" Target="../embeddings/oleObject12.bin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6.wmf"/><Relationship Id="rId5" Type="http://schemas.openxmlformats.org/officeDocument/2006/relationships/oleObject" Target="../embeddings/oleObject13.bin"/><Relationship Id="rId10" Type="http://schemas.openxmlformats.org/officeDocument/2006/relationships/image" Target="../media/image18.wmf"/><Relationship Id="rId4" Type="http://schemas.openxmlformats.org/officeDocument/2006/relationships/image" Target="../media/image15.wmf"/><Relationship Id="rId9" Type="http://schemas.openxmlformats.org/officeDocument/2006/relationships/oleObject" Target="../embeddings/oleObject1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image" Target="../media/image23.png"/><Relationship Id="rId7" Type="http://schemas.openxmlformats.org/officeDocument/2006/relationships/image" Target="../media/image20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22.wmf"/><Relationship Id="rId5" Type="http://schemas.openxmlformats.org/officeDocument/2006/relationships/image" Target="../media/image19.wmf"/><Relationship Id="rId10" Type="http://schemas.openxmlformats.org/officeDocument/2006/relationships/oleObject" Target="../embeddings/oleObject19.bin"/><Relationship Id="rId4" Type="http://schemas.openxmlformats.org/officeDocument/2006/relationships/oleObject" Target="../embeddings/oleObject16.bin"/><Relationship Id="rId9" Type="http://schemas.openxmlformats.org/officeDocument/2006/relationships/image" Target="../media/image21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26.wmf"/><Relationship Id="rId3" Type="http://schemas.openxmlformats.org/officeDocument/2006/relationships/oleObject" Target="../embeddings/oleObject20.bin"/><Relationship Id="rId7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5.wmf"/><Relationship Id="rId5" Type="http://schemas.openxmlformats.org/officeDocument/2006/relationships/oleObject" Target="../embeddings/oleObject21.bin"/><Relationship Id="rId4" Type="http://schemas.openxmlformats.org/officeDocument/2006/relationships/image" Target="../media/image2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 smtClean="0">
                <a:solidFill>
                  <a:srgbClr val="1F497D"/>
                </a:solidFill>
                <a:latin typeface="Arial" charset="0"/>
                <a:cs typeface="Arial" charset="0"/>
              </a:rPr>
              <a:t>Section 14.5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marL="0" indent="0"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Area under a </a:t>
            </a:r>
            <a:r>
              <a:rPr lang="en-US" b="1" i="1" dirty="0" smtClean="0">
                <a:solidFill>
                  <a:srgbClr val="1F497D"/>
                </a:solidFill>
              </a:rPr>
              <a:t>Curve </a:t>
            </a:r>
            <a:br>
              <a:rPr lang="en-US" b="1" i="1" dirty="0" smtClean="0">
                <a:solidFill>
                  <a:srgbClr val="1F497D"/>
                </a:solidFill>
              </a:rPr>
            </a:br>
            <a:r>
              <a:rPr lang="en-US" b="1" i="1" dirty="0" smtClean="0">
                <a:solidFill>
                  <a:srgbClr val="1F497D"/>
                </a:solidFill>
              </a:rPr>
              <a:t>(with </a:t>
            </a:r>
            <a:r>
              <a:rPr lang="en-US" b="1" i="1" dirty="0">
                <a:solidFill>
                  <a:srgbClr val="1F497D"/>
                </a:solidFill>
              </a:rPr>
              <a:t>Applications)</a:t>
            </a:r>
            <a:endParaRPr lang="en-US" b="1" i="1" dirty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2: Total Area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876800" y="1371600"/>
            <a:ext cx="3886200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000" dirty="0" smtClean="0">
                <a:solidFill>
                  <a:srgbClr val="008080"/>
                </a:solidFill>
              </a:rPr>
              <a:t>Note: Adding a minus sign will not apply to other examples in this book. In this case the goal was to find the area bounded by the curve and the </a:t>
            </a:r>
            <a:r>
              <a:rPr lang="en-US" sz="2000" i="1" dirty="0" smtClean="0">
                <a:solidFill>
                  <a:srgbClr val="008080"/>
                </a:solidFill>
              </a:rPr>
              <a:t>x</a:t>
            </a:r>
            <a:r>
              <a:rPr lang="en-US" sz="2000" dirty="0" smtClean="0">
                <a:solidFill>
                  <a:srgbClr val="008080"/>
                </a:solidFill>
              </a:rPr>
              <a:t>-axis.</a:t>
            </a:r>
            <a:endParaRPr lang="en-US" sz="2000" dirty="0">
              <a:solidFill>
                <a:srgbClr val="008080"/>
              </a:solidFill>
            </a:endParaRPr>
          </a:p>
        </p:txBody>
      </p:sp>
      <p:graphicFrame>
        <p:nvGraphicFramePr>
          <p:cNvPr id="7171" name="Object 3"/>
          <p:cNvGraphicFramePr>
            <a:graphicFrameLocks noChangeAspect="1"/>
          </p:cNvGraphicFramePr>
          <p:nvPr/>
        </p:nvGraphicFramePr>
        <p:xfrm>
          <a:off x="685800" y="1219200"/>
          <a:ext cx="2692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6" name="Equation" r:id="rId3" imgW="2692080" imgH="698400" progId="Equation.DSMT4">
                  <p:embed/>
                </p:oleObj>
              </mc:Choice>
              <mc:Fallback>
                <p:oleObj name="Equation" r:id="rId3" imgW="26920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5800" y="1219200"/>
                        <a:ext cx="2692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2" name="Object 4"/>
          <p:cNvGraphicFramePr>
            <a:graphicFrameLocks noChangeAspect="1"/>
          </p:cNvGraphicFramePr>
          <p:nvPr/>
        </p:nvGraphicFramePr>
        <p:xfrm>
          <a:off x="1037304" y="2013156"/>
          <a:ext cx="22479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7" name="Equation" r:id="rId5" imgW="2247840" imgH="1168200" progId="Equation.DSMT4">
                  <p:embed/>
                </p:oleObj>
              </mc:Choice>
              <mc:Fallback>
                <p:oleObj name="Equation" r:id="rId5" imgW="2247840" imgH="116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37304" y="2013156"/>
                        <a:ext cx="22479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5"/>
          <p:cNvGraphicFramePr>
            <a:graphicFrameLocks noChangeAspect="1"/>
          </p:cNvGraphicFramePr>
          <p:nvPr/>
        </p:nvGraphicFramePr>
        <p:xfrm>
          <a:off x="1066800" y="3276600"/>
          <a:ext cx="49657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8" name="Equation" r:id="rId7" imgW="4965480" imgH="1206360" progId="Equation.DSMT4">
                  <p:embed/>
                </p:oleObj>
              </mc:Choice>
              <mc:Fallback>
                <p:oleObj name="Equation" r:id="rId7" imgW="4965480" imgH="1206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3276600"/>
                        <a:ext cx="49657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4" name="Object 6"/>
          <p:cNvGraphicFramePr>
            <a:graphicFrameLocks noChangeAspect="1"/>
          </p:cNvGraphicFramePr>
          <p:nvPr/>
        </p:nvGraphicFramePr>
        <p:xfrm>
          <a:off x="1066800" y="4648200"/>
          <a:ext cx="3327400" cy="977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09" name="Equation" r:id="rId9" imgW="3327120" imgH="977760" progId="Equation.DSMT4">
                  <p:embed/>
                </p:oleObj>
              </mc:Choice>
              <mc:Fallback>
                <p:oleObj name="Equation" r:id="rId9" imgW="3327120" imgH="9777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4648200"/>
                        <a:ext cx="3327400" cy="977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5" name="Object 7"/>
          <p:cNvGraphicFramePr>
            <a:graphicFrameLocks noChangeAspect="1"/>
          </p:cNvGraphicFramePr>
          <p:nvPr/>
        </p:nvGraphicFramePr>
        <p:xfrm>
          <a:off x="4416028" y="4648200"/>
          <a:ext cx="2781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10" name="Equation" r:id="rId11" imgW="2781000" imgH="927000" progId="Equation.DSMT4">
                  <p:embed/>
                </p:oleObj>
              </mc:Choice>
              <mc:Fallback>
                <p:oleObj name="Equation" r:id="rId11" imgW="278100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6028" y="4648200"/>
                        <a:ext cx="2781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Total Area (cont.)</a:t>
            </a:r>
            <a:endParaRPr lang="en-US" dirty="0"/>
          </a:p>
        </p:txBody>
      </p:sp>
      <p:sp>
        <p:nvSpPr>
          <p:cNvPr id="9" name="Content Placeholder 3"/>
          <p:cNvSpPr>
            <a:spLocks noGrp="1"/>
          </p:cNvSpPr>
          <p:nvPr>
            <p:ph idx="1"/>
          </p:nvPr>
        </p:nvSpPr>
        <p:spPr>
          <a:xfrm>
            <a:off x="457200" y="4149216"/>
            <a:ext cx="8229600" cy="1769715"/>
          </a:xfrm>
        </p:spPr>
        <p:txBody>
          <a:bodyPr>
            <a:spAutoFit/>
          </a:bodyPr>
          <a:lstStyle/>
          <a:p>
            <a:r>
              <a:rPr lang="en-US" dirty="0" smtClean="0"/>
              <a:t>Total Area =</a:t>
            </a:r>
          </a:p>
          <a:p>
            <a:pPr>
              <a:spcBef>
                <a:spcPts val="1800"/>
              </a:spcBef>
            </a:pPr>
            <a:r>
              <a:rPr lang="en-US" dirty="0" smtClean="0"/>
              <a:t>Note that 						     which is </a:t>
            </a:r>
          </a:p>
          <a:p>
            <a:pPr>
              <a:spcBef>
                <a:spcPts val="1200"/>
              </a:spcBef>
            </a:pPr>
            <a:r>
              <a:rPr lang="en-US" dirty="0" smtClean="0"/>
              <a:t>not the total area.</a:t>
            </a:r>
            <a:endParaRPr lang="en-US" dirty="0"/>
          </a:p>
        </p:txBody>
      </p:sp>
      <p:graphicFrame>
        <p:nvGraphicFramePr>
          <p:cNvPr id="168969" name="Objec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03913789"/>
              </p:ext>
            </p:extLst>
          </p:nvPr>
        </p:nvGraphicFramePr>
        <p:xfrm>
          <a:off x="2006600" y="4724069"/>
          <a:ext cx="5283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59" name="Equation" r:id="rId3" imgW="5283000" imgH="838080" progId="Equation.DSMT4">
                  <p:embed/>
                </p:oleObj>
              </mc:Choice>
              <mc:Fallback>
                <p:oleObj name="Equation" r:id="rId3" imgW="5283000" imgH="838080" progId="Equation.DSMT4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06600" y="4724069"/>
                        <a:ext cx="5283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914400" y="1143000"/>
          <a:ext cx="18288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0" name="Equation" r:id="rId5" imgW="1828800" imgH="927000" progId="Equation.DSMT4">
                  <p:embed/>
                </p:oleObj>
              </mc:Choice>
              <mc:Fallback>
                <p:oleObj name="Equation" r:id="rId5" imgW="1828800" imgH="9270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1143000"/>
                        <a:ext cx="18288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914400" y="2180304"/>
          <a:ext cx="20955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1" name="Equation" r:id="rId7" imgW="2095200" imgH="927000" progId="Equation.DSMT4">
                  <p:embed/>
                </p:oleObj>
              </mc:Choice>
              <mc:Fallback>
                <p:oleObj name="Equation" r:id="rId7" imgW="20952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2180304"/>
                        <a:ext cx="20955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914400" y="3229896"/>
          <a:ext cx="13843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2" name="Equation" r:id="rId9" imgW="1384200" imgH="927000" progId="Equation.DSMT4">
                  <p:embed/>
                </p:oleObj>
              </mc:Choice>
              <mc:Fallback>
                <p:oleObj name="Equation" r:id="rId9" imgW="1384200" imgH="9270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14400" y="3229896"/>
                        <a:ext cx="13843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2315496" y="3247104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3" name="Equation" r:id="rId11" imgW="533160" imgH="838080" progId="Equation.DSMT4">
                  <p:embed/>
                </p:oleObj>
              </mc:Choice>
              <mc:Fallback>
                <p:oleObj name="Equation" r:id="rId11" imgW="533160" imgH="83808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15496" y="3247104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2362200" y="4252452"/>
          <a:ext cx="977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4" name="Equation" r:id="rId13" imgW="977760" imgH="431640" progId="Equation.DSMT4">
                  <p:embed/>
                </p:oleObj>
              </mc:Choice>
              <mc:Fallback>
                <p:oleObj name="Equation" r:id="rId13" imgW="977760" imgH="43164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2200" y="4252452"/>
                        <a:ext cx="9779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2" name="Object 10"/>
          <p:cNvGraphicFramePr>
            <a:graphicFrameLocks noChangeAspect="1"/>
          </p:cNvGraphicFramePr>
          <p:nvPr/>
        </p:nvGraphicFramePr>
        <p:xfrm>
          <a:off x="3370008" y="4023852"/>
          <a:ext cx="1257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5" name="Equation" r:id="rId15" imgW="1257120" imgH="838080" progId="Equation.DSMT4">
                  <p:embed/>
                </p:oleObj>
              </mc:Choice>
              <mc:Fallback>
                <p:oleObj name="Equation" r:id="rId15" imgW="125712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70008" y="4023852"/>
                        <a:ext cx="1257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3" name="Object 11"/>
          <p:cNvGraphicFramePr>
            <a:graphicFrameLocks noChangeAspect="1"/>
          </p:cNvGraphicFramePr>
          <p:nvPr/>
        </p:nvGraphicFramePr>
        <p:xfrm>
          <a:off x="4648200" y="4023852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6" name="Equation" r:id="rId17" imgW="711000" imgH="838080" progId="Equation.DSMT4">
                  <p:embed/>
                </p:oleObj>
              </mc:Choice>
              <mc:Fallback>
                <p:oleObj name="Equation" r:id="rId17" imgW="71100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4023852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4" name="Object 12"/>
          <p:cNvGraphicFramePr>
            <a:graphicFrameLocks noChangeAspect="1"/>
          </p:cNvGraphicFramePr>
          <p:nvPr/>
        </p:nvGraphicFramePr>
        <p:xfrm>
          <a:off x="5395452" y="4296696"/>
          <a:ext cx="635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67" name="Equation" r:id="rId19" imgW="634680" imgH="291960" progId="Equation.DSMT4">
                  <p:embed/>
                </p:oleObj>
              </mc:Choice>
              <mc:Fallback>
                <p:oleObj name="Equation" r:id="rId19" imgW="634680" imgH="29196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5452" y="4296696"/>
                        <a:ext cx="635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89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Bounded by a Curve and the </a:t>
            </a:r>
            <a:r>
              <a:rPr lang="en-US" i="1" dirty="0" smtClean="0"/>
              <a:t>x</a:t>
            </a:r>
            <a:r>
              <a:rPr lang="en-US" dirty="0" smtClean="0"/>
              <a:t>-Axis</a:t>
            </a:r>
            <a:endParaRPr lang="en-US" dirty="0"/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332946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algn="ctr"/>
            <a:r>
              <a:rPr lang="en-US" b="1" dirty="0" smtClean="0">
                <a:solidFill>
                  <a:srgbClr val="000000"/>
                </a:solidFill>
              </a:rPr>
              <a:t>Notes</a:t>
            </a:r>
          </a:p>
          <a:p>
            <a:r>
              <a:rPr lang="en-US" dirty="0" smtClean="0">
                <a:solidFill>
                  <a:srgbClr val="000000"/>
                </a:solidFill>
              </a:rPr>
              <a:t>Graphs, as shown in Examples 1 and 2, are valuable visual aids in understanding definite integrals. A sketch of the graph of the function being integrated should be made whenever possible.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Bounded by a Curve and the </a:t>
            </a:r>
            <a:r>
              <a:rPr lang="en-US" i="1" dirty="0" smtClean="0"/>
              <a:t>x</a:t>
            </a:r>
            <a:r>
              <a:rPr lang="en-US" dirty="0" smtClean="0"/>
              <a:t>-Axis</a:t>
            </a:r>
            <a:endParaRPr lang="en-US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 bwMode="auto">
          <a:xfrm>
            <a:off x="457200" y="1295400"/>
            <a:ext cx="8229600" cy="3093154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Additional Properties</a:t>
            </a:r>
            <a:r>
              <a:rPr kumimoji="0" lang="en-US" sz="28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of the Definite Integral</a:t>
            </a:r>
            <a:endParaRPr kumimoji="0" lang="en-US" sz="2800" b="1" i="1" u="none" strike="noStrike" kern="1200" cap="none" spc="0" normalizeH="0" baseline="0" noProof="0" dirty="0" smtClean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>
              <a:spcBef>
                <a:spcPts val="1200"/>
              </a:spcBef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endParaRPr lang="en-US" sz="2800" dirty="0" smtClean="0">
              <a:solidFill>
                <a:srgbClr val="000000"/>
              </a:solidFill>
            </a:endParaRPr>
          </a:p>
          <a:p>
            <a:pPr>
              <a:spcBef>
                <a:spcPts val="1200"/>
              </a:spcBef>
            </a:pPr>
            <a:r>
              <a:rPr lang="en-US" sz="2800" dirty="0" smtClean="0">
                <a:solidFill>
                  <a:srgbClr val="000000"/>
                </a:solidFill>
              </a:rPr>
              <a:t>					    </a:t>
            </a:r>
          </a:p>
          <a:p>
            <a:pPr>
              <a:spcBef>
                <a:spcPts val="3000"/>
              </a:spcBef>
            </a:pPr>
            <a:r>
              <a:rPr lang="en-US" sz="2800" dirty="0" smtClean="0">
                <a:solidFill>
                  <a:srgbClr val="000000"/>
                </a:solidFill>
              </a:rPr>
              <a:t>where </a:t>
            </a:r>
            <a:r>
              <a:rPr lang="en-US" sz="2800" i="1" dirty="0" smtClean="0">
                <a:solidFill>
                  <a:srgbClr val="000000"/>
                </a:solidFill>
              </a:rPr>
              <a:t>c</a:t>
            </a:r>
            <a:r>
              <a:rPr lang="en-US" sz="2800" dirty="0" smtClean="0">
                <a:solidFill>
                  <a:srgbClr val="000000"/>
                </a:solidFill>
              </a:rPr>
              <a:t> is any point with </a:t>
            </a:r>
            <a:endParaRPr kumimoji="0" lang="en-US" sz="280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177155" name="Object 3"/>
          <p:cNvGraphicFramePr>
            <a:graphicFrameLocks noChangeAspect="1"/>
          </p:cNvGraphicFramePr>
          <p:nvPr/>
        </p:nvGraphicFramePr>
        <p:xfrm>
          <a:off x="2114550" y="1929248"/>
          <a:ext cx="4914901" cy="173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3" imgW="4914900" imgH="1739900" progId="Equation.DSMT4">
                  <p:embed/>
                </p:oleObj>
              </mc:Choice>
              <mc:Fallback>
                <p:oleObj name="Equation" r:id="rId3" imgW="4914900" imgH="1739900" progId="Equation.DSMT4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14550" y="1929248"/>
                        <a:ext cx="4914901" cy="173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7157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63761417"/>
              </p:ext>
            </p:extLst>
          </p:nvPr>
        </p:nvGraphicFramePr>
        <p:xfrm>
          <a:off x="4235450" y="3959352"/>
          <a:ext cx="12573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5" imgW="1257120" imgH="304560" progId="Equation.DSMT4">
                  <p:embed/>
                </p:oleObj>
              </mc:Choice>
              <mc:Fallback>
                <p:oleObj name="Equation" r:id="rId5" imgW="1257120" imgH="304560" progId="Equation.DSMT4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35450" y="3959352"/>
                        <a:ext cx="12573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Bounded Area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Find the area of the region bounded by the function</a:t>
            </a:r>
          </a:p>
          <a:p>
            <a:endParaRPr lang="en-US" dirty="0" smtClean="0"/>
          </a:p>
          <a:p>
            <a:endParaRPr lang="en-US" dirty="0" smtClean="0"/>
          </a:p>
          <a:p>
            <a:pPr>
              <a:spcBef>
                <a:spcPts val="1800"/>
              </a:spcBef>
            </a:pPr>
            <a:r>
              <a:rPr lang="en-US" dirty="0" smtClean="0"/>
              <a:t>and the </a:t>
            </a:r>
            <a:r>
              <a:rPr lang="en-US" i="1" dirty="0" smtClean="0"/>
              <a:t>x</a:t>
            </a:r>
            <a:r>
              <a:rPr lang="en-US" dirty="0" smtClean="0"/>
              <a:t>-axis from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−1 </a:t>
            </a:r>
            <a:r>
              <a:rPr lang="en-US" dirty="0" smtClean="0"/>
              <a:t>to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2</a:t>
            </a:r>
            <a:r>
              <a:rPr lang="en-US" dirty="0" smtClean="0"/>
              <a:t>. </a:t>
            </a:r>
          </a:p>
        </p:txBody>
      </p:sp>
      <p:graphicFrame>
        <p:nvGraphicFramePr>
          <p:cNvPr id="178181" name="Object 5"/>
          <p:cNvGraphicFramePr>
            <a:graphicFrameLocks noChangeAspect="1"/>
          </p:cNvGraphicFramePr>
          <p:nvPr/>
        </p:nvGraphicFramePr>
        <p:xfrm>
          <a:off x="2057400" y="1905000"/>
          <a:ext cx="3098800" cy="1028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9" name="Equation" r:id="rId3" imgW="3098800" imgH="1028700" progId="Equation.DSMT4">
                  <p:embed/>
                </p:oleObj>
              </mc:Choice>
              <mc:Fallback>
                <p:oleObj name="Equation" r:id="rId3" imgW="3098800" imgH="1028700" progId="Equation.DSMT4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7400" y="1905000"/>
                        <a:ext cx="3098800" cy="1028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3: Bounded </a:t>
            </a:r>
            <a:r>
              <a:rPr lang="en-US" dirty="0" smtClean="0"/>
              <a:t>Area (cont.)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1800"/>
              </a:spcBef>
            </a:pPr>
            <a:r>
              <a:rPr lang="en-US" b="1" dirty="0"/>
              <a:t>Solution: </a:t>
            </a:r>
          </a:p>
          <a:p>
            <a:pPr>
              <a:spcBef>
                <a:spcPts val="600"/>
              </a:spcBef>
            </a:pPr>
            <a:r>
              <a:rPr lang="en-US" dirty="0"/>
              <a:t>The graph consists of two line segments.</a:t>
            </a:r>
          </a:p>
          <a:p>
            <a:endParaRPr lang="en-US" dirty="0"/>
          </a:p>
        </p:txBody>
      </p:sp>
      <p:pic>
        <p:nvPicPr>
          <p:cNvPr id="7" name="Picture 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819400" y="2362200"/>
            <a:ext cx="3505200" cy="3533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val="487115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3: Bounded Area (cont.)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aphicFrame>
        <p:nvGraphicFramePr>
          <p:cNvPr id="11268" name="Object 4"/>
          <p:cNvGraphicFramePr>
            <a:graphicFrameLocks noChangeAspect="1"/>
          </p:cNvGraphicFramePr>
          <p:nvPr/>
        </p:nvGraphicFramePr>
        <p:xfrm>
          <a:off x="2074196" y="1981200"/>
          <a:ext cx="3949700" cy="116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7" name="Equation" r:id="rId3" imgW="3949560" imgH="1168200" progId="Equation.DSMT4">
                  <p:embed/>
                </p:oleObj>
              </mc:Choice>
              <mc:Fallback>
                <p:oleObj name="Equation" r:id="rId3" imgW="3949560" imgH="11682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96" y="1981200"/>
                        <a:ext cx="3949700" cy="1168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5"/>
          <p:cNvGraphicFramePr>
            <a:graphicFrameLocks noChangeAspect="1"/>
          </p:cNvGraphicFramePr>
          <p:nvPr/>
        </p:nvGraphicFramePr>
        <p:xfrm>
          <a:off x="2074196" y="3276600"/>
          <a:ext cx="7023100" cy="1206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8" name="Equation" r:id="rId5" imgW="7022880" imgH="1206360" progId="Equation.DSMT4">
                  <p:embed/>
                </p:oleObj>
              </mc:Choice>
              <mc:Fallback>
                <p:oleObj name="Equation" r:id="rId5" imgW="7022880" imgH="120636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96" y="3276600"/>
                        <a:ext cx="7023100" cy="1206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6"/>
          <p:cNvGraphicFramePr>
            <a:graphicFrameLocks noChangeAspect="1"/>
          </p:cNvGraphicFramePr>
          <p:nvPr/>
        </p:nvGraphicFramePr>
        <p:xfrm>
          <a:off x="2074196" y="4648200"/>
          <a:ext cx="47371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19" name="Equation" r:id="rId7" imgW="4736880" imgH="927000" progId="Equation.DSMT4">
                  <p:embed/>
                </p:oleObj>
              </mc:Choice>
              <mc:Fallback>
                <p:oleObj name="Equation" r:id="rId7" imgW="473688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96" y="4648200"/>
                        <a:ext cx="47371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7"/>
          <p:cNvGraphicFramePr>
            <a:graphicFrameLocks noChangeAspect="1"/>
          </p:cNvGraphicFramePr>
          <p:nvPr/>
        </p:nvGraphicFramePr>
        <p:xfrm>
          <a:off x="2074196" y="5683044"/>
          <a:ext cx="977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0" name="Equation" r:id="rId9" imgW="977760" imgH="279360" progId="Equation.DSMT4">
                  <p:embed/>
                </p:oleObj>
              </mc:Choice>
              <mc:Fallback>
                <p:oleObj name="Equation" r:id="rId9" imgW="97776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96" y="5683044"/>
                        <a:ext cx="977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2" name="Object 8"/>
          <p:cNvGraphicFramePr>
            <a:graphicFrameLocks noChangeAspect="1"/>
          </p:cNvGraphicFramePr>
          <p:nvPr/>
        </p:nvGraphicFramePr>
        <p:xfrm>
          <a:off x="3109452" y="5683044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1" name="Equation" r:id="rId11" imgW="482400" imgH="291960" progId="Equation.DSMT4">
                  <p:embed/>
                </p:oleObj>
              </mc:Choice>
              <mc:Fallback>
                <p:oleObj name="Equation" r:id="rId11" imgW="482400" imgH="2919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09452" y="5683044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3" name="Object 9"/>
          <p:cNvGraphicFramePr>
            <a:graphicFrameLocks noChangeAspect="1"/>
          </p:cNvGraphicFramePr>
          <p:nvPr/>
        </p:nvGraphicFramePr>
        <p:xfrm>
          <a:off x="2074196" y="1219200"/>
          <a:ext cx="40894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2" name="Equation" r:id="rId13" imgW="4089240" imgH="698400" progId="Equation.DSMT4">
                  <p:embed/>
                </p:oleObj>
              </mc:Choice>
              <mc:Fallback>
                <p:oleObj name="Equation" r:id="rId13" imgW="4089240" imgH="6984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4196" y="1219200"/>
                        <a:ext cx="40894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4" name="Object 10"/>
          <p:cNvGraphicFramePr>
            <a:graphicFrameLocks noChangeAspect="1"/>
          </p:cNvGraphicFramePr>
          <p:nvPr/>
        </p:nvGraphicFramePr>
        <p:xfrm>
          <a:off x="562896" y="1219200"/>
          <a:ext cx="14605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323" name="Equation" r:id="rId15" imgW="1460160" imgH="698400" progId="Equation.DSMT4">
                  <p:embed/>
                </p:oleObj>
              </mc:Choice>
              <mc:Fallback>
                <p:oleObj name="Equation" r:id="rId15" imgW="1460160" imgH="69840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2896" y="1219200"/>
                        <a:ext cx="14605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A picture frame maker knows that his profit (in dollars) is changing at a rate given by the function 						where </a:t>
            </a:r>
            <a:r>
              <a:rPr lang="en-US" i="1" dirty="0" smtClean="0"/>
              <a:t>x</a:t>
            </a:r>
            <a:r>
              <a:rPr lang="en-US" dirty="0" smtClean="0"/>
              <a:t> is the number of frames he makes and sells.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Find the profit from selling the first 200 frames.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Find the change in his profit when sales increase 	from 200 to 400 frames. </a:t>
            </a:r>
          </a:p>
        </p:txBody>
      </p:sp>
      <p:graphicFrame>
        <p:nvGraphicFramePr>
          <p:cNvPr id="18022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5427255"/>
              </p:ext>
            </p:extLst>
          </p:nvPr>
        </p:nvGraphicFramePr>
        <p:xfrm>
          <a:off x="533400" y="2163096"/>
          <a:ext cx="266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7" name="Equation" r:id="rId3" imgW="2667000" imgH="469900" progId="Equation.DSMT4">
                  <p:embed/>
                </p:oleObj>
              </mc:Choice>
              <mc:Fallback>
                <p:oleObj name="Equation" r:id="rId3" imgW="2667000" imgH="469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163096"/>
                        <a:ext cx="266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Analysis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Solution: </a:t>
            </a:r>
            <a:endParaRPr lang="en-US" dirty="0" smtClean="0"/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Integrate the marginal profit function from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0</a:t>
            </a:r>
            <a:r>
              <a:rPr lang="en-US" dirty="0" smtClean="0">
                <a:solidFill>
                  <a:srgbClr val="008080"/>
                </a:solidFill>
              </a:rPr>
              <a:t> </a:t>
            </a:r>
            <a:r>
              <a:rPr lang="en-US" dirty="0" smtClean="0"/>
              <a:t>to </a:t>
            </a:r>
          </a:p>
          <a:p>
            <a:pPr>
              <a:tabLst>
                <a:tab pos="463550" algn="l"/>
              </a:tabLst>
            </a:pPr>
            <a:r>
              <a:rPr lang="en-US" i="1" dirty="0" smtClean="0"/>
              <a:t>	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=200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49530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His profit is </a:t>
            </a:r>
            <a:r>
              <a:rPr lang="en-US" sz="2800" dirty="0" smtClean="0">
                <a:solidFill>
                  <a:srgbClr val="FF0000"/>
                </a:solidFill>
              </a:rPr>
              <a:t>$3000</a:t>
            </a:r>
            <a:r>
              <a:rPr lang="en-US" sz="2800" dirty="0" smtClean="0"/>
              <a:t> on the first 200 frames if we ignore any fixed costs.</a:t>
            </a:r>
            <a:endParaRPr lang="en-US" sz="2800" dirty="0"/>
          </a:p>
        </p:txBody>
      </p:sp>
      <p:graphicFrame>
        <p:nvGraphicFramePr>
          <p:cNvPr id="13315" name="Object 3"/>
          <p:cNvGraphicFramePr>
            <a:graphicFrameLocks noChangeAspect="1"/>
          </p:cNvGraphicFramePr>
          <p:nvPr/>
        </p:nvGraphicFramePr>
        <p:xfrm>
          <a:off x="838200" y="2743200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0" name="Equation" r:id="rId3" imgW="2654280" imgH="698400" progId="Equation.DSMT4">
                  <p:embed/>
                </p:oleObj>
              </mc:Choice>
              <mc:Fallback>
                <p:oleObj name="Equation" r:id="rId3" imgW="26542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2743200"/>
                        <a:ext cx="2654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3581400" y="2804652"/>
          <a:ext cx="2755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1" name="Equation" r:id="rId5" imgW="2755800" imgH="660240" progId="Equation.DSMT4">
                  <p:embed/>
                </p:oleObj>
              </mc:Choice>
              <mc:Fallback>
                <p:oleObj name="Equation" r:id="rId5" imgW="2755800" imgH="660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81400" y="2804652"/>
                        <a:ext cx="2755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2070100" y="3598196"/>
          <a:ext cx="69215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2" name="Equation" r:id="rId7" imgW="6921360" imgH="672840" progId="Equation.DSMT4">
                  <p:embed/>
                </p:oleObj>
              </mc:Choice>
              <mc:Fallback>
                <p:oleObj name="Equation" r:id="rId7" imgW="692136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3598196"/>
                        <a:ext cx="69215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2070100" y="4360196"/>
          <a:ext cx="27686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3" name="Equation" r:id="rId9" imgW="2768400" imgH="469800" progId="Equation.DSMT4">
                  <p:embed/>
                </p:oleObj>
              </mc:Choice>
              <mc:Fallback>
                <p:oleObj name="Equation" r:id="rId9" imgW="276840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70100" y="4360196"/>
                        <a:ext cx="27686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7"/>
          <p:cNvGraphicFramePr>
            <a:graphicFrameLocks noChangeAspect="1"/>
          </p:cNvGraphicFramePr>
          <p:nvPr/>
        </p:nvGraphicFramePr>
        <p:xfrm>
          <a:off x="4889500" y="4436396"/>
          <a:ext cx="1016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54" name="Equation" r:id="rId11" imgW="1015920" imgH="291960" progId="Equation.DSMT4">
                  <p:embed/>
                </p:oleObj>
              </mc:Choice>
              <mc:Fallback>
                <p:oleObj name="Equation" r:id="rId11" imgW="101592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4436396"/>
                        <a:ext cx="1016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Analysis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Integrate from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200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400</a:t>
            </a:r>
            <a:r>
              <a:rPr lang="en-US" dirty="0" smtClean="0"/>
              <a:t>. 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457200" y="4953000"/>
            <a:ext cx="8229600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800" dirty="0" smtClean="0"/>
              <a:t>His profit changes by </a:t>
            </a:r>
            <a:r>
              <a:rPr lang="en-US" sz="2800" dirty="0" smtClean="0">
                <a:solidFill>
                  <a:srgbClr val="FF0000"/>
                </a:solidFill>
              </a:rPr>
              <a:t>$1000</a:t>
            </a:r>
            <a:r>
              <a:rPr lang="en-US" sz="2800" dirty="0" smtClean="0"/>
              <a:t> when sales increase from 200 to 400 frames.</a:t>
            </a:r>
          </a:p>
        </p:txBody>
      </p:sp>
      <p:graphicFrame>
        <p:nvGraphicFramePr>
          <p:cNvPr id="14339" name="Object 3"/>
          <p:cNvGraphicFramePr>
            <a:graphicFrameLocks noChangeAspect="1"/>
          </p:cNvGraphicFramePr>
          <p:nvPr/>
        </p:nvGraphicFramePr>
        <p:xfrm>
          <a:off x="639096" y="1981200"/>
          <a:ext cx="26543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4" name="Equation" r:id="rId3" imgW="2654280" imgH="698400" progId="Equation.DSMT4">
                  <p:embed/>
                </p:oleObj>
              </mc:Choice>
              <mc:Fallback>
                <p:oleObj name="Equation" r:id="rId3" imgW="265428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39096" y="1981200"/>
                        <a:ext cx="26543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0" name="Object 4"/>
          <p:cNvGraphicFramePr>
            <a:graphicFrameLocks noChangeAspect="1"/>
          </p:cNvGraphicFramePr>
          <p:nvPr/>
        </p:nvGraphicFramePr>
        <p:xfrm>
          <a:off x="1282700" y="2789904"/>
          <a:ext cx="27559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5" name="Equation" r:id="rId5" imgW="2755800" imgH="660240" progId="Equation.DSMT4">
                  <p:embed/>
                </p:oleObj>
              </mc:Choice>
              <mc:Fallback>
                <p:oleObj name="Equation" r:id="rId5" imgW="2755800" imgH="6602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2789904"/>
                        <a:ext cx="2755900" cy="660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1" name="Object 5"/>
          <p:cNvGraphicFramePr>
            <a:graphicFrameLocks noChangeAspect="1"/>
          </p:cNvGraphicFramePr>
          <p:nvPr/>
        </p:nvGraphicFramePr>
        <p:xfrm>
          <a:off x="1282700" y="3549444"/>
          <a:ext cx="7632700" cy="673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6" name="Equation" r:id="rId7" imgW="7632360" imgH="672840" progId="Equation.DSMT4">
                  <p:embed/>
                </p:oleObj>
              </mc:Choice>
              <mc:Fallback>
                <p:oleObj name="Equation" r:id="rId7" imgW="7632360" imgH="6728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3549444"/>
                        <a:ext cx="7632700" cy="673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1282700" y="4313904"/>
          <a:ext cx="45593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7" name="Equation" r:id="rId9" imgW="4559040" imgH="469800" progId="Equation.DSMT4">
                  <p:embed/>
                </p:oleObj>
              </mc:Choice>
              <mc:Fallback>
                <p:oleObj name="Equation" r:id="rId9" imgW="4559040" imgH="469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2700" y="4313904"/>
                        <a:ext cx="45593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343" name="Object 7"/>
          <p:cNvGraphicFramePr>
            <a:graphicFrameLocks noChangeAspect="1"/>
          </p:cNvGraphicFramePr>
          <p:nvPr/>
        </p:nvGraphicFramePr>
        <p:xfrm>
          <a:off x="5943600" y="4417140"/>
          <a:ext cx="1003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78" name="Equation" r:id="rId11" imgW="1002960" imgH="291960" progId="Equation.DSMT4">
                  <p:embed/>
                </p:oleObj>
              </mc:Choice>
              <mc:Fallback>
                <p:oleObj name="Equation" r:id="rId11" imgW="100296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4417140"/>
                        <a:ext cx="10033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Objectives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Use definite integrals to find area when a function has negative values. </a:t>
            </a:r>
          </a:p>
          <a:p>
            <a:pPr marL="341313" indent="-341313">
              <a:buFont typeface="Courier New" pitchFamily="49" charset="0"/>
              <a:buChar char="o"/>
            </a:pPr>
            <a:r>
              <a:rPr lang="en-US" dirty="0" smtClean="0"/>
              <a:t>Apply what you have learned about definite integrals to marginal analysis.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4: Marginal Analysis (cont.)</a:t>
            </a:r>
            <a:endParaRPr lang="en-US" dirty="0"/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832092"/>
          </a:xfrm>
        </p:spPr>
        <p:txBody>
          <a:bodyPr>
            <a:spAutoFit/>
          </a:bodyPr>
          <a:lstStyle/>
          <a:p>
            <a:r>
              <a:rPr lang="en-US" dirty="0" smtClean="0"/>
              <a:t>Note that from parts </a:t>
            </a:r>
            <a:r>
              <a:rPr lang="en-US" b="1" dirty="0" smtClean="0"/>
              <a:t>a.</a:t>
            </a:r>
            <a:r>
              <a:rPr lang="en-US" dirty="0" smtClean="0"/>
              <a:t> and </a:t>
            </a:r>
            <a:r>
              <a:rPr lang="en-US" b="1" dirty="0" smtClean="0"/>
              <a:t>b.</a:t>
            </a:r>
            <a:r>
              <a:rPr lang="en-US" dirty="0" smtClean="0"/>
              <a:t> we see that the profit on sales for the first 200 frames (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0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200</a:t>
            </a:r>
            <a:r>
              <a:rPr lang="en-US" dirty="0" smtClean="0"/>
              <a:t>) is greater than for the second 200 frames (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200</a:t>
            </a:r>
            <a:r>
              <a:rPr lang="en-US" dirty="0" smtClean="0"/>
              <a:t> to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400</a:t>
            </a:r>
            <a:r>
              <a:rPr lang="en-US" dirty="0" smtClean="0"/>
              <a:t>). This result is quite reasonable because the marginal profit, 		           is decreasing by 5 percent per frame. In this problem, the fixed costs are relevant. Suppose the fixed costs are $1000. Then </a:t>
            </a:r>
          </a:p>
          <a:p>
            <a:pPr>
              <a:spcBef>
                <a:spcPts val="0"/>
              </a:spcBef>
            </a:pP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(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) = 20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dirty="0" smtClean="0">
                <a:solidFill>
                  <a:srgbClr val="000099"/>
                </a:solidFill>
              </a:rPr>
              <a:t> − 0.025</a:t>
            </a:r>
            <a:r>
              <a:rPr lang="en-US" i="1" dirty="0" smtClean="0">
                <a:solidFill>
                  <a:srgbClr val="000099"/>
                </a:solidFill>
              </a:rPr>
              <a:t>x</a:t>
            </a:r>
            <a:r>
              <a:rPr lang="en-US" baseline="30000" dirty="0" smtClean="0">
                <a:solidFill>
                  <a:srgbClr val="000099"/>
                </a:solidFill>
              </a:rPr>
              <a:t>2 </a:t>
            </a:r>
            <a:r>
              <a:rPr lang="en-US" dirty="0" smtClean="0">
                <a:solidFill>
                  <a:srgbClr val="000099"/>
                </a:solidFill>
              </a:rPr>
              <a:t>− 1000</a:t>
            </a:r>
            <a:r>
              <a:rPr lang="en-US" dirty="0" smtClean="0"/>
              <a:t> dollars, and </a:t>
            </a:r>
            <a:r>
              <a:rPr lang="en-US" i="1" dirty="0" smtClean="0">
                <a:solidFill>
                  <a:srgbClr val="000099"/>
                </a:solidFill>
              </a:rPr>
              <a:t>P</a:t>
            </a:r>
            <a:r>
              <a:rPr lang="en-US" dirty="0" smtClean="0">
                <a:solidFill>
                  <a:srgbClr val="000099"/>
                </a:solidFill>
              </a:rPr>
              <a:t>(200) = $2000</a:t>
            </a:r>
            <a:r>
              <a:rPr lang="en-US" dirty="0" smtClean="0"/>
              <a:t>, which is the </a:t>
            </a:r>
            <a:r>
              <a:rPr lang="en-US" b="1" dirty="0" smtClean="0"/>
              <a:t>net profit</a:t>
            </a:r>
            <a:r>
              <a:rPr lang="en-US" dirty="0" smtClean="0"/>
              <a:t>. </a:t>
            </a:r>
          </a:p>
          <a:p>
            <a:pPr>
              <a:spcBef>
                <a:spcPts val="0"/>
              </a:spcBef>
            </a:pPr>
            <a:r>
              <a:rPr lang="en-US" dirty="0" smtClean="0"/>
              <a:t>The integral from </a:t>
            </a:r>
            <a:r>
              <a:rPr lang="en-US" i="1" dirty="0" smtClean="0"/>
              <a:t>x</a:t>
            </a:r>
            <a:r>
              <a:rPr lang="en-US" dirty="0" smtClean="0"/>
              <a:t> = 0 to </a:t>
            </a:r>
            <a:r>
              <a:rPr lang="en-US" i="1" dirty="0" smtClean="0"/>
              <a:t>x</a:t>
            </a:r>
            <a:r>
              <a:rPr lang="en-US" dirty="0" smtClean="0"/>
              <a:t> = 200 gives the increase in profits, </a:t>
            </a:r>
            <a:r>
              <a:rPr lang="en-US" i="1" dirty="0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(200) − </a:t>
            </a:r>
            <a:r>
              <a:rPr lang="en-US" i="1" dirty="0" smtClean="0">
                <a:solidFill>
                  <a:srgbClr val="0000FF"/>
                </a:solidFill>
              </a:rPr>
              <a:t>P</a:t>
            </a:r>
            <a:r>
              <a:rPr lang="en-US" dirty="0" smtClean="0">
                <a:solidFill>
                  <a:srgbClr val="0000FF"/>
                </a:solidFill>
              </a:rPr>
              <a:t>(0)</a:t>
            </a:r>
            <a:r>
              <a:rPr lang="en-US" dirty="0" smtClean="0"/>
              <a:t> </a:t>
            </a:r>
            <a:r>
              <a:rPr lang="en-US" dirty="0" smtClean="0">
                <a:solidFill>
                  <a:srgbClr val="000099"/>
                </a:solidFill>
              </a:rPr>
              <a:t>= 2000 − (−1000) = </a:t>
            </a:r>
            <a:r>
              <a:rPr lang="en-US" dirty="0" smtClean="0">
                <a:solidFill>
                  <a:srgbClr val="FF0000"/>
                </a:solidFill>
              </a:rPr>
              <a:t>3000</a:t>
            </a:r>
            <a:r>
              <a:rPr lang="en-US" dirty="0" smtClean="0"/>
              <a:t>.</a:t>
            </a:r>
          </a:p>
        </p:txBody>
      </p:sp>
      <p:graphicFrame>
        <p:nvGraphicFramePr>
          <p:cNvPr id="183300" name="Object 4"/>
          <p:cNvGraphicFramePr>
            <a:graphicFrameLocks noChangeAspect="1"/>
          </p:cNvGraphicFramePr>
          <p:nvPr/>
        </p:nvGraphicFramePr>
        <p:xfrm>
          <a:off x="1475096" y="3020552"/>
          <a:ext cx="2667000" cy="469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Equation" r:id="rId3" imgW="2667000" imgH="469900" progId="Equation.DSMT4">
                  <p:embed/>
                </p:oleObj>
              </mc:Choice>
              <mc:Fallback>
                <p:oleObj name="Equation" r:id="rId3" imgW="2667000" imgH="469900" progId="Equation.DSMT4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5096" y="3020552"/>
                        <a:ext cx="2667000" cy="469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Area Bounded by a Curve and the </a:t>
            </a:r>
            <a:r>
              <a:rPr lang="en-US" i="1" dirty="0" smtClean="0"/>
              <a:t>x</a:t>
            </a:r>
            <a:r>
              <a:rPr lang="en-US" dirty="0" smtClean="0"/>
              <a:t>-Axis 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 lnSpcReduction="10000"/>
          </a:bodyPr>
          <a:lstStyle/>
          <a:p>
            <a:pPr lvl="0" algn="ctr" eaLnBrk="0" fontAlgn="base" hangingPunct="0">
              <a:spcAft>
                <a:spcPct val="0"/>
              </a:spcAft>
              <a:defRPr/>
            </a:pPr>
            <a:r>
              <a:rPr lang="en-US" b="1" dirty="0" smtClean="0">
                <a:solidFill>
                  <a:srgbClr val="000000"/>
                </a:solidFill>
              </a:rPr>
              <a:t>The Integral as Area</a:t>
            </a:r>
            <a:endParaRPr lang="en-US" b="1" i="1" dirty="0" smtClean="0">
              <a:solidFill>
                <a:srgbClr val="000000"/>
              </a:solidFill>
            </a:endParaRPr>
          </a:p>
          <a:p>
            <a:pPr lvl="0" eaLnBrk="0" hangingPunct="0"/>
            <a:r>
              <a:rPr lang="en-US" dirty="0" smtClean="0">
                <a:solidFill>
                  <a:srgbClr val="000000"/>
                </a:solidFill>
              </a:rPr>
              <a:t>For </a:t>
            </a:r>
            <a:r>
              <a:rPr lang="en-US" i="1" dirty="0" smtClean="0">
                <a:solidFill>
                  <a:srgbClr val="000000"/>
                </a:solidFill>
              </a:rPr>
              <a:t>y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), a continuous function on the interval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], </a:t>
            </a:r>
          </a:p>
          <a:p>
            <a:pPr lvl="0" eaLnBrk="0" hangingPunct="0"/>
            <a:r>
              <a:rPr lang="en-US" dirty="0" smtClean="0">
                <a:solidFill>
                  <a:srgbClr val="000000"/>
                </a:solidFill>
              </a:rPr>
              <a:t>the integral 		      represents:</a:t>
            </a:r>
          </a:p>
          <a:p>
            <a:pPr>
              <a:spcBef>
                <a:spcPts val="12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1.</a:t>
            </a:r>
            <a:r>
              <a:rPr lang="en-US" dirty="0" smtClean="0">
                <a:solidFill>
                  <a:srgbClr val="000000"/>
                </a:solidFill>
              </a:rPr>
              <a:t>	The total area bounded by the curve and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 	from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to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nonnegative for all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in </a:t>
            </a:r>
            <a:br>
              <a:rPr lang="en-US" dirty="0" smtClean="0">
                <a:solidFill>
                  <a:srgbClr val="000000"/>
                </a:solidFill>
              </a:rPr>
            </a:br>
            <a:r>
              <a:rPr lang="en-US" dirty="0" smtClean="0">
                <a:solidFill>
                  <a:srgbClr val="000000"/>
                </a:solidFill>
              </a:rPr>
              <a:t>	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].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b="1" dirty="0" smtClean="0">
                <a:solidFill>
                  <a:srgbClr val="000000"/>
                </a:solidFill>
              </a:rPr>
              <a:t>2.</a:t>
            </a:r>
            <a:r>
              <a:rPr lang="en-US" dirty="0" smtClean="0">
                <a:solidFill>
                  <a:srgbClr val="000000"/>
                </a:solidFill>
              </a:rPr>
              <a:t>	The difference between the areas above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 	and below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 that are bounded by the curve 	and the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-axis from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= 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 to </a:t>
            </a:r>
            <a:r>
              <a:rPr lang="en-US" i="1" dirty="0" smtClean="0">
                <a:solidFill>
                  <a:srgbClr val="000000"/>
                </a:solidFill>
              </a:rPr>
              <a:t>x </a:t>
            </a:r>
            <a:r>
              <a:rPr lang="en-US" dirty="0" smtClean="0">
                <a:solidFill>
                  <a:srgbClr val="000000"/>
                </a:solidFill>
              </a:rPr>
              <a:t>=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 if </a:t>
            </a:r>
            <a:r>
              <a:rPr lang="en-US" i="1" dirty="0" smtClean="0">
                <a:solidFill>
                  <a:srgbClr val="000000"/>
                </a:solidFill>
              </a:rPr>
              <a:t>f</a:t>
            </a:r>
            <a:r>
              <a:rPr lang="en-US" dirty="0" smtClean="0">
                <a:solidFill>
                  <a:srgbClr val="000000"/>
                </a:solidFill>
              </a:rPr>
              <a:t>(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) is negative 	for any </a:t>
            </a:r>
            <a:r>
              <a:rPr lang="en-US" i="1" dirty="0" smtClean="0">
                <a:solidFill>
                  <a:srgbClr val="000000"/>
                </a:solidFill>
              </a:rPr>
              <a:t>x</a:t>
            </a:r>
            <a:r>
              <a:rPr lang="en-US" dirty="0" smtClean="0">
                <a:solidFill>
                  <a:srgbClr val="000000"/>
                </a:solidFill>
              </a:rPr>
              <a:t> in [</a:t>
            </a:r>
            <a:r>
              <a:rPr lang="en-US" i="1" dirty="0" smtClean="0">
                <a:solidFill>
                  <a:srgbClr val="000000"/>
                </a:solidFill>
              </a:rPr>
              <a:t>a</a:t>
            </a:r>
            <a:r>
              <a:rPr lang="en-US" dirty="0" smtClean="0">
                <a:solidFill>
                  <a:srgbClr val="000000"/>
                </a:solidFill>
              </a:rPr>
              <a:t>, </a:t>
            </a:r>
            <a:r>
              <a:rPr lang="en-US" i="1" dirty="0" smtClean="0">
                <a:solidFill>
                  <a:srgbClr val="000000"/>
                </a:solidFill>
              </a:rPr>
              <a:t>b</a:t>
            </a:r>
            <a:r>
              <a:rPr lang="en-US" dirty="0" smtClean="0">
                <a:solidFill>
                  <a:srgbClr val="000000"/>
                </a:solidFill>
              </a:rPr>
              <a:t>]. </a:t>
            </a:r>
          </a:p>
        </p:txBody>
      </p:sp>
      <p:graphicFrame>
        <p:nvGraphicFramePr>
          <p:cNvPr id="142349" name="Object 13"/>
          <p:cNvGraphicFramePr>
            <a:graphicFrameLocks noChangeAspect="1"/>
          </p:cNvGraphicFramePr>
          <p:nvPr/>
        </p:nvGraphicFramePr>
        <p:xfrm>
          <a:off x="2272352" y="2086896"/>
          <a:ext cx="14478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Equation" r:id="rId3" imgW="1447800" imgH="698500" progId="Equation.DSMT4">
                  <p:embed/>
                </p:oleObj>
              </mc:Choice>
              <mc:Fallback>
                <p:oleObj name="Equation" r:id="rId3" imgW="1447800" imgH="698500" progId="Equation.DSMT4">
                  <p:embed/>
                  <p:pic>
                    <p:nvPicPr>
                      <p:cNvPr id="0" name="Object 1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72352" y="2086896"/>
                        <a:ext cx="14478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Interpreting the Integral</a:t>
            </a:r>
            <a:endParaRPr lang="en-US" dirty="0"/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364545"/>
          </a:xfrm>
        </p:spPr>
        <p:txBody>
          <a:bodyPr>
            <a:spAutoFit/>
          </a:bodyPr>
          <a:lstStyle/>
          <a:p>
            <a:pPr>
              <a:spcBef>
                <a:spcPts val="1800"/>
              </a:spcBef>
              <a:tabLst>
                <a:tab pos="463550" algn="l"/>
              </a:tabLst>
            </a:pPr>
            <a:r>
              <a:rPr lang="en-US" b="1" dirty="0" smtClean="0"/>
              <a:t>a.</a:t>
            </a:r>
            <a:r>
              <a:rPr lang="en-US" dirty="0" smtClean="0"/>
              <a:t>	Evaluate 		         and interpret the integral 	geometrically. </a:t>
            </a:r>
          </a:p>
          <a:p>
            <a:pPr>
              <a:spcBef>
                <a:spcPts val="60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1800"/>
              </a:spcBef>
              <a:tabLst>
                <a:tab pos="463550" algn="l"/>
              </a:tabLst>
            </a:pPr>
            <a:endParaRPr lang="en-US" b="1" dirty="0" smtClean="0"/>
          </a:p>
          <a:p>
            <a:pPr>
              <a:lnSpc>
                <a:spcPct val="200000"/>
              </a:lnSpc>
              <a:spcBef>
                <a:spcPts val="1800"/>
              </a:spcBef>
              <a:tabLst>
                <a:tab pos="463550" algn="l"/>
              </a:tabLst>
            </a:pPr>
            <a:endParaRPr lang="en-US" dirty="0" smtClean="0"/>
          </a:p>
          <a:p>
            <a:pPr>
              <a:spcBef>
                <a:spcPts val="6000"/>
              </a:spcBef>
              <a:tabLst>
                <a:tab pos="463550" algn="l"/>
              </a:tabLst>
            </a:pPr>
            <a:r>
              <a:rPr lang="en-US" dirty="0" smtClean="0"/>
              <a:t>Geometrically, </a:t>
            </a:r>
            <a:r>
              <a:rPr lang="en-US" dirty="0" smtClean="0">
                <a:solidFill>
                  <a:srgbClr val="FF0000"/>
                </a:solidFill>
              </a:rPr>
              <a:t>4</a:t>
            </a:r>
            <a:r>
              <a:rPr lang="en-US" dirty="0" smtClean="0"/>
              <a:t> is the area between the curve</a:t>
            </a:r>
            <a:r>
              <a:rPr lang="en-US" dirty="0" smtClean="0">
                <a:solidFill>
                  <a:srgbClr val="0000FF"/>
                </a:solidFill>
              </a:rPr>
              <a:t> </a:t>
            </a:r>
            <a:r>
              <a:rPr lang="en-US" i="1" dirty="0" smtClean="0">
                <a:solidFill>
                  <a:srgbClr val="0000FF"/>
                </a:solidFill>
              </a:rPr>
              <a:t>y</a:t>
            </a:r>
            <a:r>
              <a:rPr lang="en-US" dirty="0" smtClean="0">
                <a:solidFill>
                  <a:srgbClr val="0000FF"/>
                </a:solidFill>
              </a:rPr>
              <a:t> = </a:t>
            </a:r>
            <a:r>
              <a:rPr lang="en-US" i="1" dirty="0" smtClean="0">
                <a:solidFill>
                  <a:srgbClr val="0000FF"/>
                </a:solidFill>
              </a:rPr>
              <a:t>x</a:t>
            </a:r>
            <a:r>
              <a:rPr lang="en-US" dirty="0" smtClean="0">
                <a:solidFill>
                  <a:srgbClr val="0000FF"/>
                </a:solidFill>
              </a:rPr>
              <a:t> + 1</a:t>
            </a:r>
            <a:r>
              <a:rPr lang="en-US" dirty="0" smtClean="0"/>
              <a:t> and the </a:t>
            </a:r>
            <a:r>
              <a:rPr lang="en-US" i="1" dirty="0" smtClean="0"/>
              <a:t>x</a:t>
            </a:r>
            <a:r>
              <a:rPr lang="en-US" dirty="0" smtClean="0"/>
              <a:t>-axis on the interval [0, 2]. </a:t>
            </a:r>
            <a:endParaRPr lang="en-US" b="1" dirty="0" smtClean="0"/>
          </a:p>
          <a:p>
            <a:endParaRPr lang="en-US" dirty="0"/>
          </a:p>
        </p:txBody>
      </p:sp>
      <p:graphicFrame>
        <p:nvGraphicFramePr>
          <p:cNvPr id="143376" name="Object 16"/>
          <p:cNvGraphicFramePr>
            <a:graphicFrameLocks noChangeAspect="1"/>
          </p:cNvGraphicFramePr>
          <p:nvPr/>
        </p:nvGraphicFramePr>
        <p:xfrm>
          <a:off x="2286000" y="1189704"/>
          <a:ext cx="1625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6" name="Equation" r:id="rId3" imgW="1625600" imgH="698500" progId="Equation.DSMT4">
                  <p:embed/>
                </p:oleObj>
              </mc:Choice>
              <mc:Fallback>
                <p:oleObj name="Equation" r:id="rId3" imgW="1625600" imgH="698500" progId="Equation.DSMT4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0" y="1189704"/>
                        <a:ext cx="1625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 descr="CH_6_Sec6.4-_Example_1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867400" y="2316973"/>
            <a:ext cx="2743200" cy="2712227"/>
          </a:xfrm>
          <a:prstGeom prst="rect">
            <a:avLst/>
          </a:prstGeom>
        </p:spPr>
      </p:pic>
      <p:graphicFrame>
        <p:nvGraphicFramePr>
          <p:cNvPr id="2052" name="Object 4"/>
          <p:cNvGraphicFramePr>
            <a:graphicFrameLocks noChangeAspect="1"/>
          </p:cNvGraphicFramePr>
          <p:nvPr/>
        </p:nvGraphicFramePr>
        <p:xfrm>
          <a:off x="533400" y="2789904"/>
          <a:ext cx="1625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7" name="Equation" r:id="rId6" imgW="1625400" imgH="698400" progId="Equation.DSMT4">
                  <p:embed/>
                </p:oleObj>
              </mc:Choice>
              <mc:Fallback>
                <p:oleObj name="Equation" r:id="rId6" imgW="16254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789904"/>
                        <a:ext cx="1625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3" name="Object 5"/>
          <p:cNvGraphicFramePr>
            <a:graphicFrameLocks noChangeAspect="1"/>
          </p:cNvGraphicFramePr>
          <p:nvPr/>
        </p:nvGraphicFramePr>
        <p:xfrm>
          <a:off x="2195052" y="2667000"/>
          <a:ext cx="1422400" cy="876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8" name="Equation" r:id="rId8" imgW="1422360" imgH="876240" progId="Equation.DSMT4">
                  <p:embed/>
                </p:oleObj>
              </mc:Choice>
              <mc:Fallback>
                <p:oleObj name="Equation" r:id="rId8" imgW="1422360" imgH="8762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052" y="2667000"/>
                        <a:ext cx="1422400" cy="876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4" name="Object 6"/>
          <p:cNvGraphicFramePr>
            <a:graphicFrameLocks noChangeAspect="1"/>
          </p:cNvGraphicFramePr>
          <p:nvPr/>
        </p:nvGraphicFramePr>
        <p:xfrm>
          <a:off x="2195052" y="3610896"/>
          <a:ext cx="3530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9" name="Equation" r:id="rId10" imgW="3530520" imgH="1155600" progId="Equation.DSMT4">
                  <p:embed/>
                </p:oleObj>
              </mc:Choice>
              <mc:Fallback>
                <p:oleObj name="Equation" r:id="rId10" imgW="3530520" imgH="1155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052" y="3610896"/>
                        <a:ext cx="3530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5" name="Object 7"/>
          <p:cNvGraphicFramePr>
            <a:graphicFrameLocks noChangeAspect="1"/>
          </p:cNvGraphicFramePr>
          <p:nvPr/>
        </p:nvGraphicFramePr>
        <p:xfrm>
          <a:off x="2195052" y="4876800"/>
          <a:ext cx="495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90" name="Equation" r:id="rId12" imgW="495000" imgH="279360" progId="Equation.DSMT4">
                  <p:embed/>
                </p:oleObj>
              </mc:Choice>
              <mc:Fallback>
                <p:oleObj name="Equation" r:id="rId12" imgW="495000" imgH="2793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95052" y="4876800"/>
                        <a:ext cx="495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Example 1: Interpreting the Integral (cont.)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b="1" dirty="0" smtClean="0"/>
              <a:t>b.</a:t>
            </a:r>
            <a:r>
              <a:rPr lang="en-US" dirty="0" smtClean="0"/>
              <a:t>	Evaluate 		         and interpret the integral 	geometrically. </a:t>
            </a:r>
          </a:p>
          <a:p>
            <a:pPr>
              <a:tabLst>
                <a:tab pos="463550" algn="l"/>
              </a:tabLst>
            </a:pPr>
            <a:r>
              <a:rPr lang="en-US" b="1" dirty="0" smtClean="0"/>
              <a:t>Solution:</a:t>
            </a:r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172034" name="Object 2"/>
          <p:cNvGraphicFramePr>
            <a:graphicFrameLocks noChangeAspect="1"/>
          </p:cNvGraphicFramePr>
          <p:nvPr/>
        </p:nvGraphicFramePr>
        <p:xfrm>
          <a:off x="2258704" y="1174956"/>
          <a:ext cx="1625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0" name="Equation" r:id="rId3" imgW="1625600" imgH="698500" progId="Equation.DSMT4">
                  <p:embed/>
                </p:oleObj>
              </mc:Choice>
              <mc:Fallback>
                <p:oleObj name="Equation" r:id="rId3" imgW="1625600" imgH="698500" progId="Equation.DSMT4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58704" y="1174956"/>
                        <a:ext cx="1625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" name="Picture 8" descr="CH_6_Sec6.4-_Example_2.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19800" y="2455002"/>
            <a:ext cx="2743200" cy="2726598"/>
          </a:xfrm>
          <a:prstGeom prst="rect">
            <a:avLst/>
          </a:prstGeom>
        </p:spPr>
      </p:pic>
      <p:graphicFrame>
        <p:nvGraphicFramePr>
          <p:cNvPr id="3076" name="Object 4"/>
          <p:cNvGraphicFramePr>
            <a:graphicFrameLocks noChangeAspect="1"/>
          </p:cNvGraphicFramePr>
          <p:nvPr/>
        </p:nvGraphicFramePr>
        <p:xfrm>
          <a:off x="533400" y="2819400"/>
          <a:ext cx="16256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1" name="Equation" r:id="rId6" imgW="1625400" imgH="698400" progId="Equation.DSMT4">
                  <p:embed/>
                </p:oleObj>
              </mc:Choice>
              <mc:Fallback>
                <p:oleObj name="Equation" r:id="rId6" imgW="1625400" imgH="69840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819400"/>
                        <a:ext cx="16256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7" name="Object 5"/>
          <p:cNvGraphicFramePr>
            <a:graphicFrameLocks noChangeAspect="1"/>
          </p:cNvGraphicFramePr>
          <p:nvPr/>
        </p:nvGraphicFramePr>
        <p:xfrm>
          <a:off x="2150808" y="2605548"/>
          <a:ext cx="14605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2" name="Equation" r:id="rId8" imgW="1460160" imgH="1117440" progId="Equation.DSMT4">
                  <p:embed/>
                </p:oleObj>
              </mc:Choice>
              <mc:Fallback>
                <p:oleObj name="Equation" r:id="rId8" imgW="1460160" imgH="111744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808" y="2605548"/>
                        <a:ext cx="1460500" cy="1117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8" name="Object 6"/>
          <p:cNvGraphicFramePr>
            <a:graphicFrameLocks noChangeAspect="1"/>
          </p:cNvGraphicFramePr>
          <p:nvPr/>
        </p:nvGraphicFramePr>
        <p:xfrm>
          <a:off x="2150808" y="3839496"/>
          <a:ext cx="35306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3" name="Equation" r:id="rId10" imgW="3530520" imgH="1155600" progId="Equation.DSMT4">
                  <p:embed/>
                </p:oleObj>
              </mc:Choice>
              <mc:Fallback>
                <p:oleObj name="Equation" r:id="rId10" imgW="3530520" imgH="11556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808" y="3839496"/>
                        <a:ext cx="35306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9" name="Object 7"/>
          <p:cNvGraphicFramePr>
            <a:graphicFrameLocks noChangeAspect="1"/>
          </p:cNvGraphicFramePr>
          <p:nvPr/>
        </p:nvGraphicFramePr>
        <p:xfrm>
          <a:off x="2150808" y="5181600"/>
          <a:ext cx="4826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14" name="Equation" r:id="rId12" imgW="482400" imgH="291960" progId="Equation.DSMT4">
                  <p:embed/>
                </p:oleObj>
              </mc:Choice>
              <mc:Fallback>
                <p:oleObj name="Equation" r:id="rId12" imgW="482400" imgH="29196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50808" y="5181600"/>
                        <a:ext cx="4826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1: Interpreting the Integral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tabLst>
                <a:tab pos="463550" algn="l"/>
              </a:tabLst>
            </a:pPr>
            <a:r>
              <a:rPr lang="en-US" dirty="0" smtClean="0"/>
              <a:t>Geometrically, the 0 means the area above the </a:t>
            </a:r>
            <a:r>
              <a:rPr lang="en-US" i="1" dirty="0" smtClean="0"/>
              <a:t>x</a:t>
            </a:r>
            <a:r>
              <a:rPr lang="en-US" dirty="0" smtClean="0"/>
              <a:t>-axis and the area below the </a:t>
            </a:r>
            <a:r>
              <a:rPr lang="en-US" i="1" dirty="0" smtClean="0"/>
              <a:t>x</a:t>
            </a:r>
            <a:r>
              <a:rPr lang="en-US" dirty="0" smtClean="0"/>
              <a:t>-axis on the given interval are exactly equal.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Total Area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Find the total area bounded by the </a:t>
            </a:r>
            <a:r>
              <a:rPr lang="en-US" i="1" dirty="0" smtClean="0"/>
              <a:t>x</a:t>
            </a:r>
            <a:r>
              <a:rPr lang="en-US" dirty="0" smtClean="0"/>
              <a:t>-axis and the curve 	            on the interval </a:t>
            </a:r>
            <a:r>
              <a:rPr lang="en-US" dirty="0" smtClean="0">
                <a:solidFill>
                  <a:srgbClr val="0000FF"/>
                </a:solidFill>
              </a:rPr>
              <a:t>[−2, 3]</a:t>
            </a:r>
            <a:r>
              <a:rPr lang="en-US" dirty="0" smtClean="0"/>
              <a:t>.</a:t>
            </a:r>
          </a:p>
          <a:p>
            <a:pPr>
              <a:lnSpc>
                <a:spcPct val="150000"/>
              </a:lnSpc>
              <a:spcBef>
                <a:spcPts val="0"/>
              </a:spcBef>
              <a:tabLst>
                <a:tab pos="463550" algn="l"/>
              </a:tabLst>
            </a:pPr>
            <a:r>
              <a:rPr lang="en-US" b="1" dirty="0" smtClean="0"/>
              <a:t>Solution: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dirty="0" smtClean="0"/>
              <a:t>The curve  		 is a parabola that crosses the </a:t>
            </a:r>
            <a:r>
              <a:rPr lang="en-US" i="1" dirty="0" smtClean="0"/>
              <a:t>x</a:t>
            </a:r>
            <a:r>
              <a:rPr lang="en-US" dirty="0" smtClean="0"/>
              <a:t>-axis at </a:t>
            </a: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−2 </a:t>
            </a:r>
            <a:r>
              <a:rPr lang="en-US" dirty="0" smtClean="0"/>
              <a:t>and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2</a:t>
            </a:r>
            <a:r>
              <a:rPr lang="en-US" dirty="0" smtClean="0"/>
              <a:t>. We integrate the function from </a:t>
            </a:r>
          </a:p>
          <a:p>
            <a:pPr>
              <a:spcBef>
                <a:spcPts val="0"/>
              </a:spcBef>
              <a:tabLst>
                <a:tab pos="463550" algn="l"/>
              </a:tabLst>
            </a:pPr>
            <a:r>
              <a:rPr lang="en-US" i="1" dirty="0" smtClean="0">
                <a:solidFill>
                  <a:srgbClr val="9900FF"/>
                </a:solidFill>
              </a:rPr>
              <a:t>x</a:t>
            </a:r>
            <a:r>
              <a:rPr lang="en-US" dirty="0" smtClean="0">
                <a:solidFill>
                  <a:srgbClr val="9900FF"/>
                </a:solidFill>
              </a:rPr>
              <a:t> = −2 </a:t>
            </a:r>
            <a:r>
              <a:rPr lang="en-US" dirty="0" smtClean="0"/>
              <a:t>to </a:t>
            </a:r>
            <a:r>
              <a:rPr lang="en-US" i="1" dirty="0" smtClean="0">
                <a:solidFill>
                  <a:srgbClr val="006600"/>
                </a:solidFill>
              </a:rPr>
              <a:t>x</a:t>
            </a:r>
            <a:r>
              <a:rPr lang="en-US" dirty="0" smtClean="0">
                <a:solidFill>
                  <a:srgbClr val="006600"/>
                </a:solidFill>
              </a:rPr>
              <a:t> = 2 </a:t>
            </a:r>
            <a:r>
              <a:rPr lang="en-US" dirty="0" smtClean="0"/>
              <a:t>to find 	Then, to find       we take the additive inverse (negative) of the integral from </a:t>
            </a:r>
            <a:r>
              <a:rPr lang="en-US" i="1" dirty="0" smtClean="0"/>
              <a:t>x</a:t>
            </a:r>
            <a:r>
              <a:rPr lang="en-US" dirty="0" smtClean="0"/>
              <a:t> = 2 to </a:t>
            </a:r>
            <a:r>
              <a:rPr lang="en-US" i="1" dirty="0" smtClean="0"/>
              <a:t>x</a:t>
            </a:r>
            <a:r>
              <a:rPr lang="en-US" dirty="0" smtClean="0"/>
              <a:t> = 3. </a:t>
            </a:r>
            <a:endParaRPr lang="en-US" dirty="0"/>
          </a:p>
        </p:txBody>
      </p:sp>
      <p:graphicFrame>
        <p:nvGraphicFramePr>
          <p:cNvPr id="169989" name="Object 5"/>
          <p:cNvGraphicFramePr>
            <a:graphicFrameLocks noChangeAspect="1"/>
          </p:cNvGraphicFramePr>
          <p:nvPr/>
        </p:nvGraphicFramePr>
        <p:xfrm>
          <a:off x="533400" y="1737852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6" name="Equation" r:id="rId3" imgW="1345616" imgH="444307" progId="Equation.DSMT4">
                  <p:embed/>
                </p:oleObj>
              </mc:Choice>
              <mc:Fallback>
                <p:oleObj name="Equation" r:id="rId3" imgW="1345616" imgH="444307" progId="Equation.DSMT4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737852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0" name="Object 6"/>
          <p:cNvGraphicFramePr>
            <a:graphicFrameLocks noChangeAspect="1"/>
          </p:cNvGraphicFramePr>
          <p:nvPr/>
        </p:nvGraphicFramePr>
        <p:xfrm>
          <a:off x="1994848" y="2797792"/>
          <a:ext cx="1346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7" name="Equation" r:id="rId5" imgW="1345616" imgH="444307" progId="Equation.DSMT4">
                  <p:embed/>
                </p:oleObj>
              </mc:Choice>
              <mc:Fallback>
                <p:oleObj name="Equation" r:id="rId5" imgW="1345616" imgH="444307" progId="Equation.DSMT4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94848" y="2797792"/>
                        <a:ext cx="1346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2" name="Object 8"/>
          <p:cNvGraphicFramePr>
            <a:graphicFrameLocks noChangeAspect="1"/>
          </p:cNvGraphicFramePr>
          <p:nvPr/>
        </p:nvGraphicFramePr>
        <p:xfrm>
          <a:off x="3622344" y="3698544"/>
          <a:ext cx="431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8" name="Equation" r:id="rId7" imgW="431613" imgH="431613" progId="Equation.DSMT4">
                  <p:embed/>
                </p:oleObj>
              </mc:Choice>
              <mc:Fallback>
                <p:oleObj name="Equation" r:id="rId7" imgW="431613" imgH="431613" progId="Equation.DSMT4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22344" y="3698544"/>
                        <a:ext cx="4318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9994" name="Objec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204743"/>
              </p:ext>
            </p:extLst>
          </p:nvPr>
        </p:nvGraphicFramePr>
        <p:xfrm>
          <a:off x="6096000" y="3698544"/>
          <a:ext cx="457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9" name="Equation" r:id="rId9" imgW="457200" imgH="431800" progId="Equation.DSMT4">
                  <p:embed/>
                </p:oleObj>
              </mc:Choice>
              <mc:Fallback>
                <p:oleObj name="Equation" r:id="rId9" imgW="457200" imgH="431800" progId="Equation.DSMT4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0" y="3698544"/>
                        <a:ext cx="457200" cy="431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Total Area (cont.)</a:t>
            </a:r>
            <a:endParaRPr lang="en-US" dirty="0"/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10" name="Picture 9" descr="CH_6_Sec6.4-_Example_3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410200" y="1219200"/>
            <a:ext cx="3641897" cy="3581400"/>
          </a:xfrm>
          <a:prstGeom prst="rect">
            <a:avLst/>
          </a:prstGeom>
        </p:spPr>
      </p:pic>
      <p:graphicFrame>
        <p:nvGraphicFramePr>
          <p:cNvPr id="5123" name="Object 3"/>
          <p:cNvGraphicFramePr>
            <a:graphicFrameLocks noChangeAspect="1"/>
          </p:cNvGraphicFramePr>
          <p:nvPr/>
        </p:nvGraphicFramePr>
        <p:xfrm>
          <a:off x="457200" y="1295400"/>
          <a:ext cx="2540000" cy="698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1" name="Equation" r:id="rId4" imgW="2539800" imgH="698400" progId="Equation.DSMT4">
                  <p:embed/>
                </p:oleObj>
              </mc:Choice>
              <mc:Fallback>
                <p:oleObj name="Equation" r:id="rId4" imgW="2539800" imgH="69840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7200" y="1295400"/>
                        <a:ext cx="2540000" cy="698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4" name="Object 4"/>
          <p:cNvGraphicFramePr>
            <a:graphicFrameLocks noChangeAspect="1"/>
          </p:cNvGraphicFramePr>
          <p:nvPr/>
        </p:nvGraphicFramePr>
        <p:xfrm>
          <a:off x="852948" y="2089356"/>
          <a:ext cx="1765300" cy="1104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2" name="Equation" r:id="rId6" imgW="1765080" imgH="1104840" progId="Equation.DSMT4">
                  <p:embed/>
                </p:oleObj>
              </mc:Choice>
              <mc:Fallback>
                <p:oleObj name="Equation" r:id="rId6" imgW="1765080" imgH="11048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2089356"/>
                        <a:ext cx="1765300" cy="11049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5" name="Object 5"/>
          <p:cNvGraphicFramePr>
            <a:graphicFrameLocks noChangeAspect="1"/>
          </p:cNvGraphicFramePr>
          <p:nvPr/>
        </p:nvGraphicFramePr>
        <p:xfrm>
          <a:off x="852948" y="3320844"/>
          <a:ext cx="4749800" cy="1155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3" name="Equation" r:id="rId8" imgW="4749480" imgH="1155600" progId="Equation.DSMT4">
                  <p:embed/>
                </p:oleObj>
              </mc:Choice>
              <mc:Fallback>
                <p:oleObj name="Equation" r:id="rId8" imgW="4749480" imgH="11556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52948" y="3320844"/>
                        <a:ext cx="4749800" cy="1155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838200" y="4572000"/>
          <a:ext cx="2997200" cy="927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4" name="Equation" r:id="rId10" imgW="2997000" imgH="927000" progId="Equation.DSMT4">
                  <p:embed/>
                </p:oleObj>
              </mc:Choice>
              <mc:Fallback>
                <p:oleObj name="Equation" r:id="rId10" imgW="2997000" imgH="9270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1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8200" y="4572000"/>
                        <a:ext cx="2997200" cy="927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2: Total Area (cont.)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457200" y="1868031"/>
            <a:ext cx="82296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 smtClean="0"/>
          </a:p>
          <a:p>
            <a:pPr>
              <a:tabLst>
                <a:tab pos="463550" algn="l"/>
              </a:tabLst>
            </a:pPr>
            <a:endParaRPr lang="en-US" dirty="0"/>
          </a:p>
        </p:txBody>
      </p:sp>
      <p:graphicFrame>
        <p:nvGraphicFramePr>
          <p:cNvPr id="6147" name="Object 3"/>
          <p:cNvGraphicFramePr>
            <a:graphicFrameLocks noChangeAspect="1"/>
          </p:cNvGraphicFramePr>
          <p:nvPr/>
        </p:nvGraphicFramePr>
        <p:xfrm>
          <a:off x="990600" y="1371600"/>
          <a:ext cx="2070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8" name="Equation" r:id="rId3" imgW="2070000" imgH="838080" progId="Equation.DSMT4">
                  <p:embed/>
                </p:oleObj>
              </mc:Choice>
              <mc:Fallback>
                <p:oleObj name="Equation" r:id="rId3" imgW="2070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1371600"/>
                        <a:ext cx="20701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8" name="Object 4"/>
          <p:cNvGraphicFramePr>
            <a:graphicFrameLocks noChangeAspect="1"/>
          </p:cNvGraphicFramePr>
          <p:nvPr/>
        </p:nvGraphicFramePr>
        <p:xfrm>
          <a:off x="990600" y="2332704"/>
          <a:ext cx="1358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9" name="Equation" r:id="rId5" imgW="1358640" imgH="838080" progId="Equation.DSMT4">
                  <p:embed/>
                </p:oleObj>
              </mc:Choice>
              <mc:Fallback>
                <p:oleObj name="Equation" r:id="rId5" imgW="135864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90600" y="2332704"/>
                        <a:ext cx="1358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5"/>
          <p:cNvGraphicFramePr>
            <a:graphicFrameLocks noChangeAspect="1"/>
          </p:cNvGraphicFramePr>
          <p:nvPr/>
        </p:nvGraphicFramePr>
        <p:xfrm>
          <a:off x="973392" y="3247104"/>
          <a:ext cx="711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0" name="Equation" r:id="rId7" imgW="711000" imgH="838080" progId="Equation.DSMT4">
                  <p:embed/>
                </p:oleObj>
              </mc:Choice>
              <mc:Fallback>
                <p:oleObj name="Equation" r:id="rId7" imgW="71100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3392" y="3247104"/>
                        <a:ext cx="711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458</Words>
  <Application>Microsoft Office PowerPoint</Application>
  <PresentationFormat>On-screen Show (4:3)</PresentationFormat>
  <Paragraphs>105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Calibri</vt:lpstr>
      <vt:lpstr>Courier New</vt:lpstr>
      <vt:lpstr>Arial</vt:lpstr>
      <vt:lpstr>Office Theme</vt:lpstr>
      <vt:lpstr>Equation</vt:lpstr>
      <vt:lpstr>Section 14.5</vt:lpstr>
      <vt:lpstr>Objectives</vt:lpstr>
      <vt:lpstr>Area Bounded by a Curve and the x-Axis </vt:lpstr>
      <vt:lpstr>Example 1: Interpreting the Integral</vt:lpstr>
      <vt:lpstr>Example 1: Interpreting the Integral (cont.)</vt:lpstr>
      <vt:lpstr>Example 1: Interpreting the Integral (cont.)</vt:lpstr>
      <vt:lpstr>Example 2: Total Area</vt:lpstr>
      <vt:lpstr>Example 2: Total Area (cont.)</vt:lpstr>
      <vt:lpstr>Example 2: Total Area (cont.)</vt:lpstr>
      <vt:lpstr>Example 2: Total Area (cont.)</vt:lpstr>
      <vt:lpstr>Example 2: Total Area (cont.)</vt:lpstr>
      <vt:lpstr>Area Bounded by a Curve and the x-Axis</vt:lpstr>
      <vt:lpstr>Area Bounded by a Curve and the x-Axis</vt:lpstr>
      <vt:lpstr>Example 3: Bounded Area</vt:lpstr>
      <vt:lpstr>Example 3: Bounded Area (cont.)</vt:lpstr>
      <vt:lpstr>Example 3: Bounded Area (cont.)</vt:lpstr>
      <vt:lpstr>Example 4: Marginal Analysis</vt:lpstr>
      <vt:lpstr>Example 4: Marginal Analysis (cont.)</vt:lpstr>
      <vt:lpstr>Example 4: Marginal Analysis (cont.)</vt:lpstr>
      <vt:lpstr>Example 4: Marginal Analysis (cont.)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Mathematics with Applications in Business and Social Sciences</dc:title>
  <dc:creator>Hawkes Learning Systems</dc:creator>
  <cp:lastModifiedBy>syamprasad</cp:lastModifiedBy>
  <cp:revision>38</cp:revision>
  <dcterms:created xsi:type="dcterms:W3CDTF">2013-04-26T14:43:13Z</dcterms:created>
  <dcterms:modified xsi:type="dcterms:W3CDTF">2019-08-22T04:17:35Z</dcterms:modified>
</cp:coreProperties>
</file>