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ukkaprasad" initials="c" lastIdx="1" clrIdx="0">
    <p:extLst>
      <p:ext uri="{19B8F6BF-5375-455C-9EA6-DF929625EA0E}">
        <p15:presenceInfo xmlns:p15="http://schemas.microsoft.com/office/powerpoint/2012/main" userId="S-1-5-21-1666015839-3846122634-945917319-22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75" autoAdjust="0"/>
    <p:restoredTop sz="94660"/>
  </p:normalViewPr>
  <p:slideViewPr>
    <p:cSldViewPr>
      <p:cViewPr varScale="1">
        <p:scale>
          <a:sx n="105" d="100"/>
          <a:sy n="105" d="100"/>
        </p:scale>
        <p:origin x="216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1050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AAB79-3141-40ED-8170-D9E6912694F7}" type="datetimeFigureOut">
              <a:rPr lang="en-US" smtClean="0"/>
              <a:pPr/>
              <a:t>5/15/2025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C2537-415C-42B0-872A-E0797697BE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514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2.wmf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40.w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7.wmf"/><Relationship Id="rId5" Type="http://schemas.openxmlformats.org/officeDocument/2006/relationships/image" Target="../media/image34.wmf"/><Relationship Id="rId15" Type="http://schemas.openxmlformats.org/officeDocument/2006/relationships/image" Target="../media/image39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6.wmf"/><Relationship Id="rId14" Type="http://schemas.openxmlformats.org/officeDocument/2006/relationships/oleObject" Target="../embeddings/oleObject3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45.bin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8.wmf"/><Relationship Id="rId2" Type="http://schemas.openxmlformats.org/officeDocument/2006/relationships/oleObject" Target="../embeddings/oleObject37.bin"/><Relationship Id="rId16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49.e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4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4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55.bin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7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3.bin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Area Between Two Curves (with Applications)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Consumers’ Surplus and Producers’ Surplus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Consumers’ Surplus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consumers’ surplus </a:t>
            </a:r>
            <a:r>
              <a:rPr lang="en-US" dirty="0">
                <a:solidFill>
                  <a:srgbClr val="000000"/>
                </a:solidFill>
              </a:rPr>
              <a:t>is defined to be</a:t>
            </a:r>
          </a:p>
          <a:p>
            <a:pPr>
              <a:lnSpc>
                <a:spcPct val="200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C00000"/>
                </a:solidFill>
              </a:rPr>
              <a:t>p</a:t>
            </a:r>
            <a:r>
              <a:rPr lang="en-US" dirty="0">
                <a:solidFill>
                  <a:srgbClr val="C00000"/>
                </a:solidFill>
              </a:rPr>
              <a:t> = </a:t>
            </a:r>
            <a:r>
              <a:rPr lang="en-US" i="1" dirty="0">
                <a:solidFill>
                  <a:srgbClr val="C00000"/>
                </a:solidFill>
              </a:rPr>
              <a:t>D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</a:rPr>
              <a:t>is the demand curve and 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i="1" baseline="-25000" dirty="0">
                <a:solidFill>
                  <a:srgbClr val="C00000"/>
                </a:solidFill>
              </a:rPr>
              <a:t>E</a:t>
            </a:r>
            <a:r>
              <a:rPr lang="en-US" dirty="0">
                <a:solidFill>
                  <a:srgbClr val="C00000"/>
                </a:solidFill>
              </a:rPr>
              <a:t>, </a:t>
            </a:r>
            <a:r>
              <a:rPr lang="en-US" i="1" dirty="0">
                <a:solidFill>
                  <a:srgbClr val="C00000"/>
                </a:solidFill>
              </a:rPr>
              <a:t>p</a:t>
            </a:r>
            <a:r>
              <a:rPr lang="en-US" i="1" baseline="-25000" dirty="0">
                <a:solidFill>
                  <a:srgbClr val="C00000"/>
                </a:solidFill>
              </a:rPr>
              <a:t>E</a:t>
            </a:r>
            <a:r>
              <a:rPr lang="en-US" dirty="0">
                <a:solidFill>
                  <a:srgbClr val="C00000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</a:rPr>
              <a:t>is the equilibrium point. </a:t>
            </a:r>
          </a:p>
        </p:txBody>
      </p:sp>
      <p:graphicFrame>
        <p:nvGraphicFramePr>
          <p:cNvPr id="1884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024725"/>
              </p:ext>
            </p:extLst>
          </p:nvPr>
        </p:nvGraphicFramePr>
        <p:xfrm>
          <a:off x="2794000" y="2438400"/>
          <a:ext cx="3556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55720" imgH="685800" progId="Equation.DSMT4">
                  <p:embed/>
                </p:oleObj>
              </mc:Choice>
              <mc:Fallback>
                <p:oleObj name="Equation" r:id="rId2" imgW="3555720" imgH="685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2438400"/>
                        <a:ext cx="3556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Consumers’ Surplus and Producers’ Surplus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Producers’ Surplus 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producers’ surplus </a:t>
            </a:r>
            <a:r>
              <a:rPr lang="en-US" dirty="0">
                <a:solidFill>
                  <a:srgbClr val="000000"/>
                </a:solidFill>
              </a:rPr>
              <a:t>is defined to be</a:t>
            </a:r>
          </a:p>
          <a:p>
            <a:pPr algn="ctr">
              <a:lnSpc>
                <a:spcPct val="200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C00000"/>
                </a:solidFill>
              </a:rPr>
              <a:t>p</a:t>
            </a:r>
            <a:r>
              <a:rPr lang="en-US" dirty="0">
                <a:solidFill>
                  <a:srgbClr val="C00000"/>
                </a:solidFill>
              </a:rPr>
              <a:t> = </a:t>
            </a:r>
            <a:r>
              <a:rPr lang="en-US" i="1" dirty="0">
                <a:solidFill>
                  <a:srgbClr val="C00000"/>
                </a:solidFill>
              </a:rPr>
              <a:t>S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</a:rPr>
              <a:t>is the supply curve and 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i="1" baseline="-25000" dirty="0">
                <a:solidFill>
                  <a:srgbClr val="C00000"/>
                </a:solidFill>
              </a:rPr>
              <a:t>E</a:t>
            </a:r>
            <a:r>
              <a:rPr lang="en-US" dirty="0">
                <a:solidFill>
                  <a:srgbClr val="C00000"/>
                </a:solidFill>
              </a:rPr>
              <a:t> , </a:t>
            </a:r>
            <a:r>
              <a:rPr lang="en-US" i="1" dirty="0">
                <a:solidFill>
                  <a:srgbClr val="C00000"/>
                </a:solidFill>
              </a:rPr>
              <a:t>p</a:t>
            </a:r>
            <a:r>
              <a:rPr lang="en-US" i="1" baseline="-25000" dirty="0">
                <a:solidFill>
                  <a:srgbClr val="C00000"/>
                </a:solidFill>
              </a:rPr>
              <a:t>E</a:t>
            </a:r>
            <a:r>
              <a:rPr lang="en-US" dirty="0">
                <a:solidFill>
                  <a:srgbClr val="C00000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</a:rPr>
              <a:t>is the equilibrium point. </a:t>
            </a:r>
          </a:p>
        </p:txBody>
      </p:sp>
      <p:graphicFrame>
        <p:nvGraphicFramePr>
          <p:cNvPr id="188418" name="Object 2"/>
          <p:cNvGraphicFramePr>
            <a:graphicFrameLocks noChangeAspect="1"/>
          </p:cNvGraphicFramePr>
          <p:nvPr/>
        </p:nvGraphicFramePr>
        <p:xfrm>
          <a:off x="2851150" y="2514600"/>
          <a:ext cx="3441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41700" imgH="698500" progId="Equation.DSMT4">
                  <p:embed/>
                </p:oleObj>
              </mc:Choice>
              <mc:Fallback>
                <p:oleObj name="Equation" r:id="rId2" imgW="3441700" imgH="698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1150" y="2514600"/>
                        <a:ext cx="3441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Determining Surpluses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Suppose, for a certain new brand of mechanical pencil, the demand function is </a:t>
            </a:r>
            <a:r>
              <a:rPr lang="en-US" i="1" dirty="0">
                <a:solidFill>
                  <a:srgbClr val="0000FF"/>
                </a:solidFill>
              </a:rPr>
              <a:t>D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6 −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and the supply function is </a:t>
            </a:r>
            <a:r>
              <a:rPr lang="en-US" i="1" dirty="0">
                <a:solidFill>
                  <a:srgbClr val="0000FF"/>
                </a:solidFill>
              </a:rPr>
              <a:t>S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, where </a:t>
            </a:r>
            <a:r>
              <a:rPr lang="en-US" i="1" dirty="0"/>
              <a:t>x</a:t>
            </a:r>
            <a:r>
              <a:rPr lang="en-US" dirty="0"/>
              <a:t> is in thousands of pencils.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Find the equilibrium point.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Find the consumers’ surplus.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c.	</a:t>
            </a:r>
            <a:r>
              <a:rPr lang="en-US" dirty="0"/>
              <a:t>Find the producers’ surplus.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.png"/>
          <p:cNvPicPr>
            <a:picLocks noChangeAspect="1"/>
          </p:cNvPicPr>
          <p:nvPr/>
        </p:nvPicPr>
        <p:blipFill>
          <a:blip r:embed="rId2"/>
          <a:srcRect r="5405"/>
          <a:stretch>
            <a:fillRect/>
          </a:stretch>
        </p:blipFill>
        <p:spPr>
          <a:xfrm>
            <a:off x="5715000" y="1600201"/>
            <a:ext cx="3200400" cy="32656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Determining Surpluses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Solutions: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Set </a:t>
            </a:r>
            <a:r>
              <a:rPr lang="en-US" i="1" dirty="0">
                <a:solidFill>
                  <a:srgbClr val="000099"/>
                </a:solidFill>
              </a:rPr>
              <a:t>S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) =</a:t>
            </a:r>
            <a:r>
              <a:rPr lang="en-US" i="1" dirty="0">
                <a:solidFill>
                  <a:srgbClr val="000099"/>
                </a:solidFill>
              </a:rPr>
              <a:t> D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) </a:t>
            </a:r>
            <a:r>
              <a:rPr lang="en-US" dirty="0"/>
              <a:t>and solve for</a:t>
            </a:r>
            <a:r>
              <a:rPr lang="en-US" i="1" dirty="0"/>
              <a:t> x.</a:t>
            </a:r>
            <a:r>
              <a:rPr lang="en-US" b="1" i="1" dirty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4822345"/>
            <a:ext cx="539496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Therefore, </a:t>
            </a:r>
            <a:r>
              <a:rPr lang="en-US" sz="2800" i="1" dirty="0">
                <a:solidFill>
                  <a:srgbClr val="009900"/>
                </a:solidFill>
              </a:rPr>
              <a:t>x</a:t>
            </a:r>
            <a:r>
              <a:rPr lang="en-US" sz="2800" i="1" baseline="-25000" dirty="0">
                <a:solidFill>
                  <a:srgbClr val="009900"/>
                </a:solidFill>
              </a:rPr>
              <a:t>E</a:t>
            </a:r>
            <a:r>
              <a:rPr lang="en-US" sz="2800" i="1" dirty="0">
                <a:solidFill>
                  <a:srgbClr val="009900"/>
                </a:solidFill>
              </a:rPr>
              <a:t> </a:t>
            </a:r>
            <a:r>
              <a:rPr lang="en-US" sz="2800" dirty="0">
                <a:solidFill>
                  <a:srgbClr val="009900"/>
                </a:solidFill>
              </a:rPr>
              <a:t>= 2</a:t>
            </a:r>
            <a:r>
              <a:rPr lang="en-US" sz="2800" dirty="0"/>
              <a:t> and</a:t>
            </a:r>
            <a:r>
              <a:rPr lang="en-US" sz="2800" i="1" dirty="0"/>
              <a:t> </a:t>
            </a:r>
            <a:r>
              <a:rPr lang="en-US" sz="2800" i="1" dirty="0">
                <a:solidFill>
                  <a:srgbClr val="FF00FF"/>
                </a:solidFill>
              </a:rPr>
              <a:t>p</a:t>
            </a:r>
            <a:r>
              <a:rPr lang="en-US" sz="2800" i="1" baseline="-25000" dirty="0">
                <a:solidFill>
                  <a:srgbClr val="FF00FF"/>
                </a:solidFill>
              </a:rPr>
              <a:t>E</a:t>
            </a:r>
            <a:r>
              <a:rPr lang="en-US" sz="2800" i="1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= 6 − 2 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FF"/>
                </a:solidFill>
              </a:rPr>
              <a:t>4</a:t>
            </a:r>
            <a:r>
              <a:rPr lang="en-US" sz="2800" dirty="0"/>
              <a:t>.</a:t>
            </a:r>
            <a:r>
              <a:rPr lang="en-US" sz="2800" i="1" dirty="0"/>
              <a:t> </a:t>
            </a:r>
          </a:p>
          <a:p>
            <a:r>
              <a:rPr lang="en-US" sz="2800" dirty="0"/>
              <a:t>The equilibrium point is (</a:t>
            </a:r>
            <a:r>
              <a:rPr lang="en-US" sz="2800" dirty="0">
                <a:solidFill>
                  <a:srgbClr val="009900"/>
                </a:solidFill>
              </a:rPr>
              <a:t>2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FF00FF"/>
                </a:solidFill>
              </a:rPr>
              <a:t>4</a:t>
            </a:r>
            <a:r>
              <a:rPr lang="en-US" sz="2800" dirty="0"/>
              <a:t>). 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133600" y="2423652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71600" imgH="380880" progId="Equation.DSMT4">
                  <p:embed/>
                </p:oleObj>
              </mc:Choice>
              <mc:Fallback>
                <p:oleObj name="Equation" r:id="rId3" imgW="13716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423652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143000" y="3033252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66600" imgH="380880" progId="Equation.DSMT4">
                  <p:embed/>
                </p:oleObj>
              </mc:Choice>
              <mc:Fallback>
                <p:oleObj name="Equation" r:id="rId5" imgW="1866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33252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624348" y="3566652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387520" imgH="469800" progId="Equation.DSMT4">
                  <p:embed/>
                </p:oleObj>
              </mc:Choice>
              <mc:Fallback>
                <p:oleObj name="Equation" r:id="rId7" imgW="23875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348" y="3566652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878348" y="4311444"/>
          <a:ext cx="210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08160" imgH="380880" progId="Equation.DSMT4">
                  <p:embed/>
                </p:oleObj>
              </mc:Choice>
              <mc:Fallback>
                <p:oleObj name="Equation" r:id="rId9" imgW="21081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348" y="4311444"/>
                        <a:ext cx="210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124200" y="4328652"/>
          <a:ext cx="228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86000" imgH="279360" progId="Equation.DSMT4">
                  <p:embed/>
                </p:oleObj>
              </mc:Choice>
              <mc:Fallback>
                <p:oleObj name="Equation" r:id="rId11" imgW="22860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328652"/>
                        <a:ext cx="2286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838200" y="4267200"/>
            <a:ext cx="10541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838200" y="4267200"/>
            <a:ext cx="1102852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Determining Surpluses (cont.)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0836479"/>
              </p:ext>
            </p:extLst>
          </p:nvPr>
        </p:nvGraphicFramePr>
        <p:xfrm>
          <a:off x="529304" y="990600"/>
          <a:ext cx="3860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60640" imgH="698400" progId="Equation.DSMT4">
                  <p:embed/>
                </p:oleObj>
              </mc:Choice>
              <mc:Fallback>
                <p:oleObj name="Equation" r:id="rId2" imgW="386064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304" y="990600"/>
                        <a:ext cx="3860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605440"/>
              </p:ext>
            </p:extLst>
          </p:nvPr>
        </p:nvGraphicFramePr>
        <p:xfrm>
          <a:off x="4648200" y="1219200"/>
          <a:ext cx="4165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65560" imgH="279360" progId="Equation.DSMT4">
                  <p:embed/>
                </p:oleObj>
              </mc:Choice>
              <mc:Fallback>
                <p:oleObj name="Equation" r:id="rId4" imgW="416556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219200"/>
                        <a:ext cx="4165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3350851"/>
              </p:ext>
            </p:extLst>
          </p:nvPr>
        </p:nvGraphicFramePr>
        <p:xfrm>
          <a:off x="1403556" y="1615845"/>
          <a:ext cx="2177844" cy="1127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1117440" progId="Equation.DSMT4">
                  <p:embed/>
                </p:oleObj>
              </mc:Choice>
              <mc:Fallback>
                <p:oleObj name="Equation" r:id="rId6" imgW="2158920" imgH="1117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556" y="1615845"/>
                        <a:ext cx="2177844" cy="11273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52082"/>
              </p:ext>
            </p:extLst>
          </p:nvPr>
        </p:nvGraphicFramePr>
        <p:xfrm>
          <a:off x="1386348" y="2806700"/>
          <a:ext cx="49022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02120" imgH="1155600" progId="Equation.DSMT4">
                  <p:embed/>
                </p:oleObj>
              </mc:Choice>
              <mc:Fallback>
                <p:oleObj name="Equation" r:id="rId8" imgW="4902120" imgH="1155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6348" y="2806700"/>
                        <a:ext cx="49022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469935"/>
              </p:ext>
            </p:extLst>
          </p:nvPr>
        </p:nvGraphicFramePr>
        <p:xfrm>
          <a:off x="1371600" y="3962400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88760" imgH="838080" progId="Equation.DSMT4">
                  <p:embed/>
                </p:oleObj>
              </mc:Choice>
              <mc:Fallback>
                <p:oleObj name="Equation" r:id="rId10" imgW="1688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962400"/>
                        <a:ext cx="168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9624550"/>
              </p:ext>
            </p:extLst>
          </p:nvPr>
        </p:nvGraphicFramePr>
        <p:xfrm>
          <a:off x="1371600" y="49530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57200" imgH="279360" progId="Equation.DSMT4">
                  <p:embed/>
                </p:oleObj>
              </mc:Choice>
              <mc:Fallback>
                <p:oleObj name="Equation" r:id="rId12" imgW="4572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9530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E1964AA-5E68-A87E-02BF-34498E28BD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048151"/>
              </p:ext>
            </p:extLst>
          </p:nvPr>
        </p:nvGraphicFramePr>
        <p:xfrm>
          <a:off x="1371600" y="5481638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80800" imgH="368280" progId="Equation.DSMT4">
                  <p:embed/>
                </p:oleObj>
              </mc:Choice>
              <mc:Fallback>
                <p:oleObj name="Equation" r:id="rId14" imgW="118080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371600" y="5481638"/>
                        <a:ext cx="11811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A19734D-722B-F1E5-E1F2-E1A0B9BF21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737710"/>
              </p:ext>
            </p:extLst>
          </p:nvPr>
        </p:nvGraphicFramePr>
        <p:xfrm>
          <a:off x="3556000" y="5526088"/>
          <a:ext cx="5257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257800" imgH="279360" progId="Equation.DSMT4">
                  <p:embed/>
                </p:oleObj>
              </mc:Choice>
              <mc:Fallback>
                <p:oleObj name="Equation" r:id="rId16" imgW="5257800" imgH="279360" progId="Equation.DSMT4">
                  <p:embed/>
                  <p:pic>
                    <p:nvPicPr>
                      <p:cNvPr id="92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5526088"/>
                        <a:ext cx="5257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Determining Surpluses 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834895"/>
              </p:ext>
            </p:extLst>
          </p:nvPr>
        </p:nvGraphicFramePr>
        <p:xfrm>
          <a:off x="533400" y="1130300"/>
          <a:ext cx="3225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25600" imgH="698400" progId="Equation.DSMT4">
                  <p:embed/>
                </p:oleObj>
              </mc:Choice>
              <mc:Fallback>
                <p:oleObj name="Equation" r:id="rId2" imgW="322560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30300"/>
                        <a:ext cx="3225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568588"/>
              </p:ext>
            </p:extLst>
          </p:nvPr>
        </p:nvGraphicFramePr>
        <p:xfrm>
          <a:off x="4686300" y="1405255"/>
          <a:ext cx="407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76640" imgH="279360" progId="Equation.DSMT4">
                  <p:embed/>
                </p:oleObj>
              </mc:Choice>
              <mc:Fallback>
                <p:oleObj name="Equation" r:id="rId4" imgW="40766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1405255"/>
                        <a:ext cx="407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577560"/>
              </p:ext>
            </p:extLst>
          </p:nvPr>
        </p:nvGraphicFramePr>
        <p:xfrm>
          <a:off x="1435100" y="1841500"/>
          <a:ext cx="20701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70000" imgH="1206360" progId="Equation.DSMT4">
                  <p:embed/>
                </p:oleObj>
              </mc:Choice>
              <mc:Fallback>
                <p:oleObj name="Equation" r:id="rId6" imgW="2070000" imgH="1206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1841500"/>
                        <a:ext cx="20701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15054"/>
              </p:ext>
            </p:extLst>
          </p:nvPr>
        </p:nvGraphicFramePr>
        <p:xfrm>
          <a:off x="1403556" y="3048000"/>
          <a:ext cx="33528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52680" imgH="1206360" progId="Equation.DSMT4">
                  <p:embed/>
                </p:oleObj>
              </mc:Choice>
              <mc:Fallback>
                <p:oleObj name="Equation" r:id="rId8" imgW="3352680" imgH="1206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556" y="3048000"/>
                        <a:ext cx="33528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430916"/>
              </p:ext>
            </p:extLst>
          </p:nvPr>
        </p:nvGraphicFramePr>
        <p:xfrm>
          <a:off x="1418304" y="43434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838080" progId="Equation.DSMT4">
                  <p:embed/>
                </p:oleObj>
              </mc:Choice>
              <mc:Fallback>
                <p:oleObj name="Equation" r:id="rId10" imgW="10285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304" y="43434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5563640"/>
              </p:ext>
            </p:extLst>
          </p:nvPr>
        </p:nvGraphicFramePr>
        <p:xfrm>
          <a:off x="2453148" y="43434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8400" imgH="838080" progId="Equation.DSMT4">
                  <p:embed/>
                </p:oleObj>
              </mc:Choice>
              <mc:Fallback>
                <p:oleObj name="Equation" r:id="rId12" imgW="6984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3148" y="43434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4428106"/>
              </p:ext>
            </p:extLst>
          </p:nvPr>
        </p:nvGraphicFramePr>
        <p:xfrm>
          <a:off x="3285204" y="461772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47560" imgH="291960" progId="Equation.DSMT4">
                  <p:embed/>
                </p:oleObj>
              </mc:Choice>
              <mc:Fallback>
                <p:oleObj name="Equation" r:id="rId14" imgW="14475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5204" y="461772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>
            <a:extLst>
              <a:ext uri="{FF2B5EF4-FFF2-40B4-BE49-F238E27FC236}">
                <a16:creationId xmlns:a16="http://schemas.microsoft.com/office/drawing/2014/main" id="{953D6867-63B7-CCB3-0055-34B81F9E99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1290914"/>
              </p:ext>
            </p:extLst>
          </p:nvPr>
        </p:nvGraphicFramePr>
        <p:xfrm>
          <a:off x="1418304" y="5429250"/>
          <a:ext cx="1612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12800" imgH="368280" progId="Equation.DSMT4">
                  <p:embed/>
                </p:oleObj>
              </mc:Choice>
              <mc:Fallback>
                <p:oleObj name="Equation" r:id="rId16" imgW="1612800" imgH="368280" progId="Equation.DSMT4">
                  <p:embed/>
                  <p:pic>
                    <p:nvPicPr>
                      <p:cNvPr id="10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304" y="5429250"/>
                        <a:ext cx="1612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E582058-AC20-F6AB-56D5-8BDD309494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32466"/>
              </p:ext>
            </p:extLst>
          </p:nvPr>
        </p:nvGraphicFramePr>
        <p:xfrm>
          <a:off x="3429000" y="5514848"/>
          <a:ext cx="5257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257885" imgH="279039" progId="Equation.DSMT4">
                  <p:embed/>
                </p:oleObj>
              </mc:Choice>
              <mc:Fallback>
                <p:oleObj name="Equation" r:id="rId18" imgW="5257885" imgH="27903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429000" y="5514848"/>
                        <a:ext cx="52578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Lorenz Curves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Coefficient of Inequality for a Lorenz Curve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C00000"/>
                </a:solidFill>
              </a:rPr>
              <a:t>y</a:t>
            </a:r>
            <a:r>
              <a:rPr lang="en-US" dirty="0">
                <a:solidFill>
                  <a:srgbClr val="C00000"/>
                </a:solidFill>
              </a:rPr>
              <a:t> = </a:t>
            </a:r>
            <a:r>
              <a:rPr lang="en-US" i="1" dirty="0">
                <a:solidFill>
                  <a:srgbClr val="C00000"/>
                </a:solidFill>
              </a:rPr>
              <a:t>f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</a:rPr>
              <a:t>represents a Lorenz curve, then</a:t>
            </a:r>
          </a:p>
          <a:p>
            <a:endParaRPr lang="en-US" i="1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935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4138290"/>
              </p:ext>
            </p:extLst>
          </p:nvPr>
        </p:nvGraphicFramePr>
        <p:xfrm>
          <a:off x="1371600" y="2514600"/>
          <a:ext cx="6400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00800" imgH="685800" progId="Equation.DSMT4">
                  <p:embed/>
                </p:oleObj>
              </mc:Choice>
              <mc:Fallback>
                <p:oleObj name="Equation" r:id="rId2" imgW="6400800" imgH="685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514600"/>
                        <a:ext cx="64008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a Lorenz Curve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Suppose that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0.6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+ 0.4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represents a Lorenz curve for some country.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What percent of the country’s total income is 	earned by the lower 50 percent of the families in 	this country?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Find the coefficient of inequality.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a Lorenz Curve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Solutions:</a:t>
            </a:r>
          </a:p>
          <a:p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spcBef>
                <a:spcPts val="1800"/>
              </a:spcBef>
            </a:pPr>
            <a:r>
              <a:rPr lang="en-US" dirty="0"/>
              <a:t>The lower 50 percent of the families earn </a:t>
            </a:r>
            <a:r>
              <a:rPr lang="en-US" dirty="0">
                <a:solidFill>
                  <a:srgbClr val="FF0000"/>
                </a:solidFill>
              </a:rPr>
              <a:t>35 percent </a:t>
            </a:r>
            <a:r>
              <a:rPr lang="en-US" dirty="0"/>
              <a:t>of the country’s total income. 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562600" y="2096766"/>
            <a:ext cx="301752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Since we want the lower 50% of families, set </a:t>
            </a:r>
            <a:r>
              <a:rPr lang="en-US" sz="2000" i="1" dirty="0">
                <a:solidFill>
                  <a:srgbClr val="FF00FF"/>
                </a:solidFill>
              </a:rPr>
              <a:t>x</a:t>
            </a:r>
            <a:r>
              <a:rPr lang="en-US" sz="2000" dirty="0">
                <a:solidFill>
                  <a:srgbClr val="FF00FF"/>
                </a:solidFill>
              </a:rPr>
              <a:t> = 0.5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533400" y="2101644"/>
          <a:ext cx="1422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22360" imgH="469800" progId="Equation.DSMT4">
                  <p:embed/>
                </p:oleObj>
              </mc:Choice>
              <mc:Fallback>
                <p:oleObj name="Equation" r:id="rId2" imgW="14223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01644"/>
                        <a:ext cx="1422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010696" y="2027904"/>
          <a:ext cx="307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73320" imgH="533160" progId="Equation.DSMT4">
                  <p:embed/>
                </p:oleObj>
              </mc:Choice>
              <mc:Fallback>
                <p:oleObj name="Equation" r:id="rId4" imgW="307332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0696" y="2027904"/>
                        <a:ext cx="307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010696" y="27559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291960" progId="Equation.DSMT4">
                  <p:embed/>
                </p:oleObj>
              </mc:Choice>
              <mc:Fallback>
                <p:oleObj name="Equation" r:id="rId6" imgW="9144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0696" y="27559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a Lorenz Curve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5715000" y="1197114"/>
            <a:ext cx="310896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Note: combine terms in the integrand before finding the antiderivative.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558032"/>
            <a:ext cx="521208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The coefficient of inequality is </a:t>
            </a:r>
            <a:r>
              <a:rPr lang="en-US" sz="2800" dirty="0">
                <a:solidFill>
                  <a:srgbClr val="FF0000"/>
                </a:solidFill>
              </a:rPr>
              <a:t>0.2</a:t>
            </a:r>
            <a:r>
              <a:rPr lang="en-US" sz="2800" dirty="0"/>
              <a:t>.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533400" y="1130300"/>
          <a:ext cx="4140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40000" imgH="698400" progId="Equation.DSMT4">
                  <p:embed/>
                </p:oleObj>
              </mc:Choice>
              <mc:Fallback>
                <p:oleObj name="Equation" r:id="rId2" imgW="414000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30300"/>
                        <a:ext cx="4140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890252" y="1890252"/>
          <a:ext cx="3454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54200" imgH="698400" progId="Equation.DSMT4">
                  <p:embed/>
                </p:oleObj>
              </mc:Choice>
              <mc:Fallback>
                <p:oleObj name="Equation" r:id="rId4" imgW="345420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252" y="1890252"/>
                        <a:ext cx="3454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883696" y="2590800"/>
          <a:ext cx="31750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4840" imgH="1168200" progId="Equation.DSMT4">
                  <p:embed/>
                </p:oleObj>
              </mc:Choice>
              <mc:Fallback>
                <p:oleObj name="Equation" r:id="rId6" imgW="317484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696" y="2590800"/>
                        <a:ext cx="31750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875504" y="3822700"/>
          <a:ext cx="67945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94280" imgH="1206360" progId="Equation.DSMT4">
                  <p:embed/>
                </p:oleObj>
              </mc:Choice>
              <mc:Fallback>
                <p:oleObj name="Equation" r:id="rId8" imgW="6794280" imgH="1206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504" y="3822700"/>
                        <a:ext cx="67945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1875504" y="5043948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30320" imgH="469800" progId="Equation.DSMT4">
                  <p:embed/>
                </p:oleObj>
              </mc:Choice>
              <mc:Fallback>
                <p:oleObj name="Equation" r:id="rId10" imgW="19303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504" y="5043948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3856704" y="5134896"/>
          <a:ext cx="74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49160" imgH="291960" progId="Equation.DSMT4">
                  <p:embed/>
                </p:oleObj>
              </mc:Choice>
              <mc:Fallback>
                <p:oleObj name="Equation" r:id="rId12" imgW="7491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704" y="5134896"/>
                        <a:ext cx="74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Find the area bounded by two curves.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Apply the concept of bounded area to business and economic situations.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 Between Two Curves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Area Between Two Curves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are two continuous functions and </a:t>
            </a:r>
            <a:r>
              <a:rPr lang="en-US" i="1" dirty="0">
                <a:solidFill>
                  <a:srgbClr val="C00000"/>
                </a:solidFill>
              </a:rPr>
              <a:t>f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) ≥ </a:t>
            </a:r>
            <a:r>
              <a:rPr lang="en-US" i="1" dirty="0">
                <a:solidFill>
                  <a:srgbClr val="C00000"/>
                </a:solidFill>
              </a:rPr>
              <a:t>g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</a:rPr>
              <a:t>on the interval [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], then the area between the two curves on this interval is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832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8995638"/>
              </p:ext>
            </p:extLst>
          </p:nvPr>
        </p:nvGraphicFramePr>
        <p:xfrm>
          <a:off x="2857500" y="3352800"/>
          <a:ext cx="3429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9000" imgH="685800" progId="Equation.DSMT4">
                  <p:embed/>
                </p:oleObj>
              </mc:Choice>
              <mc:Fallback>
                <p:oleObj name="Equation" r:id="rId2" imgW="3429000" imgH="685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3352800"/>
                        <a:ext cx="3429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Finding the Area Between Two Curves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area enclosed by the curves </a:t>
            </a:r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i="1" dirty="0">
                <a:solidFill>
                  <a:srgbClr val="0000FF"/>
                </a:solidFill>
              </a:rPr>
              <a:t> 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− 1 </a:t>
            </a:r>
            <a:r>
              <a:rPr lang="en-US" dirty="0"/>
              <a:t>and</a:t>
            </a:r>
            <a:r>
              <a:rPr lang="en-US" i="1" dirty="0"/>
              <a:t>        </a:t>
            </a:r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= 1 −</a:t>
            </a:r>
            <a:r>
              <a:rPr lang="en-US" i="1" dirty="0">
                <a:solidFill>
                  <a:srgbClr val="0000FF"/>
                </a:solidFill>
              </a:rPr>
              <a:t> x</a:t>
            </a:r>
            <a:r>
              <a:rPr lang="en-US" i="1" dirty="0"/>
              <a:t>.</a:t>
            </a:r>
          </a:p>
          <a:p>
            <a:r>
              <a:rPr lang="en-US" b="1" dirty="0"/>
              <a:t>Solution: </a:t>
            </a:r>
          </a:p>
        </p:txBody>
      </p:sp>
      <p:pic>
        <p:nvPicPr>
          <p:cNvPr id="4" name="Picture 3" descr="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188" y="2362200"/>
            <a:ext cx="3669012" cy="3657600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2743200"/>
            <a:ext cx="475488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Sketch the graphs of both functions to help determine which function is larger. Now set the two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-values equal to each other to find the points of intersection. These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-values will be the limits of integration.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Finding the Area Between Two Curves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57600"/>
            <a:ext cx="8229600" cy="523220"/>
          </a:xfrm>
        </p:spPr>
        <p:txBody>
          <a:bodyPr>
            <a:spAutoFit/>
          </a:bodyPr>
          <a:lstStyle/>
          <a:p>
            <a:r>
              <a:rPr lang="en-US" dirty="0"/>
              <a:t>Thus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090608" y="1295400"/>
          <a:ext cx="1816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5840" imgH="368280" progId="Equation.DSMT4">
                  <p:embed/>
                </p:oleObj>
              </mc:Choice>
              <mc:Fallback>
                <p:oleObj name="Equation" r:id="rId2" imgW="181584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608" y="1295400"/>
                        <a:ext cx="1816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571956" y="1828800"/>
          <a:ext cx="185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54000" imgH="380880" progId="Equation.DSMT4">
                  <p:embed/>
                </p:oleObj>
              </mc:Choice>
              <mc:Fallback>
                <p:oleObj name="Equation" r:id="rId4" imgW="18540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956" y="1828800"/>
                        <a:ext cx="185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040604" y="2406444"/>
          <a:ext cx="237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469800" progId="Equation.DSMT4">
                  <p:embed/>
                </p:oleObj>
              </mc:Choice>
              <mc:Fallback>
                <p:oleObj name="Equation" r:id="rId6" imgW="23745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604" y="2406444"/>
                        <a:ext cx="237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683000" y="3048000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380880" progId="Equation.DSMT4">
                  <p:embed/>
                </p:oleObj>
              </mc:Choice>
              <mc:Fallback>
                <p:oleObj name="Equation" r:id="rId8" imgW="12697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048000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421604" y="4296696"/>
          <a:ext cx="4330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330440" imgH="698400" progId="Equation.DSMT4">
                  <p:embed/>
                </p:oleObj>
              </mc:Choice>
              <mc:Fallback>
                <p:oleObj name="Equation" r:id="rId10" imgW="433044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604" y="4296696"/>
                        <a:ext cx="4330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124200" y="5105400"/>
          <a:ext cx="2628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28720" imgH="698400" progId="Equation.DSMT4">
                  <p:embed/>
                </p:oleObj>
              </mc:Choice>
              <mc:Fallback>
                <p:oleObj name="Equation" r:id="rId12" imgW="262872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105400"/>
                        <a:ext cx="2628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Finding the Area Between Two Curves (cont.)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929148" y="1354392"/>
          <a:ext cx="2438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38280" imgH="1104840" progId="Equation.DSMT4">
                  <p:embed/>
                </p:oleObj>
              </mc:Choice>
              <mc:Fallback>
                <p:oleObj name="Equation" r:id="rId2" imgW="2438280" imgH="1104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148" y="1354392"/>
                        <a:ext cx="24384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914400" y="2590800"/>
          <a:ext cx="67945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94280" imgH="1155600" progId="Equation.DSMT4">
                  <p:embed/>
                </p:oleObj>
              </mc:Choice>
              <mc:Fallback>
                <p:oleObj name="Equation" r:id="rId4" imgW="6794280" imgH="1155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590800"/>
                        <a:ext cx="67945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20956" y="3883740"/>
          <a:ext cx="4292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292280" imgH="927000" progId="Equation.DSMT4">
                  <p:embed/>
                </p:oleObj>
              </mc:Choice>
              <mc:Fallback>
                <p:oleObj name="Equation" r:id="rId6" imgW="429228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956" y="3883740"/>
                        <a:ext cx="4292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270088" y="3886200"/>
          <a:ext cx="307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73320" imgH="838080" progId="Equation.DSMT4">
                  <p:embed/>
                </p:oleObj>
              </mc:Choice>
              <mc:Fallback>
                <p:oleObj name="Equation" r:id="rId8" imgW="30733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088" y="3886200"/>
                        <a:ext cx="307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920956" y="4891548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33160" imgH="838080" progId="Equation.DSMT4">
                  <p:embed/>
                </p:oleObj>
              </mc:Choice>
              <mc:Fallback>
                <p:oleObj name="Equation" r:id="rId10" imgW="533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956" y="4891548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570704" y="51816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25480" imgH="291960" progId="Equation.DSMT4">
                  <p:embed/>
                </p:oleObj>
              </mc:Choice>
              <mc:Fallback>
                <p:oleObj name="Equation" r:id="rId12" imgW="8254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704" y="51816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Finding the Area Between Two Curves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area between the curves </a:t>
            </a:r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i="1" dirty="0">
                <a:solidFill>
                  <a:srgbClr val="0000FF"/>
                </a:solidFill>
              </a:rPr>
              <a:t> x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/>
              <a:t>and</a:t>
            </a:r>
            <a:r>
              <a:rPr lang="en-US" i="1" dirty="0"/>
              <a:t> </a:t>
            </a:r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i="1" dirty="0">
                <a:solidFill>
                  <a:srgbClr val="0000FF"/>
                </a:solidFill>
              </a:rPr>
              <a:t> 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+ 1 </a:t>
            </a:r>
            <a:r>
              <a:rPr lang="en-US" dirty="0"/>
              <a:t>on the interval [−1, 1].</a:t>
            </a:r>
          </a:p>
          <a:p>
            <a:r>
              <a:rPr lang="en-US" b="1" dirty="0"/>
              <a:t>Solution: </a:t>
            </a:r>
          </a:p>
          <a:p>
            <a:r>
              <a:rPr lang="en-US" dirty="0"/>
              <a:t>Sketch the graphs of both functions to help determine whether or not the curves intersect on the interval   </a:t>
            </a:r>
            <a:r>
              <a:rPr lang="en-US" dirty="0">
                <a:solidFill>
                  <a:srgbClr val="000099"/>
                </a:solidFill>
              </a:rPr>
              <a:t>[−1, 1]</a:t>
            </a:r>
            <a:r>
              <a:rPr lang="en-US" dirty="0"/>
              <a:t>. </a:t>
            </a:r>
          </a:p>
          <a:p>
            <a:r>
              <a:rPr lang="en-US" dirty="0"/>
              <a:t>These curves do not intersect on the interval [</a:t>
            </a:r>
            <a:r>
              <a:rPr lang="en-US" dirty="0">
                <a:solidFill>
                  <a:srgbClr val="009900"/>
                </a:solidFill>
              </a:rPr>
              <a:t>−1</a:t>
            </a:r>
            <a:r>
              <a:rPr lang="en-US" dirty="0"/>
              <a:t>, </a:t>
            </a:r>
            <a:r>
              <a:rPr lang="en-US" dirty="0">
                <a:solidFill>
                  <a:srgbClr val="FF00FF"/>
                </a:solidFill>
              </a:rPr>
              <a:t>1</a:t>
            </a:r>
            <a:r>
              <a:rPr lang="en-US" dirty="0"/>
              <a:t>] and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30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+ 1 </a:t>
            </a:r>
            <a:r>
              <a:rPr lang="en-US" dirty="0"/>
              <a:t>is larger on the entire interval.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Finding the Area Between Two Curves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Therefore, 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066800" y="2148348"/>
          <a:ext cx="660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240" imgH="241200" progId="Equation.DSMT4">
                  <p:embed/>
                </p:oleObj>
              </mc:Choice>
              <mc:Fallback>
                <p:oleObj name="Equation" r:id="rId2" imgW="66024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148348"/>
                        <a:ext cx="660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767348" y="1905000"/>
          <a:ext cx="3302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01920" imgH="698400" progId="Equation.DSMT4">
                  <p:embed/>
                </p:oleObj>
              </mc:Choice>
              <mc:Fallback>
                <p:oleObj name="Equation" r:id="rId4" imgW="330192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7348" y="1905000"/>
                        <a:ext cx="3302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767348" y="2684208"/>
          <a:ext cx="2755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55800" imgH="698400" progId="Equation.DSMT4">
                  <p:embed/>
                </p:oleObj>
              </mc:Choice>
              <mc:Fallback>
                <p:oleObj name="Equation" r:id="rId6" imgW="275580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7348" y="2684208"/>
                        <a:ext cx="2755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767348" y="3475704"/>
          <a:ext cx="22860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86000" imgH="1104840" progId="Equation.DSMT4">
                  <p:embed/>
                </p:oleObj>
              </mc:Choice>
              <mc:Fallback>
                <p:oleObj name="Equation" r:id="rId8" imgW="2286000" imgH="1104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7348" y="3475704"/>
                        <a:ext cx="22860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767348" y="4726448"/>
          <a:ext cx="61722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172200" imgH="1155600" progId="Equation.DSMT4">
                  <p:embed/>
                </p:oleObj>
              </mc:Choice>
              <mc:Fallback>
                <p:oleObj name="Equation" r:id="rId10" imgW="6172200" imgH="1155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7348" y="4726448"/>
                        <a:ext cx="61722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Finding the Area Between Two Curves (cont.)</a:t>
            </a:r>
          </a:p>
        </p:txBody>
      </p:sp>
      <p:pic>
        <p:nvPicPr>
          <p:cNvPr id="7" name="Picture 6" descr="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700758" cy="3657600"/>
          </a:xfrm>
          <a:prstGeom prst="rect">
            <a:avLst/>
          </a:prstGeom>
        </p:spPr>
      </p:pic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685800" y="1600200"/>
          <a:ext cx="4089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89240" imgH="927000" progId="Equation.DSMT4">
                  <p:embed/>
                </p:oleObj>
              </mc:Choice>
              <mc:Fallback>
                <p:oleObj name="Equation" r:id="rId3" imgW="408924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600200"/>
                        <a:ext cx="4089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685800" y="2637504"/>
          <a:ext cx="312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124080" imgH="838080" progId="Equation.DSMT4">
                  <p:embed/>
                </p:oleObj>
              </mc:Choice>
              <mc:Fallback>
                <p:oleObj name="Equation" r:id="rId5" imgW="31240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637504"/>
                        <a:ext cx="312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85800" y="36576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680" imgH="838080" progId="Equation.DSMT4">
                  <p:embed/>
                </p:oleObj>
              </mc:Choice>
              <mc:Fallback>
                <p:oleObj name="Equation" r:id="rId7" imgW="634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65760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657</Words>
  <Application>Microsoft Office PowerPoint</Application>
  <PresentationFormat>On-screen Show (4:3)</PresentationFormat>
  <Paragraphs>61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Courier New</vt:lpstr>
      <vt:lpstr>Arial</vt:lpstr>
      <vt:lpstr>Office Theme</vt:lpstr>
      <vt:lpstr>Equation</vt:lpstr>
      <vt:lpstr>Section 14.6</vt:lpstr>
      <vt:lpstr>Objectives</vt:lpstr>
      <vt:lpstr>Area Between Two Curves</vt:lpstr>
      <vt:lpstr>Example 1: Finding the Area Between Two Curves</vt:lpstr>
      <vt:lpstr>Example 1: Finding the Area Between Two Curves (cont.)</vt:lpstr>
      <vt:lpstr>Example 1: Finding the Area Between Two Curves (cont.)</vt:lpstr>
      <vt:lpstr>Example 2: Finding the Area Between Two Curves</vt:lpstr>
      <vt:lpstr>Example 2: Finding the Area Between Two Curves (cont.)</vt:lpstr>
      <vt:lpstr>Example 2: Finding the Area Between Two Curves (cont.)</vt:lpstr>
      <vt:lpstr>Consumers’ Surplus and Producers’ Surplus</vt:lpstr>
      <vt:lpstr>Consumers’ Surplus and Producers’ Surplus</vt:lpstr>
      <vt:lpstr>Example 3: Determining Surpluses</vt:lpstr>
      <vt:lpstr>Example 3: Determining Surpluses (cont.)</vt:lpstr>
      <vt:lpstr>Example 3: Determining Surpluses (cont.)</vt:lpstr>
      <vt:lpstr>Example 3: Determining Surpluses (cont.)</vt:lpstr>
      <vt:lpstr>Lorenz Curves</vt:lpstr>
      <vt:lpstr>Example 4: Using a Lorenz Curve</vt:lpstr>
      <vt:lpstr>Example 4: Using a Lorenz Curve (cont.)</vt:lpstr>
      <vt:lpstr>Example 4: Using a Lorenz Curve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Danielle Bess</cp:lastModifiedBy>
  <cp:revision>44</cp:revision>
  <dcterms:created xsi:type="dcterms:W3CDTF">2013-04-26T14:43:13Z</dcterms:created>
  <dcterms:modified xsi:type="dcterms:W3CDTF">2025-05-15T18:31:43Z</dcterms:modified>
</cp:coreProperties>
</file>