
<file path=[Content_Types].xml><?xml version="1.0" encoding="utf-8"?>
<Types xmlns="http://schemas.openxmlformats.org/package/2006/content-types">
  <Default Extension="bin" ContentType="application/vnd.openxmlformats-officedocument.oleObject"/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20"/>
  </p:notesMasterIdLst>
  <p:handoutMasterIdLst>
    <p:handoutMasterId r:id="rId21"/>
  </p:handout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</p:sldIdLst>
  <p:sldSz cx="9144000" cy="6858000" type="screen4x3"/>
  <p:notesSz cx="6858000" cy="9144000"/>
  <p:embeddedFontLst>
    <p:embeddedFont>
      <p:font typeface="Calibri" panose="020F0502020204030204" pitchFamily="34" charset="0"/>
      <p:regular r:id="rId22"/>
      <p:bold r:id="rId23"/>
      <p:italic r:id="rId24"/>
      <p:boldItalic r:id="rId25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D7D9F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2" d="100"/>
          <a:sy n="92" d="100"/>
        </p:scale>
        <p:origin x="816" y="84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font" Target="fonts/font4.fntdata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font" Target="fonts/font3.fntdata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font" Target="fonts/font2.fntdata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font" Target="fonts/font1.fntdata"/><Relationship Id="rId27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6/9/2021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325119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61D045C-0553-408C-9709-77C58CAE3BF6}" type="datetimeFigureOut">
              <a:rPr lang="en-US" smtClean="0"/>
              <a:pPr/>
              <a:t>6/9/2021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AAE055-3586-4DB7-BF81-6612FE58CF7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94969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 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45683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 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9.bin"/><Relationship Id="rId3" Type="http://schemas.openxmlformats.org/officeDocument/2006/relationships/image" Target="../media/image27.wmf"/><Relationship Id="rId7" Type="http://schemas.openxmlformats.org/officeDocument/2006/relationships/image" Target="../media/image29.wmf"/><Relationship Id="rId2" Type="http://schemas.openxmlformats.org/officeDocument/2006/relationships/oleObject" Target="../embeddings/oleObject26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8.bin"/><Relationship Id="rId5" Type="http://schemas.openxmlformats.org/officeDocument/2006/relationships/image" Target="../media/image28.wmf"/><Relationship Id="rId4" Type="http://schemas.openxmlformats.org/officeDocument/2006/relationships/oleObject" Target="../embeddings/oleObject27.bin"/><Relationship Id="rId9" Type="http://schemas.openxmlformats.org/officeDocument/2006/relationships/image" Target="../media/image30.w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3.bin"/><Relationship Id="rId3" Type="http://schemas.openxmlformats.org/officeDocument/2006/relationships/image" Target="../media/image31.wmf"/><Relationship Id="rId7" Type="http://schemas.openxmlformats.org/officeDocument/2006/relationships/image" Target="../media/image33.wmf"/><Relationship Id="rId2" Type="http://schemas.openxmlformats.org/officeDocument/2006/relationships/oleObject" Target="../embeddings/oleObject30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2.bin"/><Relationship Id="rId11" Type="http://schemas.openxmlformats.org/officeDocument/2006/relationships/image" Target="../media/image35.wmf"/><Relationship Id="rId5" Type="http://schemas.openxmlformats.org/officeDocument/2006/relationships/image" Target="../media/image32.wmf"/><Relationship Id="rId10" Type="http://schemas.openxmlformats.org/officeDocument/2006/relationships/oleObject" Target="../embeddings/oleObject34.bin"/><Relationship Id="rId4" Type="http://schemas.openxmlformats.org/officeDocument/2006/relationships/oleObject" Target="../embeddings/oleObject31.bin"/><Relationship Id="rId9" Type="http://schemas.openxmlformats.org/officeDocument/2006/relationships/image" Target="../media/image34.wmf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8.bin"/><Relationship Id="rId13" Type="http://schemas.openxmlformats.org/officeDocument/2006/relationships/image" Target="../media/image41.wmf"/><Relationship Id="rId3" Type="http://schemas.openxmlformats.org/officeDocument/2006/relationships/image" Target="../media/image36.wmf"/><Relationship Id="rId7" Type="http://schemas.openxmlformats.org/officeDocument/2006/relationships/image" Target="../media/image38.wmf"/><Relationship Id="rId12" Type="http://schemas.openxmlformats.org/officeDocument/2006/relationships/oleObject" Target="../embeddings/oleObject40.bin"/><Relationship Id="rId17" Type="http://schemas.openxmlformats.org/officeDocument/2006/relationships/image" Target="../media/image43.wmf"/><Relationship Id="rId2" Type="http://schemas.openxmlformats.org/officeDocument/2006/relationships/oleObject" Target="../embeddings/oleObject35.bin"/><Relationship Id="rId16" Type="http://schemas.openxmlformats.org/officeDocument/2006/relationships/oleObject" Target="../embeddings/oleObject42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7.bin"/><Relationship Id="rId11" Type="http://schemas.openxmlformats.org/officeDocument/2006/relationships/image" Target="../media/image40.wmf"/><Relationship Id="rId5" Type="http://schemas.openxmlformats.org/officeDocument/2006/relationships/image" Target="../media/image37.wmf"/><Relationship Id="rId15" Type="http://schemas.openxmlformats.org/officeDocument/2006/relationships/image" Target="../media/image42.wmf"/><Relationship Id="rId10" Type="http://schemas.openxmlformats.org/officeDocument/2006/relationships/oleObject" Target="../embeddings/oleObject39.bin"/><Relationship Id="rId4" Type="http://schemas.openxmlformats.org/officeDocument/2006/relationships/oleObject" Target="../embeddings/oleObject36.bin"/><Relationship Id="rId9" Type="http://schemas.openxmlformats.org/officeDocument/2006/relationships/image" Target="../media/image39.wmf"/><Relationship Id="rId14" Type="http://schemas.openxmlformats.org/officeDocument/2006/relationships/oleObject" Target="../embeddings/oleObject41.bin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4.wmf"/><Relationship Id="rId7" Type="http://schemas.openxmlformats.org/officeDocument/2006/relationships/image" Target="../media/image46.wmf"/><Relationship Id="rId2" Type="http://schemas.openxmlformats.org/officeDocument/2006/relationships/oleObject" Target="../embeddings/oleObject43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45.bin"/><Relationship Id="rId5" Type="http://schemas.openxmlformats.org/officeDocument/2006/relationships/image" Target="../media/image45.wmf"/><Relationship Id="rId4" Type="http://schemas.openxmlformats.org/officeDocument/2006/relationships/oleObject" Target="../embeddings/oleObject44.bin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7.wmf"/><Relationship Id="rId7" Type="http://schemas.openxmlformats.org/officeDocument/2006/relationships/image" Target="../media/image49.wmf"/><Relationship Id="rId2" Type="http://schemas.openxmlformats.org/officeDocument/2006/relationships/oleObject" Target="../embeddings/oleObject46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48.bin"/><Relationship Id="rId5" Type="http://schemas.openxmlformats.org/officeDocument/2006/relationships/image" Target="../media/image48.wmf"/><Relationship Id="rId4" Type="http://schemas.openxmlformats.org/officeDocument/2006/relationships/oleObject" Target="../embeddings/oleObject47.bin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2.bin"/><Relationship Id="rId3" Type="http://schemas.openxmlformats.org/officeDocument/2006/relationships/image" Target="../media/image50.wmf"/><Relationship Id="rId7" Type="http://schemas.openxmlformats.org/officeDocument/2006/relationships/image" Target="../media/image52.wmf"/><Relationship Id="rId2" Type="http://schemas.openxmlformats.org/officeDocument/2006/relationships/oleObject" Target="../embeddings/oleObject49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51.bin"/><Relationship Id="rId11" Type="http://schemas.openxmlformats.org/officeDocument/2006/relationships/image" Target="../media/image54.wmf"/><Relationship Id="rId5" Type="http://schemas.openxmlformats.org/officeDocument/2006/relationships/image" Target="../media/image51.wmf"/><Relationship Id="rId10" Type="http://schemas.openxmlformats.org/officeDocument/2006/relationships/oleObject" Target="../embeddings/oleObject53.bin"/><Relationship Id="rId4" Type="http://schemas.openxmlformats.org/officeDocument/2006/relationships/oleObject" Target="../embeddings/oleObject50.bin"/><Relationship Id="rId9" Type="http://schemas.openxmlformats.org/officeDocument/2006/relationships/image" Target="../media/image53.wmf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5.wmf"/><Relationship Id="rId2" Type="http://schemas.openxmlformats.org/officeDocument/2006/relationships/oleObject" Target="../embeddings/oleObject54.bin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8.bin"/><Relationship Id="rId3" Type="http://schemas.openxmlformats.org/officeDocument/2006/relationships/image" Target="../media/image56.wmf"/><Relationship Id="rId7" Type="http://schemas.openxmlformats.org/officeDocument/2006/relationships/image" Target="../media/image58.wmf"/><Relationship Id="rId2" Type="http://schemas.openxmlformats.org/officeDocument/2006/relationships/oleObject" Target="../embeddings/oleObject55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57.bin"/><Relationship Id="rId5" Type="http://schemas.openxmlformats.org/officeDocument/2006/relationships/image" Target="../media/image57.wmf"/><Relationship Id="rId4" Type="http://schemas.openxmlformats.org/officeDocument/2006/relationships/oleObject" Target="../embeddings/oleObject56.bin"/><Relationship Id="rId9" Type="http://schemas.openxmlformats.org/officeDocument/2006/relationships/image" Target="../media/image59.wmf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2.bin"/><Relationship Id="rId13" Type="http://schemas.openxmlformats.org/officeDocument/2006/relationships/image" Target="../media/image65.wmf"/><Relationship Id="rId3" Type="http://schemas.openxmlformats.org/officeDocument/2006/relationships/image" Target="../media/image60.wmf"/><Relationship Id="rId7" Type="http://schemas.openxmlformats.org/officeDocument/2006/relationships/image" Target="../media/image62.wmf"/><Relationship Id="rId12" Type="http://schemas.openxmlformats.org/officeDocument/2006/relationships/oleObject" Target="../embeddings/oleObject64.bin"/><Relationship Id="rId2" Type="http://schemas.openxmlformats.org/officeDocument/2006/relationships/oleObject" Target="../embeddings/oleObject59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61.bin"/><Relationship Id="rId11" Type="http://schemas.openxmlformats.org/officeDocument/2006/relationships/image" Target="../media/image64.wmf"/><Relationship Id="rId5" Type="http://schemas.openxmlformats.org/officeDocument/2006/relationships/image" Target="../media/image61.wmf"/><Relationship Id="rId15" Type="http://schemas.openxmlformats.org/officeDocument/2006/relationships/image" Target="../media/image66.wmf"/><Relationship Id="rId10" Type="http://schemas.openxmlformats.org/officeDocument/2006/relationships/oleObject" Target="../embeddings/oleObject63.bin"/><Relationship Id="rId4" Type="http://schemas.openxmlformats.org/officeDocument/2006/relationships/oleObject" Target="../embeddings/oleObject60.bin"/><Relationship Id="rId9" Type="http://schemas.openxmlformats.org/officeDocument/2006/relationships/image" Target="../media/image63.wmf"/><Relationship Id="rId14" Type="http://schemas.openxmlformats.org/officeDocument/2006/relationships/oleObject" Target="../embeddings/oleObject65.bin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.bin"/><Relationship Id="rId13" Type="http://schemas.openxmlformats.org/officeDocument/2006/relationships/image" Target="../media/image7.wmf"/><Relationship Id="rId3" Type="http://schemas.openxmlformats.org/officeDocument/2006/relationships/image" Target="../media/image2.wmf"/><Relationship Id="rId7" Type="http://schemas.openxmlformats.org/officeDocument/2006/relationships/image" Target="../media/image4.wmf"/><Relationship Id="rId12" Type="http://schemas.openxmlformats.org/officeDocument/2006/relationships/oleObject" Target="../embeddings/oleObject6.bin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.bin"/><Relationship Id="rId11" Type="http://schemas.openxmlformats.org/officeDocument/2006/relationships/image" Target="../media/image6.wmf"/><Relationship Id="rId5" Type="http://schemas.openxmlformats.org/officeDocument/2006/relationships/image" Target="../media/image3.wmf"/><Relationship Id="rId10" Type="http://schemas.openxmlformats.org/officeDocument/2006/relationships/oleObject" Target="../embeddings/oleObject5.bin"/><Relationship Id="rId4" Type="http://schemas.openxmlformats.org/officeDocument/2006/relationships/oleObject" Target="../embeddings/oleObject2.bin"/><Relationship Id="rId9" Type="http://schemas.openxmlformats.org/officeDocument/2006/relationships/image" Target="../media/image5.w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7" Type="http://schemas.openxmlformats.org/officeDocument/2006/relationships/image" Target="../media/image10.wmf"/><Relationship Id="rId2" Type="http://schemas.openxmlformats.org/officeDocument/2006/relationships/oleObject" Target="../embeddings/oleObject7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9.bin"/><Relationship Id="rId5" Type="http://schemas.openxmlformats.org/officeDocument/2006/relationships/image" Target="../media/image9.wmf"/><Relationship Id="rId4" Type="http://schemas.openxmlformats.org/officeDocument/2006/relationships/oleObject" Target="../embeddings/oleObject8.bin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3.bin"/><Relationship Id="rId3" Type="http://schemas.openxmlformats.org/officeDocument/2006/relationships/image" Target="../media/image11.wmf"/><Relationship Id="rId7" Type="http://schemas.openxmlformats.org/officeDocument/2006/relationships/image" Target="../media/image13.wmf"/><Relationship Id="rId2" Type="http://schemas.openxmlformats.org/officeDocument/2006/relationships/oleObject" Target="../embeddings/oleObject10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2.bin"/><Relationship Id="rId11" Type="http://schemas.openxmlformats.org/officeDocument/2006/relationships/image" Target="../media/image15.wmf"/><Relationship Id="rId5" Type="http://schemas.openxmlformats.org/officeDocument/2006/relationships/image" Target="../media/image12.wmf"/><Relationship Id="rId10" Type="http://schemas.openxmlformats.org/officeDocument/2006/relationships/oleObject" Target="../embeddings/oleObject14.bin"/><Relationship Id="rId4" Type="http://schemas.openxmlformats.org/officeDocument/2006/relationships/oleObject" Target="../embeddings/oleObject11.bin"/><Relationship Id="rId9" Type="http://schemas.openxmlformats.org/officeDocument/2006/relationships/image" Target="../media/image14.w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wmf"/><Relationship Id="rId2" Type="http://schemas.openxmlformats.org/officeDocument/2006/relationships/oleObject" Target="../embeddings/oleObject15.bin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9.bin"/><Relationship Id="rId3" Type="http://schemas.openxmlformats.org/officeDocument/2006/relationships/image" Target="../media/image17.wmf"/><Relationship Id="rId7" Type="http://schemas.openxmlformats.org/officeDocument/2006/relationships/image" Target="../media/image19.wmf"/><Relationship Id="rId2" Type="http://schemas.openxmlformats.org/officeDocument/2006/relationships/oleObject" Target="../embeddings/oleObject16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8.bin"/><Relationship Id="rId11" Type="http://schemas.openxmlformats.org/officeDocument/2006/relationships/image" Target="../media/image21.wmf"/><Relationship Id="rId5" Type="http://schemas.openxmlformats.org/officeDocument/2006/relationships/image" Target="../media/image18.wmf"/><Relationship Id="rId10" Type="http://schemas.openxmlformats.org/officeDocument/2006/relationships/oleObject" Target="../embeddings/oleObject20.bin"/><Relationship Id="rId4" Type="http://schemas.openxmlformats.org/officeDocument/2006/relationships/oleObject" Target="../embeddings/oleObject17.bin"/><Relationship Id="rId9" Type="http://schemas.openxmlformats.org/officeDocument/2006/relationships/image" Target="../media/image20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4.bin"/><Relationship Id="rId3" Type="http://schemas.openxmlformats.org/officeDocument/2006/relationships/image" Target="../media/image22.wmf"/><Relationship Id="rId7" Type="http://schemas.openxmlformats.org/officeDocument/2006/relationships/image" Target="../media/image24.wmf"/><Relationship Id="rId2" Type="http://schemas.openxmlformats.org/officeDocument/2006/relationships/oleObject" Target="../embeddings/oleObject21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3.bin"/><Relationship Id="rId11" Type="http://schemas.openxmlformats.org/officeDocument/2006/relationships/image" Target="../media/image26.wmf"/><Relationship Id="rId5" Type="http://schemas.openxmlformats.org/officeDocument/2006/relationships/image" Target="../media/image23.wmf"/><Relationship Id="rId10" Type="http://schemas.openxmlformats.org/officeDocument/2006/relationships/oleObject" Target="../embeddings/oleObject25.bin"/><Relationship Id="rId4" Type="http://schemas.openxmlformats.org/officeDocument/2006/relationships/oleObject" Target="../embeddings/oleObject22.bin"/><Relationship Id="rId9" Type="http://schemas.openxmlformats.org/officeDocument/2006/relationships/image" Target="../media/image25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14.7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Differential Equations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Example 4: Using the Method of Separating Variables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Solve the differential equation </a:t>
            </a:r>
            <a:r>
              <a:rPr lang="en-US" i="1" dirty="0">
                <a:solidFill>
                  <a:srgbClr val="0000FF"/>
                </a:solidFill>
              </a:rPr>
              <a:t>y′ </a:t>
            </a:r>
            <a:r>
              <a:rPr lang="en-US" dirty="0">
                <a:solidFill>
                  <a:srgbClr val="0000FF"/>
                </a:solidFill>
              </a:rPr>
              <a:t>= 2</a:t>
            </a:r>
            <a:r>
              <a:rPr lang="en-US" i="1" dirty="0">
                <a:solidFill>
                  <a:srgbClr val="0000FF"/>
                </a:solidFill>
              </a:rPr>
              <a:t>xy</a:t>
            </a:r>
            <a:r>
              <a:rPr lang="en-US" dirty="0"/>
              <a:t>, where</a:t>
            </a:r>
            <a:r>
              <a:rPr lang="en-US" i="1" dirty="0"/>
              <a:t> y </a:t>
            </a:r>
            <a:r>
              <a:rPr lang="en-US" dirty="0"/>
              <a:t>&gt; 0.</a:t>
            </a:r>
          </a:p>
          <a:p>
            <a:r>
              <a:rPr lang="en-US" b="1" dirty="0"/>
              <a:t>Solution: </a:t>
            </a:r>
            <a:endParaRPr lang="en-US" dirty="0"/>
          </a:p>
        </p:txBody>
      </p:sp>
      <p:graphicFrame>
        <p:nvGraphicFramePr>
          <p:cNvPr id="7171" name="Object 3"/>
          <p:cNvGraphicFramePr>
            <a:graphicFrameLocks noChangeAspect="1"/>
          </p:cNvGraphicFramePr>
          <p:nvPr/>
        </p:nvGraphicFramePr>
        <p:xfrm>
          <a:off x="533400" y="2514600"/>
          <a:ext cx="2552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552400" imgH="838080" progId="Equation.DSMT4">
                  <p:embed/>
                </p:oleObj>
              </mc:Choice>
              <mc:Fallback>
                <p:oleObj name="Equation" r:id="rId2" imgW="2552400" imgH="8380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2514600"/>
                        <a:ext cx="2552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2" name="Object 4"/>
          <p:cNvGraphicFramePr>
            <a:graphicFrameLocks noChangeAspect="1"/>
          </p:cNvGraphicFramePr>
          <p:nvPr/>
        </p:nvGraphicFramePr>
        <p:xfrm>
          <a:off x="533400" y="3519948"/>
          <a:ext cx="27686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768400" imgH="901440" progId="Equation.DSMT4">
                  <p:embed/>
                </p:oleObj>
              </mc:Choice>
              <mc:Fallback>
                <p:oleObj name="Equation" r:id="rId4" imgW="2768400" imgH="90144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3519948"/>
                        <a:ext cx="27686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3" name="Object 5"/>
          <p:cNvGraphicFramePr>
            <a:graphicFrameLocks noChangeAspect="1"/>
          </p:cNvGraphicFramePr>
          <p:nvPr/>
        </p:nvGraphicFramePr>
        <p:xfrm>
          <a:off x="5562600" y="2608008"/>
          <a:ext cx="16764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676160" imgH="622080" progId="Equation.DSMT4">
                  <p:embed/>
                </p:oleObj>
              </mc:Choice>
              <mc:Fallback>
                <p:oleObj name="Equation" r:id="rId6" imgW="1676160" imgH="622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62600" y="2608008"/>
                        <a:ext cx="16764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4" name="Object 6"/>
          <p:cNvGraphicFramePr>
            <a:graphicFrameLocks noChangeAspect="1"/>
          </p:cNvGraphicFramePr>
          <p:nvPr/>
        </p:nvGraphicFramePr>
        <p:xfrm>
          <a:off x="5562600" y="3879644"/>
          <a:ext cx="24003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400120" imgH="279360" progId="Equation.DSMT4">
                  <p:embed/>
                </p:oleObj>
              </mc:Choice>
              <mc:Fallback>
                <p:oleObj name="Equation" r:id="rId8" imgW="2400120" imgH="2793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62600" y="3879644"/>
                        <a:ext cx="24003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Example 4: Using the Method of Separating Variables (cont.)</a:t>
            </a:r>
          </a:p>
        </p:txBody>
      </p:sp>
      <p:sp>
        <p:nvSpPr>
          <p:cNvPr id="5" name="Rectangle 4"/>
          <p:cNvSpPr/>
          <p:nvPr/>
        </p:nvSpPr>
        <p:spPr>
          <a:xfrm>
            <a:off x="4267200" y="1581090"/>
            <a:ext cx="4572000" cy="40011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Integrate both sides of the equation.</a:t>
            </a:r>
          </a:p>
        </p:txBody>
      </p:sp>
      <p:graphicFrame>
        <p:nvGraphicFramePr>
          <p:cNvPr id="8195" name="Object 3"/>
          <p:cNvGraphicFramePr>
            <a:graphicFrameLocks noChangeAspect="1"/>
          </p:cNvGraphicFramePr>
          <p:nvPr/>
        </p:nvGraphicFramePr>
        <p:xfrm>
          <a:off x="533400" y="1342104"/>
          <a:ext cx="33909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390840" imgH="901440" progId="Equation.DSMT4">
                  <p:embed/>
                </p:oleObj>
              </mc:Choice>
              <mc:Fallback>
                <p:oleObj name="Equation" r:id="rId2" imgW="3390840" imgH="90144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1342104"/>
                        <a:ext cx="33909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6" name="Object 4"/>
          <p:cNvGraphicFramePr>
            <a:graphicFrameLocks noChangeAspect="1"/>
          </p:cNvGraphicFramePr>
          <p:nvPr/>
        </p:nvGraphicFramePr>
        <p:xfrm>
          <a:off x="2177844" y="2347452"/>
          <a:ext cx="16637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663560" imgH="444240" progId="Equation.DSMT4">
                  <p:embed/>
                </p:oleObj>
              </mc:Choice>
              <mc:Fallback>
                <p:oleObj name="Equation" r:id="rId4" imgW="1663560" imgH="44424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77844" y="2347452"/>
                        <a:ext cx="16637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7" name="Object 5"/>
          <p:cNvGraphicFramePr>
            <a:graphicFrameLocks noChangeAspect="1"/>
          </p:cNvGraphicFramePr>
          <p:nvPr/>
        </p:nvGraphicFramePr>
        <p:xfrm>
          <a:off x="2438400" y="2910348"/>
          <a:ext cx="1193800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193760" imgH="520560" progId="Equation.DSMT4">
                  <p:embed/>
                </p:oleObj>
              </mc:Choice>
              <mc:Fallback>
                <p:oleObj name="Equation" r:id="rId6" imgW="1193760" imgH="5205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8400" y="2910348"/>
                        <a:ext cx="1193800" cy="520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8" name="Object 6"/>
          <p:cNvGraphicFramePr>
            <a:graphicFrameLocks noChangeAspect="1"/>
          </p:cNvGraphicFramePr>
          <p:nvPr/>
        </p:nvGraphicFramePr>
        <p:xfrm>
          <a:off x="2438400" y="3581400"/>
          <a:ext cx="1257300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257120" imgH="520560" progId="Equation.DSMT4">
                  <p:embed/>
                </p:oleObj>
              </mc:Choice>
              <mc:Fallback>
                <p:oleObj name="Equation" r:id="rId8" imgW="1257120" imgH="5205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8400" y="3581400"/>
                        <a:ext cx="1257300" cy="520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9" name="Object 7"/>
          <p:cNvGraphicFramePr>
            <a:graphicFrameLocks noChangeAspect="1"/>
          </p:cNvGraphicFramePr>
          <p:nvPr/>
        </p:nvGraphicFramePr>
        <p:xfrm>
          <a:off x="2438400" y="4203700"/>
          <a:ext cx="1104900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104840" imgH="520560" progId="Equation.DSMT4">
                  <p:embed/>
                </p:oleObj>
              </mc:Choice>
              <mc:Fallback>
                <p:oleObj name="Equation" r:id="rId10" imgW="1104840" imgH="5205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8400" y="4203700"/>
                        <a:ext cx="1104900" cy="520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Rectangle 10"/>
          <p:cNvSpPr/>
          <p:nvPr/>
        </p:nvSpPr>
        <p:spPr>
          <a:xfrm>
            <a:off x="4267200" y="3708737"/>
            <a:ext cx="4572000" cy="1015663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Solve for </a:t>
            </a:r>
            <a:r>
              <a:rPr lang="en-US" sz="2000" i="1" dirty="0">
                <a:solidFill>
                  <a:srgbClr val="008080"/>
                </a:solidFill>
              </a:rPr>
              <a:t>y</a:t>
            </a:r>
            <a:r>
              <a:rPr lang="en-US" sz="2000" dirty="0">
                <a:solidFill>
                  <a:srgbClr val="008080"/>
                </a:solidFill>
              </a:rPr>
              <a:t> by rewriting the equation in exponential form. </a:t>
            </a:r>
            <a:r>
              <a:rPr lang="en-US" sz="2000" i="1" dirty="0">
                <a:solidFill>
                  <a:srgbClr val="008080"/>
                </a:solidFill>
              </a:rPr>
              <a:t>e</a:t>
            </a:r>
            <a:r>
              <a:rPr lang="en-US" sz="2000" i="1" baseline="30000" dirty="0">
                <a:solidFill>
                  <a:srgbClr val="008080"/>
                </a:solidFill>
              </a:rPr>
              <a:t>C</a:t>
            </a:r>
            <a:r>
              <a:rPr lang="en-US" sz="2000" dirty="0">
                <a:solidFill>
                  <a:srgbClr val="008080"/>
                </a:solidFill>
              </a:rPr>
              <a:t> is a positive constant and is represented by the single letter </a:t>
            </a:r>
            <a:r>
              <a:rPr lang="en-US" sz="2000" i="1" dirty="0">
                <a:solidFill>
                  <a:srgbClr val="008080"/>
                </a:solidFill>
              </a:rPr>
              <a:t>k</a:t>
            </a:r>
            <a:r>
              <a:rPr lang="en-US" sz="2000" dirty="0">
                <a:solidFill>
                  <a:srgbClr val="008080"/>
                </a:solidFill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5: Initial-Value Problem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Solve the initial-value problem </a:t>
            </a:r>
            <a:r>
              <a:rPr lang="en-US" i="1" dirty="0">
                <a:solidFill>
                  <a:srgbClr val="0000FF"/>
                </a:solidFill>
              </a:rPr>
              <a:t>y</a:t>
            </a:r>
            <a:r>
              <a:rPr lang="en-US" dirty="0">
                <a:solidFill>
                  <a:srgbClr val="0000FF"/>
                </a:solidFill>
              </a:rPr>
              <a:t>′ = 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dirty="0"/>
              <a:t>with initial condition </a:t>
            </a:r>
            <a:r>
              <a:rPr lang="en-US" i="1" dirty="0">
                <a:solidFill>
                  <a:srgbClr val="0000FF"/>
                </a:solidFill>
              </a:rPr>
              <a:t>f</a:t>
            </a:r>
            <a:r>
              <a:rPr lang="en-US" dirty="0">
                <a:solidFill>
                  <a:srgbClr val="0000FF"/>
                </a:solidFill>
              </a:rPr>
              <a:t>(0) = 1</a:t>
            </a:r>
            <a:r>
              <a:rPr lang="en-US" dirty="0"/>
              <a:t>. (That is, </a:t>
            </a:r>
            <a:r>
              <a:rPr lang="en-US" i="1" dirty="0"/>
              <a:t>y</a:t>
            </a:r>
            <a:r>
              <a:rPr lang="en-US" dirty="0"/>
              <a:t> = 1 when </a:t>
            </a:r>
            <a:r>
              <a:rPr lang="en-US" i="1" dirty="0"/>
              <a:t>x</a:t>
            </a:r>
            <a:r>
              <a:rPr lang="en-US" dirty="0"/>
              <a:t> = 0.)</a:t>
            </a:r>
          </a:p>
          <a:p>
            <a:pPr>
              <a:lnSpc>
                <a:spcPct val="150000"/>
              </a:lnSpc>
            </a:pPr>
            <a:r>
              <a:rPr lang="en-US" b="1" dirty="0"/>
              <a:t>Solution: </a:t>
            </a:r>
            <a:endParaRPr lang="en-US" dirty="0"/>
          </a:p>
        </p:txBody>
      </p:sp>
      <p:graphicFrame>
        <p:nvGraphicFramePr>
          <p:cNvPr id="9219" name="Object 3"/>
          <p:cNvGraphicFramePr>
            <a:graphicFrameLocks noChangeAspect="1"/>
          </p:cNvGraphicFramePr>
          <p:nvPr/>
        </p:nvGraphicFramePr>
        <p:xfrm>
          <a:off x="1843548" y="2819400"/>
          <a:ext cx="965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965160" imgH="838080" progId="Equation.DSMT4">
                  <p:embed/>
                </p:oleObj>
              </mc:Choice>
              <mc:Fallback>
                <p:oleObj name="Equation" r:id="rId2" imgW="965160" imgH="8380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43548" y="2819400"/>
                        <a:ext cx="965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0" name="Object 4"/>
          <p:cNvGraphicFramePr>
            <a:graphicFrameLocks noChangeAspect="1"/>
          </p:cNvGraphicFramePr>
          <p:nvPr/>
        </p:nvGraphicFramePr>
        <p:xfrm>
          <a:off x="1905000" y="3810000"/>
          <a:ext cx="12827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282680" imgH="393480" progId="Equation.DSMT4">
                  <p:embed/>
                </p:oleObj>
              </mc:Choice>
              <mc:Fallback>
                <p:oleObj name="Equation" r:id="rId4" imgW="1282680" imgH="3934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3810000"/>
                        <a:ext cx="12827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1" name="Object 5"/>
          <p:cNvGraphicFramePr>
            <a:graphicFrameLocks noChangeAspect="1"/>
          </p:cNvGraphicFramePr>
          <p:nvPr/>
        </p:nvGraphicFramePr>
        <p:xfrm>
          <a:off x="1614948" y="4296696"/>
          <a:ext cx="17907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790640" imgH="596880" progId="Equation.DSMT4">
                  <p:embed/>
                </p:oleObj>
              </mc:Choice>
              <mc:Fallback>
                <p:oleObj name="Equation" r:id="rId6" imgW="1790640" imgH="5968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14948" y="4296696"/>
                        <a:ext cx="1790700" cy="596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2" name="Object 6"/>
          <p:cNvGraphicFramePr>
            <a:graphicFrameLocks noChangeAspect="1"/>
          </p:cNvGraphicFramePr>
          <p:nvPr/>
        </p:nvGraphicFramePr>
        <p:xfrm>
          <a:off x="2057400" y="4997244"/>
          <a:ext cx="1638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638000" imgH="838080" progId="Equation.DSMT4">
                  <p:embed/>
                </p:oleObj>
              </mc:Choice>
              <mc:Fallback>
                <p:oleObj name="Equation" r:id="rId8" imgW="1638000" imgH="838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7400" y="4997244"/>
                        <a:ext cx="16383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3" name="Object 7"/>
          <p:cNvGraphicFramePr>
            <a:graphicFrameLocks noChangeAspect="1"/>
          </p:cNvGraphicFramePr>
          <p:nvPr/>
        </p:nvGraphicFramePr>
        <p:xfrm>
          <a:off x="4813300" y="3153696"/>
          <a:ext cx="673100" cy="266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672840" imgH="266400" progId="Equation.DSMT4">
                  <p:embed/>
                </p:oleObj>
              </mc:Choice>
              <mc:Fallback>
                <p:oleObj name="Equation" r:id="rId10" imgW="672840" imgH="2664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13300" y="3153696"/>
                        <a:ext cx="673100" cy="266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4" name="Object 8"/>
          <p:cNvGraphicFramePr>
            <a:graphicFrameLocks noChangeAspect="1"/>
          </p:cNvGraphicFramePr>
          <p:nvPr/>
        </p:nvGraphicFramePr>
        <p:xfrm>
          <a:off x="4800600" y="3848100"/>
          <a:ext cx="685800" cy="266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685800" imgH="266400" progId="Equation.DSMT4">
                  <p:embed/>
                </p:oleObj>
              </mc:Choice>
              <mc:Fallback>
                <p:oleObj name="Equation" r:id="rId12" imgW="685800" imgH="2664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00600" y="3848100"/>
                        <a:ext cx="685800" cy="266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5" name="Object 9"/>
          <p:cNvGraphicFramePr>
            <a:graphicFrameLocks noChangeAspect="1"/>
          </p:cNvGraphicFramePr>
          <p:nvPr/>
        </p:nvGraphicFramePr>
        <p:xfrm>
          <a:off x="4800600" y="4501944"/>
          <a:ext cx="673100" cy="266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672840" imgH="266400" progId="Equation.DSMT4">
                  <p:embed/>
                </p:oleObj>
              </mc:Choice>
              <mc:Fallback>
                <p:oleObj name="Equation" r:id="rId14" imgW="672840" imgH="26640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00600" y="4501944"/>
                        <a:ext cx="673100" cy="266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6" name="Object 10"/>
          <p:cNvGraphicFramePr>
            <a:graphicFrameLocks noChangeAspect="1"/>
          </p:cNvGraphicFramePr>
          <p:nvPr/>
        </p:nvGraphicFramePr>
        <p:xfrm>
          <a:off x="4800600" y="5327444"/>
          <a:ext cx="2857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2857320" imgH="279360" progId="Equation.DSMT4">
                  <p:embed/>
                </p:oleObj>
              </mc:Choice>
              <mc:Fallback>
                <p:oleObj name="Equation" r:id="rId16" imgW="2857320" imgH="27936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00600" y="5327444"/>
                        <a:ext cx="28575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5: Initial-Value Problem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Since </a:t>
            </a:r>
            <a:r>
              <a:rPr lang="en-US" i="1" dirty="0">
                <a:solidFill>
                  <a:srgbClr val="000099"/>
                </a:solidFill>
              </a:rPr>
              <a:t>f</a:t>
            </a:r>
            <a:r>
              <a:rPr lang="en-US" dirty="0">
                <a:solidFill>
                  <a:srgbClr val="000099"/>
                </a:solidFill>
              </a:rPr>
              <a:t>(0) = 1</a:t>
            </a:r>
            <a:r>
              <a:rPr lang="en-US" dirty="0"/>
              <a:t>, we have</a:t>
            </a:r>
          </a:p>
          <a:p>
            <a:endParaRPr lang="en-US" dirty="0"/>
          </a:p>
          <a:p>
            <a:endParaRPr lang="en-US" dirty="0"/>
          </a:p>
          <a:p>
            <a:pPr>
              <a:lnSpc>
                <a:spcPct val="150000"/>
              </a:lnSpc>
            </a:pPr>
            <a:endParaRPr lang="en-US" dirty="0"/>
          </a:p>
          <a:p>
            <a:r>
              <a:rPr lang="en-US" dirty="0"/>
              <a:t>Therefore, the particular solution is  </a:t>
            </a:r>
          </a:p>
        </p:txBody>
      </p:sp>
      <p:graphicFrame>
        <p:nvGraphicFramePr>
          <p:cNvPr id="217091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77306321"/>
              </p:ext>
            </p:extLst>
          </p:nvPr>
        </p:nvGraphicFramePr>
        <p:xfrm>
          <a:off x="5728998" y="3423111"/>
          <a:ext cx="1663700" cy="825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663560" imgH="825480" progId="Equation.DSMT4">
                  <p:embed/>
                </p:oleObj>
              </mc:Choice>
              <mc:Fallback>
                <p:oleObj name="Equation" r:id="rId2" imgW="1663560" imgH="825480" progId="Equation.DSMT4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28998" y="3423111"/>
                        <a:ext cx="1663700" cy="825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4" name="Object 4"/>
          <p:cNvGraphicFramePr>
            <a:graphicFrameLocks noChangeAspect="1"/>
          </p:cNvGraphicFramePr>
          <p:nvPr/>
        </p:nvGraphicFramePr>
        <p:xfrm>
          <a:off x="3701844" y="1905000"/>
          <a:ext cx="1739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739880" imgH="838080" progId="Equation.DSMT4">
                  <p:embed/>
                </p:oleObj>
              </mc:Choice>
              <mc:Fallback>
                <p:oleObj name="Equation" r:id="rId4" imgW="1739880" imgH="838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01844" y="1905000"/>
                        <a:ext cx="1739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5" name="Object 5"/>
          <p:cNvGraphicFramePr>
            <a:graphicFrameLocks noChangeAspect="1"/>
          </p:cNvGraphicFramePr>
          <p:nvPr/>
        </p:nvGraphicFramePr>
        <p:xfrm>
          <a:off x="3719052" y="2910348"/>
          <a:ext cx="723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723600" imgH="291960" progId="Equation.DSMT4">
                  <p:embed/>
                </p:oleObj>
              </mc:Choice>
              <mc:Fallback>
                <p:oleObj name="Equation" r:id="rId6" imgW="723600" imgH="2919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19052" y="2910348"/>
                        <a:ext cx="723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0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6: Elasticity of Demand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Find the demand function </a:t>
            </a:r>
            <a:r>
              <a:rPr lang="en-US" i="1" dirty="0">
                <a:solidFill>
                  <a:srgbClr val="0000FF"/>
                </a:solidFill>
              </a:rPr>
              <a:t>p </a:t>
            </a:r>
            <a:r>
              <a:rPr lang="en-US" dirty="0">
                <a:solidFill>
                  <a:srgbClr val="0000FF"/>
                </a:solidFill>
              </a:rPr>
              <a:t>=</a:t>
            </a:r>
            <a:r>
              <a:rPr lang="en-US" i="1" dirty="0">
                <a:solidFill>
                  <a:srgbClr val="0000FF"/>
                </a:solidFill>
              </a:rPr>
              <a:t> D</a:t>
            </a:r>
            <a:r>
              <a:rPr lang="en-US" dirty="0">
                <a:solidFill>
                  <a:srgbClr val="0000FF"/>
                </a:solidFill>
              </a:rPr>
              <a:t>(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dirty="0">
                <a:solidFill>
                  <a:srgbClr val="0000FF"/>
                </a:solidFill>
              </a:rPr>
              <a:t>)</a:t>
            </a:r>
            <a:r>
              <a:rPr lang="en-US" i="1" dirty="0">
                <a:solidFill>
                  <a:srgbClr val="0000FF"/>
                </a:solidFill>
              </a:rPr>
              <a:t> </a:t>
            </a:r>
            <a:r>
              <a:rPr lang="en-US" dirty="0"/>
              <a:t>given that the elasticity of demand</a:t>
            </a:r>
            <a:r>
              <a:rPr lang="en-US" i="1" dirty="0"/>
              <a:t> E </a:t>
            </a:r>
            <a:r>
              <a:rPr lang="en-US" dirty="0"/>
              <a:t>= 3 for all positive</a:t>
            </a:r>
            <a:r>
              <a:rPr lang="en-US" i="1" dirty="0"/>
              <a:t> x.</a:t>
            </a:r>
          </a:p>
          <a:p>
            <a:pPr>
              <a:lnSpc>
                <a:spcPct val="200000"/>
              </a:lnSpc>
            </a:pPr>
            <a:r>
              <a:rPr lang="en-US" b="1" dirty="0"/>
              <a:t>Solution: 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4876800" y="2717037"/>
            <a:ext cx="3994748" cy="270843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Use the formula for </a:t>
            </a:r>
            <a:r>
              <a:rPr lang="en-US" sz="2000" i="1" dirty="0">
                <a:solidFill>
                  <a:srgbClr val="008080"/>
                </a:solidFill>
              </a:rPr>
              <a:t>E.</a:t>
            </a:r>
          </a:p>
          <a:p>
            <a:endParaRPr lang="en-US" sz="2000" dirty="0">
              <a:solidFill>
                <a:srgbClr val="008080"/>
              </a:solidFill>
            </a:endParaRPr>
          </a:p>
          <a:p>
            <a:endParaRPr lang="en-US" sz="2000" dirty="0">
              <a:solidFill>
                <a:srgbClr val="008080"/>
              </a:solidFill>
            </a:endParaRPr>
          </a:p>
          <a:p>
            <a:endParaRPr lang="en-US" sz="2000" dirty="0">
              <a:solidFill>
                <a:srgbClr val="008080"/>
              </a:solidFill>
            </a:endParaRPr>
          </a:p>
          <a:p>
            <a:r>
              <a:rPr lang="en-US" sz="2000" dirty="0">
                <a:solidFill>
                  <a:srgbClr val="008080"/>
                </a:solidFill>
              </a:rPr>
              <a:t>Separate the variables.</a:t>
            </a:r>
          </a:p>
          <a:p>
            <a:endParaRPr lang="en-US" sz="2000" dirty="0">
              <a:solidFill>
                <a:srgbClr val="008080"/>
              </a:solidFill>
            </a:endParaRPr>
          </a:p>
          <a:p>
            <a:endParaRPr lang="en-US" sz="2000" dirty="0">
              <a:solidFill>
                <a:srgbClr val="008080"/>
              </a:solidFill>
            </a:endParaRPr>
          </a:p>
          <a:p>
            <a:pPr>
              <a:lnSpc>
                <a:spcPct val="150000"/>
              </a:lnSpc>
            </a:pPr>
            <a:r>
              <a:rPr lang="en-US" sz="2000" dirty="0">
                <a:solidFill>
                  <a:srgbClr val="008080"/>
                </a:solidFill>
              </a:rPr>
              <a:t>Integrate both sides of the equation.</a:t>
            </a:r>
          </a:p>
        </p:txBody>
      </p:sp>
      <p:graphicFrame>
        <p:nvGraphicFramePr>
          <p:cNvPr id="11267" name="Object 3"/>
          <p:cNvGraphicFramePr>
            <a:graphicFrameLocks noChangeAspect="1"/>
          </p:cNvGraphicFramePr>
          <p:nvPr/>
        </p:nvGraphicFramePr>
        <p:xfrm>
          <a:off x="2279444" y="2408904"/>
          <a:ext cx="1651000" cy="1270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650960" imgH="1269720" progId="Equation.DSMT4">
                  <p:embed/>
                </p:oleObj>
              </mc:Choice>
              <mc:Fallback>
                <p:oleObj name="Equation" r:id="rId2" imgW="1650960" imgH="126972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79444" y="2408904"/>
                        <a:ext cx="1651000" cy="1270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68" name="Object 4"/>
          <p:cNvGraphicFramePr>
            <a:graphicFrameLocks noChangeAspect="1"/>
          </p:cNvGraphicFramePr>
          <p:nvPr/>
        </p:nvGraphicFramePr>
        <p:xfrm>
          <a:off x="1797256" y="3810000"/>
          <a:ext cx="20447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044440" imgH="901440" progId="Equation.DSMT4">
                  <p:embed/>
                </p:oleObj>
              </mc:Choice>
              <mc:Fallback>
                <p:oleObj name="Equation" r:id="rId4" imgW="2044440" imgH="90144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97256" y="3810000"/>
                        <a:ext cx="20447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69" name="Object 5"/>
          <p:cNvGraphicFramePr>
            <a:graphicFrameLocks noChangeAspect="1"/>
          </p:cNvGraphicFramePr>
          <p:nvPr/>
        </p:nvGraphicFramePr>
        <p:xfrm>
          <a:off x="1600200" y="4803060"/>
          <a:ext cx="25273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527200" imgH="901440" progId="Equation.DSMT4">
                  <p:embed/>
                </p:oleObj>
              </mc:Choice>
              <mc:Fallback>
                <p:oleObj name="Equation" r:id="rId6" imgW="2527200" imgH="90144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00200" y="4803060"/>
                        <a:ext cx="25273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6: Elasticity of Demand (cont.)</a:t>
            </a:r>
          </a:p>
        </p:txBody>
      </p:sp>
      <p:sp>
        <p:nvSpPr>
          <p:cNvPr id="7" name="Rectangle 6"/>
          <p:cNvSpPr/>
          <p:nvPr/>
        </p:nvSpPr>
        <p:spPr>
          <a:xfrm>
            <a:off x="4343400" y="1454150"/>
            <a:ext cx="4114800" cy="193899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Since </a:t>
            </a:r>
            <a:r>
              <a:rPr lang="en-US" sz="2000" i="1" dirty="0">
                <a:solidFill>
                  <a:srgbClr val="008080"/>
                </a:solidFill>
              </a:rPr>
              <a:t>x</a:t>
            </a:r>
            <a:r>
              <a:rPr lang="en-US" sz="2000" dirty="0">
                <a:solidFill>
                  <a:srgbClr val="008080"/>
                </a:solidFill>
              </a:rPr>
              <a:t> &gt; 0, no absolute value signs are needed for ln</a:t>
            </a:r>
            <a:r>
              <a:rPr lang="en-US" sz="2000" i="1" dirty="0">
                <a:solidFill>
                  <a:srgbClr val="008080"/>
                </a:solidFill>
              </a:rPr>
              <a:t>x</a:t>
            </a:r>
            <a:r>
              <a:rPr lang="en-US" sz="2000" dirty="0">
                <a:solidFill>
                  <a:srgbClr val="008080"/>
                </a:solidFill>
              </a:rPr>
              <a:t>.</a:t>
            </a:r>
          </a:p>
          <a:p>
            <a:endParaRPr lang="en-US" sz="2000" dirty="0">
              <a:solidFill>
                <a:srgbClr val="008080"/>
              </a:solidFill>
            </a:endParaRPr>
          </a:p>
          <a:p>
            <a:r>
              <a:rPr lang="en-US" sz="2000" dirty="0">
                <a:solidFill>
                  <a:srgbClr val="008080"/>
                </a:solidFill>
              </a:rPr>
              <a:t>We rewrite the constant </a:t>
            </a:r>
            <a:r>
              <a:rPr lang="en-US" sz="2000" i="1" dirty="0">
                <a:solidFill>
                  <a:srgbClr val="FF0000"/>
                </a:solidFill>
              </a:rPr>
              <a:t>C</a:t>
            </a:r>
            <a:r>
              <a:rPr lang="en-US" sz="2000" dirty="0">
                <a:solidFill>
                  <a:srgbClr val="008080"/>
                </a:solidFill>
              </a:rPr>
              <a:t> as the constant </a:t>
            </a:r>
            <a:r>
              <a:rPr lang="en-US" sz="2000" dirty="0">
                <a:solidFill>
                  <a:srgbClr val="FF0000"/>
                </a:solidFill>
              </a:rPr>
              <a:t>ln</a:t>
            </a:r>
            <a:r>
              <a:rPr lang="en-US" sz="2000" i="1" dirty="0">
                <a:solidFill>
                  <a:srgbClr val="FF0000"/>
                </a:solidFill>
              </a:rPr>
              <a:t>k</a:t>
            </a:r>
            <a:r>
              <a:rPr lang="en-US" sz="2000" dirty="0">
                <a:solidFill>
                  <a:srgbClr val="008080"/>
                </a:solidFill>
              </a:rPr>
              <a:t> to help simplify the expression.</a:t>
            </a:r>
          </a:p>
        </p:txBody>
      </p:sp>
      <p:graphicFrame>
        <p:nvGraphicFramePr>
          <p:cNvPr id="12291" name="Object 3"/>
          <p:cNvGraphicFramePr>
            <a:graphicFrameLocks noChangeAspect="1"/>
          </p:cNvGraphicFramePr>
          <p:nvPr/>
        </p:nvGraphicFramePr>
        <p:xfrm>
          <a:off x="1447800" y="1219200"/>
          <a:ext cx="2311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311200" imgH="838080" progId="Equation.DSMT4">
                  <p:embed/>
                </p:oleObj>
              </mc:Choice>
              <mc:Fallback>
                <p:oleObj name="Equation" r:id="rId2" imgW="2311200" imgH="8380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7800" y="1219200"/>
                        <a:ext cx="2311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2" name="Object 4"/>
          <p:cNvGraphicFramePr>
            <a:graphicFrameLocks noChangeAspect="1"/>
          </p:cNvGraphicFramePr>
          <p:nvPr/>
        </p:nvGraphicFramePr>
        <p:xfrm>
          <a:off x="1447800" y="2148348"/>
          <a:ext cx="2552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552400" imgH="838080" progId="Equation.DSMT4">
                  <p:embed/>
                </p:oleObj>
              </mc:Choice>
              <mc:Fallback>
                <p:oleObj name="Equation" r:id="rId4" imgW="2552400" imgH="838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7800" y="2148348"/>
                        <a:ext cx="2552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3" name="Object 5"/>
          <p:cNvGraphicFramePr>
            <a:graphicFrameLocks noChangeAspect="1"/>
          </p:cNvGraphicFramePr>
          <p:nvPr/>
        </p:nvGraphicFramePr>
        <p:xfrm>
          <a:off x="1447800" y="3106992"/>
          <a:ext cx="2298700" cy="1054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298600" imgH="1054080" progId="Equation.DSMT4">
                  <p:embed/>
                </p:oleObj>
              </mc:Choice>
              <mc:Fallback>
                <p:oleObj name="Equation" r:id="rId6" imgW="2298600" imgH="1054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7800" y="3106992"/>
                        <a:ext cx="2298700" cy="1054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4" name="Object 6"/>
          <p:cNvGraphicFramePr>
            <a:graphicFrameLocks noChangeAspect="1"/>
          </p:cNvGraphicFramePr>
          <p:nvPr/>
        </p:nvGraphicFramePr>
        <p:xfrm>
          <a:off x="1691148" y="4252452"/>
          <a:ext cx="1358900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358640" imgH="685800" progId="Equation.DSMT4">
                  <p:embed/>
                </p:oleObj>
              </mc:Choice>
              <mc:Fallback>
                <p:oleObj name="Equation" r:id="rId8" imgW="1358640" imgH="6858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91148" y="4252452"/>
                        <a:ext cx="1358900" cy="685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5" name="Object 7"/>
          <p:cNvGraphicFramePr>
            <a:graphicFrameLocks noChangeAspect="1"/>
          </p:cNvGraphicFramePr>
          <p:nvPr/>
        </p:nvGraphicFramePr>
        <p:xfrm>
          <a:off x="1723104" y="5069348"/>
          <a:ext cx="1066800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066680" imgH="888840" progId="Equation.DSMT4">
                  <p:embed/>
                </p:oleObj>
              </mc:Choice>
              <mc:Fallback>
                <p:oleObj name="Equation" r:id="rId10" imgW="1066680" imgH="88884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23104" y="5069348"/>
                        <a:ext cx="1066800" cy="889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7: Population of Bacteria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At the beginning of an experiment, a culture of </a:t>
            </a:r>
            <a:r>
              <a:rPr lang="en-US" dirty="0">
                <a:solidFill>
                  <a:srgbClr val="0000FF"/>
                </a:solidFill>
              </a:rPr>
              <a:t>100 bacteria</a:t>
            </a:r>
            <a:r>
              <a:rPr lang="en-US" dirty="0"/>
              <a:t> is growing in a medium that will allow a maximum of </a:t>
            </a:r>
            <a:r>
              <a:rPr lang="en-US" dirty="0">
                <a:solidFill>
                  <a:srgbClr val="0000FF"/>
                </a:solidFill>
              </a:rPr>
              <a:t>10,000 bacteria </a:t>
            </a:r>
            <a:r>
              <a:rPr lang="en-US" dirty="0"/>
              <a:t>to survive. If the population is </a:t>
            </a:r>
            <a:r>
              <a:rPr lang="en-US" dirty="0">
                <a:solidFill>
                  <a:srgbClr val="0000FF"/>
                </a:solidFill>
              </a:rPr>
              <a:t>200</a:t>
            </a:r>
            <a:r>
              <a:rPr lang="en-US" dirty="0"/>
              <a:t> after </a:t>
            </a:r>
            <a:r>
              <a:rPr lang="en-US" dirty="0">
                <a:solidFill>
                  <a:srgbClr val="0000FF"/>
                </a:solidFill>
              </a:rPr>
              <a:t>5 hours</a:t>
            </a:r>
            <a:r>
              <a:rPr lang="en-US" dirty="0"/>
              <a:t>, use the logistic equation to represent the number of bacteria present </a:t>
            </a:r>
            <a:r>
              <a:rPr lang="en-US" i="1" dirty="0"/>
              <a:t>t </a:t>
            </a:r>
            <a:r>
              <a:rPr lang="en-US" dirty="0"/>
              <a:t>hours after the experiment has begun.</a:t>
            </a:r>
          </a:p>
          <a:p>
            <a:r>
              <a:rPr lang="en-US" b="1" dirty="0"/>
              <a:t>Solution: </a:t>
            </a:r>
          </a:p>
          <a:p>
            <a:r>
              <a:rPr lang="en-US" dirty="0"/>
              <a:t>We know that the solution function has the form</a:t>
            </a:r>
          </a:p>
        </p:txBody>
      </p:sp>
      <p:graphicFrame>
        <p:nvGraphicFramePr>
          <p:cNvPr id="220162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08552685"/>
              </p:ext>
            </p:extLst>
          </p:nvPr>
        </p:nvGraphicFramePr>
        <p:xfrm>
          <a:off x="3130550" y="5029200"/>
          <a:ext cx="2882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882880" imgH="838080" progId="Equation.DSMT4">
                  <p:embed/>
                </p:oleObj>
              </mc:Choice>
              <mc:Fallback>
                <p:oleObj name="Equation" r:id="rId2" imgW="2882880" imgH="83808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30550" y="5029200"/>
                        <a:ext cx="2882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7: Population of Bacteria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We also know that </a:t>
            </a:r>
            <a:r>
              <a:rPr lang="en-US" i="1" dirty="0"/>
              <a:t>P</a:t>
            </a:r>
            <a:r>
              <a:rPr lang="en-US" dirty="0"/>
              <a:t>(0) = 100 and </a:t>
            </a:r>
            <a:r>
              <a:rPr lang="en-US" i="1" dirty="0"/>
              <a:t>P</a:t>
            </a:r>
            <a:r>
              <a:rPr lang="en-US" dirty="0"/>
              <a:t>(5) = 200. </a:t>
            </a:r>
          </a:p>
          <a:p>
            <a:pPr>
              <a:spcBef>
                <a:spcPts val="0"/>
              </a:spcBef>
            </a:pPr>
            <a:r>
              <a:rPr lang="en-US" dirty="0"/>
              <a:t>Substituting </a:t>
            </a:r>
            <a:r>
              <a:rPr lang="en-US" i="1" dirty="0">
                <a:solidFill>
                  <a:srgbClr val="009900"/>
                </a:solidFill>
              </a:rPr>
              <a:t>t</a:t>
            </a:r>
            <a:r>
              <a:rPr lang="en-US" dirty="0">
                <a:solidFill>
                  <a:srgbClr val="009900"/>
                </a:solidFill>
              </a:rPr>
              <a:t> = 0 </a:t>
            </a:r>
            <a:r>
              <a:rPr lang="en-US" dirty="0"/>
              <a:t>and </a:t>
            </a:r>
            <a:r>
              <a:rPr lang="en-US" i="1" dirty="0">
                <a:solidFill>
                  <a:srgbClr val="FF00FF"/>
                </a:solidFill>
              </a:rPr>
              <a:t>P</a:t>
            </a:r>
            <a:r>
              <a:rPr lang="en-US" dirty="0">
                <a:solidFill>
                  <a:srgbClr val="FF00FF"/>
                </a:solidFill>
              </a:rPr>
              <a:t> = 100 </a:t>
            </a:r>
            <a:r>
              <a:rPr lang="en-US" dirty="0"/>
              <a:t>gives</a:t>
            </a:r>
          </a:p>
          <a:p>
            <a:endParaRPr lang="en-US" dirty="0"/>
          </a:p>
          <a:p>
            <a:endParaRPr lang="en-US" dirty="0"/>
          </a:p>
          <a:p>
            <a:pPr>
              <a:lnSpc>
                <a:spcPct val="200000"/>
              </a:lnSpc>
            </a:pPr>
            <a:endParaRPr lang="en-US" dirty="0"/>
          </a:p>
          <a:p>
            <a:endParaRPr lang="en-US" dirty="0"/>
          </a:p>
          <a:p>
            <a:pPr>
              <a:spcBef>
                <a:spcPts val="0"/>
              </a:spcBef>
            </a:pPr>
            <a:r>
              <a:rPr lang="en-US" dirty="0"/>
              <a:t>Substituting </a:t>
            </a:r>
            <a:r>
              <a:rPr lang="en-US" i="1" dirty="0">
                <a:solidFill>
                  <a:srgbClr val="009900"/>
                </a:solidFill>
              </a:rPr>
              <a:t>t </a:t>
            </a:r>
            <a:r>
              <a:rPr lang="en-US" dirty="0">
                <a:solidFill>
                  <a:srgbClr val="009900"/>
                </a:solidFill>
              </a:rPr>
              <a:t>= 5 </a:t>
            </a:r>
            <a:r>
              <a:rPr lang="en-US" dirty="0"/>
              <a:t>and</a:t>
            </a:r>
            <a:r>
              <a:rPr lang="en-US" i="1" dirty="0"/>
              <a:t> </a:t>
            </a:r>
            <a:r>
              <a:rPr lang="en-US" i="1" dirty="0">
                <a:solidFill>
                  <a:srgbClr val="FF00FF"/>
                </a:solidFill>
              </a:rPr>
              <a:t>P </a:t>
            </a:r>
            <a:r>
              <a:rPr lang="en-US" dirty="0">
                <a:solidFill>
                  <a:srgbClr val="FF00FF"/>
                </a:solidFill>
              </a:rPr>
              <a:t>= 200 </a:t>
            </a:r>
            <a:r>
              <a:rPr lang="en-US" dirty="0"/>
              <a:t>gives</a:t>
            </a:r>
          </a:p>
        </p:txBody>
      </p:sp>
      <p:graphicFrame>
        <p:nvGraphicFramePr>
          <p:cNvPr id="221187" name="Object 3"/>
          <p:cNvGraphicFramePr>
            <a:graphicFrameLocks noChangeAspect="1"/>
          </p:cNvGraphicFramePr>
          <p:nvPr/>
        </p:nvGraphicFramePr>
        <p:xfrm>
          <a:off x="3048000" y="5147802"/>
          <a:ext cx="3048000" cy="86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048000" imgH="863600" progId="Equation.DSMT4">
                  <p:embed/>
                </p:oleObj>
              </mc:Choice>
              <mc:Fallback>
                <p:oleObj name="Equation" r:id="rId2" imgW="3048000" imgH="863600" progId="Equation.DSMT4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0" y="5147802"/>
                        <a:ext cx="3048000" cy="863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0" name="Object 4"/>
          <p:cNvGraphicFramePr>
            <a:graphicFrameLocks noChangeAspect="1"/>
          </p:cNvGraphicFramePr>
          <p:nvPr/>
        </p:nvGraphicFramePr>
        <p:xfrm>
          <a:off x="3610896" y="2330244"/>
          <a:ext cx="1943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942920" imgH="838080" progId="Equation.DSMT4">
                  <p:embed/>
                </p:oleObj>
              </mc:Choice>
              <mc:Fallback>
                <p:oleObj name="Equation" r:id="rId4" imgW="1942920" imgH="838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10896" y="2330244"/>
                        <a:ext cx="1943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1" name="Object 5"/>
          <p:cNvGraphicFramePr>
            <a:graphicFrameLocks noChangeAspect="1"/>
          </p:cNvGraphicFramePr>
          <p:nvPr/>
        </p:nvGraphicFramePr>
        <p:xfrm>
          <a:off x="3600450" y="3276600"/>
          <a:ext cx="1943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942920" imgH="838080" progId="Equation.DSMT4">
                  <p:embed/>
                </p:oleObj>
              </mc:Choice>
              <mc:Fallback>
                <p:oleObj name="Equation" r:id="rId6" imgW="194292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00450" y="3276600"/>
                        <a:ext cx="1943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2" name="Object 6"/>
          <p:cNvGraphicFramePr>
            <a:graphicFrameLocks noChangeAspect="1"/>
          </p:cNvGraphicFramePr>
          <p:nvPr/>
        </p:nvGraphicFramePr>
        <p:xfrm>
          <a:off x="3915696" y="4267200"/>
          <a:ext cx="10033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002960" imgH="291960" progId="Equation.DSMT4">
                  <p:embed/>
                </p:oleObj>
              </mc:Choice>
              <mc:Fallback>
                <p:oleObj name="Equation" r:id="rId8" imgW="1002960" imgH="2919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15696" y="4267200"/>
                        <a:ext cx="10033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7: Population of Bacteria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236024"/>
            <a:ext cx="8229600" cy="523220"/>
          </a:xfrm>
        </p:spPr>
        <p:txBody>
          <a:bodyPr>
            <a:spAutoFit/>
          </a:bodyPr>
          <a:lstStyle/>
          <a:p>
            <a:r>
              <a:rPr lang="en-US" dirty="0"/>
              <a:t>Thus the final form for </a:t>
            </a:r>
            <a:r>
              <a:rPr lang="en-US" i="1" dirty="0"/>
              <a:t>P</a:t>
            </a:r>
            <a:r>
              <a:rPr lang="en-US" dirty="0"/>
              <a:t>(</a:t>
            </a:r>
            <a:r>
              <a:rPr lang="en-US" i="1" dirty="0"/>
              <a:t>t</a:t>
            </a:r>
            <a:r>
              <a:rPr lang="en-US" dirty="0"/>
              <a:t>)</a:t>
            </a:r>
            <a:r>
              <a:rPr lang="en-US" i="1" dirty="0"/>
              <a:t> </a:t>
            </a:r>
            <a:r>
              <a:rPr lang="en-US" dirty="0"/>
              <a:t>is</a:t>
            </a:r>
            <a:r>
              <a:rPr lang="en-US" i="1" dirty="0"/>
              <a:t> </a:t>
            </a:r>
            <a:endParaRPr lang="en-US" dirty="0"/>
          </a:p>
        </p:txBody>
      </p:sp>
      <p:graphicFrame>
        <p:nvGraphicFramePr>
          <p:cNvPr id="222211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84858344"/>
              </p:ext>
            </p:extLst>
          </p:nvPr>
        </p:nvGraphicFramePr>
        <p:xfrm>
          <a:off x="4724400" y="5134896"/>
          <a:ext cx="2743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743200" imgH="838080" progId="Equation.DSMT4">
                  <p:embed/>
                </p:oleObj>
              </mc:Choice>
              <mc:Fallback>
                <p:oleObj name="Equation" r:id="rId2" imgW="2743200" imgH="838080" progId="Equation.DSMT4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24400" y="5134896"/>
                        <a:ext cx="2743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4" name="Object 4"/>
          <p:cNvGraphicFramePr>
            <a:graphicFrameLocks noChangeAspect="1"/>
          </p:cNvGraphicFramePr>
          <p:nvPr/>
        </p:nvGraphicFramePr>
        <p:xfrm>
          <a:off x="3824748" y="1113504"/>
          <a:ext cx="2806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806560" imgH="838080" progId="Equation.DSMT4">
                  <p:embed/>
                </p:oleObj>
              </mc:Choice>
              <mc:Fallback>
                <p:oleObj name="Equation" r:id="rId4" imgW="2806560" imgH="838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24748" y="1113504"/>
                        <a:ext cx="2806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5" name="Object 5"/>
          <p:cNvGraphicFramePr>
            <a:graphicFrameLocks noChangeAspect="1"/>
          </p:cNvGraphicFramePr>
          <p:nvPr/>
        </p:nvGraphicFramePr>
        <p:xfrm>
          <a:off x="2499852" y="2027904"/>
          <a:ext cx="25908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590560" imgH="380880" progId="Equation.DSMT4">
                  <p:embed/>
                </p:oleObj>
              </mc:Choice>
              <mc:Fallback>
                <p:oleObj name="Equation" r:id="rId6" imgW="2590560" imgH="3808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99852" y="2027904"/>
                        <a:ext cx="25908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6" name="Object 6"/>
          <p:cNvGraphicFramePr>
            <a:graphicFrameLocks noChangeAspect="1"/>
          </p:cNvGraphicFramePr>
          <p:nvPr/>
        </p:nvGraphicFramePr>
        <p:xfrm>
          <a:off x="3338052" y="2558844"/>
          <a:ext cx="1816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815840" imgH="838080" progId="Equation.DSMT4">
                  <p:embed/>
                </p:oleObj>
              </mc:Choice>
              <mc:Fallback>
                <p:oleObj name="Equation" r:id="rId8" imgW="1815840" imgH="838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38052" y="2558844"/>
                        <a:ext cx="1816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7" name="Object 7"/>
          <p:cNvGraphicFramePr>
            <a:graphicFrameLocks noChangeAspect="1"/>
          </p:cNvGraphicFramePr>
          <p:nvPr/>
        </p:nvGraphicFramePr>
        <p:xfrm>
          <a:off x="2971800" y="3352800"/>
          <a:ext cx="28194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2819160" imgH="927000" progId="Equation.DSMT4">
                  <p:embed/>
                </p:oleObj>
              </mc:Choice>
              <mc:Fallback>
                <p:oleObj name="Equation" r:id="rId10" imgW="2819160" imgH="9270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71800" y="3352800"/>
                        <a:ext cx="28194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8" name="Object 8"/>
          <p:cNvGraphicFramePr>
            <a:graphicFrameLocks noChangeAspect="1"/>
          </p:cNvGraphicFramePr>
          <p:nvPr/>
        </p:nvGraphicFramePr>
        <p:xfrm>
          <a:off x="2971800" y="4364292"/>
          <a:ext cx="2946400" cy="34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2946240" imgH="342720" progId="Equation.DSMT4">
                  <p:embed/>
                </p:oleObj>
              </mc:Choice>
              <mc:Fallback>
                <p:oleObj name="Equation" r:id="rId12" imgW="2946240" imgH="34272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71800" y="4364292"/>
                        <a:ext cx="2946400" cy="342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9" name="Object 9"/>
          <p:cNvGraphicFramePr>
            <a:graphicFrameLocks noChangeAspect="1"/>
          </p:cNvGraphicFramePr>
          <p:nvPr/>
        </p:nvGraphicFramePr>
        <p:xfrm>
          <a:off x="4191000" y="4800600"/>
          <a:ext cx="18796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879560" imgH="304560" progId="Equation.DSMT4">
                  <p:embed/>
                </p:oleObj>
              </mc:Choice>
              <mc:Fallback>
                <p:oleObj name="Equation" r:id="rId14" imgW="1879560" imgH="3045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91000" y="4800600"/>
                        <a:ext cx="18796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Objectives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1313" indent="-341313">
              <a:buFont typeface="Courier New" pitchFamily="49" charset="0"/>
              <a:buChar char="o"/>
            </a:pPr>
            <a:r>
              <a:rPr lang="en-US" dirty="0"/>
              <a:t>Verify that certain functions are solutions to given differential equations.</a:t>
            </a:r>
          </a:p>
          <a:p>
            <a:pPr marL="341313" indent="-341313">
              <a:buFont typeface="Courier New" pitchFamily="49" charset="0"/>
              <a:buChar char="o"/>
            </a:pPr>
            <a:r>
              <a:rPr lang="en-US" dirty="0"/>
              <a:t>Solve differential equations by a technique known as separating variables.</a:t>
            </a:r>
          </a:p>
          <a:p>
            <a:pPr marL="341313" indent="-341313">
              <a:buFont typeface="Courier New" pitchFamily="49" charset="0"/>
              <a:buChar char="o"/>
            </a:pPr>
            <a:r>
              <a:rPr lang="en-US" dirty="0"/>
              <a:t>Solve application problems using differential equations.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Verification of Solutions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902059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algn="ctr"/>
            <a:r>
              <a:rPr lang="en-US" b="1" dirty="0">
                <a:solidFill>
                  <a:srgbClr val="000000"/>
                </a:solidFill>
              </a:rPr>
              <a:t>Solution of a Differential Equation</a:t>
            </a:r>
          </a:p>
          <a:p>
            <a:r>
              <a:rPr lang="en-US" dirty="0">
                <a:solidFill>
                  <a:srgbClr val="000000"/>
                </a:solidFill>
              </a:rPr>
              <a:t>A function </a:t>
            </a:r>
            <a:r>
              <a:rPr lang="en-US" i="1" dirty="0">
                <a:solidFill>
                  <a:srgbClr val="000000"/>
                </a:solidFill>
              </a:rPr>
              <a:t>y</a:t>
            </a:r>
            <a:r>
              <a:rPr lang="en-US" dirty="0">
                <a:solidFill>
                  <a:srgbClr val="000000"/>
                </a:solidFill>
              </a:rPr>
              <a:t> = </a:t>
            </a:r>
            <a:r>
              <a:rPr lang="en-US" i="1" dirty="0">
                <a:solidFill>
                  <a:srgbClr val="000000"/>
                </a:solidFill>
              </a:rPr>
              <a:t>f</a:t>
            </a:r>
            <a:r>
              <a:rPr lang="en-US" dirty="0">
                <a:solidFill>
                  <a:srgbClr val="000000"/>
                </a:solidFill>
              </a:rPr>
              <a:t>(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) is a </a:t>
            </a:r>
            <a:r>
              <a:rPr lang="en-US" b="1" dirty="0">
                <a:solidFill>
                  <a:srgbClr val="C00000"/>
                </a:solidFill>
              </a:rPr>
              <a:t>solution of a differential equation</a:t>
            </a:r>
            <a:r>
              <a:rPr lang="en-US" dirty="0">
                <a:solidFill>
                  <a:srgbClr val="000000"/>
                </a:solidFill>
              </a:rPr>
              <a:t> if the function and its appropriate derivatives satisfy the equation.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1: Solutions of Differential Equations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Verify that the function </a:t>
            </a:r>
            <a:r>
              <a:rPr lang="en-US" i="1" dirty="0">
                <a:solidFill>
                  <a:srgbClr val="0000FF"/>
                </a:solidFill>
              </a:rPr>
              <a:t>y</a:t>
            </a:r>
            <a:r>
              <a:rPr lang="en-US" dirty="0">
                <a:solidFill>
                  <a:srgbClr val="0000FF"/>
                </a:solidFill>
              </a:rPr>
              <a:t> = </a:t>
            </a:r>
            <a:r>
              <a:rPr lang="en-US" i="1" dirty="0">
                <a:solidFill>
                  <a:srgbClr val="0000FF"/>
                </a:solidFill>
              </a:rPr>
              <a:t>cx</a:t>
            </a:r>
            <a:r>
              <a:rPr lang="en-US" baseline="30000" dirty="0">
                <a:solidFill>
                  <a:srgbClr val="0000FF"/>
                </a:solidFill>
              </a:rPr>
              <a:t>3</a:t>
            </a:r>
            <a:r>
              <a:rPr lang="en-US" dirty="0">
                <a:solidFill>
                  <a:srgbClr val="0000FF"/>
                </a:solidFill>
              </a:rPr>
              <a:t> − 4</a:t>
            </a:r>
            <a:r>
              <a:rPr lang="en-US" dirty="0"/>
              <a:t> is a general solution of the differential equation </a:t>
            </a:r>
            <a:r>
              <a:rPr lang="en-US" i="1" dirty="0">
                <a:solidFill>
                  <a:srgbClr val="0000FF"/>
                </a:solidFill>
              </a:rPr>
              <a:t>xy</a:t>
            </a:r>
            <a:r>
              <a:rPr lang="en-US" dirty="0">
                <a:solidFill>
                  <a:srgbClr val="0000FF"/>
                </a:solidFill>
                <a:sym typeface="Symbol"/>
              </a:rPr>
              <a:t></a:t>
            </a:r>
            <a:r>
              <a:rPr lang="en-US" dirty="0">
                <a:solidFill>
                  <a:srgbClr val="0000FF"/>
                </a:solidFill>
              </a:rPr>
              <a:t> − 3</a:t>
            </a:r>
            <a:r>
              <a:rPr lang="en-US" i="1" dirty="0">
                <a:solidFill>
                  <a:srgbClr val="0000FF"/>
                </a:solidFill>
              </a:rPr>
              <a:t>y</a:t>
            </a:r>
            <a:r>
              <a:rPr lang="en-US" dirty="0">
                <a:solidFill>
                  <a:srgbClr val="0000FF"/>
                </a:solidFill>
              </a:rPr>
              <a:t> = 12</a:t>
            </a:r>
            <a:r>
              <a:rPr lang="en-US" dirty="0"/>
              <a:t>.</a:t>
            </a:r>
          </a:p>
          <a:p>
            <a:r>
              <a:rPr lang="en-US" b="1" dirty="0"/>
              <a:t>Solution:  Step 1:  </a:t>
            </a:r>
            <a:r>
              <a:rPr lang="en-US" dirty="0"/>
              <a:t>Find </a:t>
            </a:r>
            <a:r>
              <a:rPr lang="en-US" i="1" dirty="0"/>
              <a:t>y</a:t>
            </a:r>
            <a:r>
              <a:rPr lang="en-US" dirty="0"/>
              <a:t>′.</a:t>
            </a:r>
          </a:p>
          <a:p>
            <a:endParaRPr lang="en-US" b="1" dirty="0"/>
          </a:p>
          <a:p>
            <a:endParaRPr lang="en-US" b="1" dirty="0"/>
          </a:p>
          <a:p>
            <a:r>
              <a:rPr lang="en-US" b="1" dirty="0"/>
              <a:t>Step 2:</a:t>
            </a:r>
            <a:r>
              <a:rPr lang="en-US" dirty="0"/>
              <a:t> Substitute for </a:t>
            </a:r>
            <a:r>
              <a:rPr lang="en-US" i="1" dirty="0">
                <a:solidFill>
                  <a:srgbClr val="9900CC"/>
                </a:solidFill>
              </a:rPr>
              <a:t>y</a:t>
            </a:r>
            <a:r>
              <a:rPr lang="en-US" i="1" dirty="0"/>
              <a:t> </a:t>
            </a:r>
            <a:r>
              <a:rPr lang="en-US" dirty="0"/>
              <a:t>and</a:t>
            </a:r>
            <a:r>
              <a:rPr lang="en-US" i="1" dirty="0"/>
              <a:t> </a:t>
            </a:r>
            <a:r>
              <a:rPr lang="en-US" i="1" dirty="0">
                <a:solidFill>
                  <a:srgbClr val="009900"/>
                </a:solidFill>
              </a:rPr>
              <a:t>y′</a:t>
            </a:r>
            <a:r>
              <a:rPr lang="en-US" i="1" dirty="0"/>
              <a:t>. </a:t>
            </a:r>
            <a:r>
              <a:rPr lang="en-US" b="1" dirty="0"/>
              <a:t> 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429322" y="5036196"/>
            <a:ext cx="8229600" cy="95410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800" dirty="0"/>
              <a:t>Therefore, since the function contains an arbitrary constant, </a:t>
            </a:r>
            <a:r>
              <a:rPr lang="en-US" sz="2800" i="1" dirty="0"/>
              <a:t>c, </a:t>
            </a:r>
            <a:r>
              <a:rPr lang="en-US" sz="2800" dirty="0"/>
              <a:t>and is a solution, it is </a:t>
            </a:r>
            <a:r>
              <a:rPr lang="en-US" sz="2800" dirty="0">
                <a:solidFill>
                  <a:srgbClr val="FF0000"/>
                </a:solidFill>
              </a:rPr>
              <a:t>a general solution</a:t>
            </a:r>
            <a:r>
              <a:rPr lang="en-US" sz="2800" dirty="0"/>
              <a:t>.</a:t>
            </a:r>
          </a:p>
        </p:txBody>
      </p:sp>
      <p:graphicFrame>
        <p:nvGraphicFramePr>
          <p:cNvPr id="1028" name="Object 4"/>
          <p:cNvGraphicFramePr>
            <a:graphicFrameLocks noChangeAspect="1"/>
          </p:cNvGraphicFramePr>
          <p:nvPr/>
        </p:nvGraphicFramePr>
        <p:xfrm>
          <a:off x="3871190" y="2757948"/>
          <a:ext cx="15113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511280" imgH="444240" progId="Equation.DSMT4">
                  <p:embed/>
                </p:oleObj>
              </mc:Choice>
              <mc:Fallback>
                <p:oleObj name="Equation" r:id="rId2" imgW="1511280" imgH="44424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71190" y="2757948"/>
                        <a:ext cx="15113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9" name="Object 5"/>
          <p:cNvGraphicFramePr>
            <a:graphicFrameLocks noChangeAspect="1"/>
          </p:cNvGraphicFramePr>
          <p:nvPr/>
        </p:nvGraphicFramePr>
        <p:xfrm>
          <a:off x="3762403" y="3338052"/>
          <a:ext cx="12446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244520" imgH="444240" progId="Equation.DSMT4">
                  <p:embed/>
                </p:oleObj>
              </mc:Choice>
              <mc:Fallback>
                <p:oleObj name="Equation" r:id="rId4" imgW="1244520" imgH="44424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62403" y="3338052"/>
                        <a:ext cx="12446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0" name="Object 6"/>
          <p:cNvGraphicFramePr>
            <a:graphicFrameLocks noChangeAspect="1"/>
          </p:cNvGraphicFramePr>
          <p:nvPr/>
        </p:nvGraphicFramePr>
        <p:xfrm>
          <a:off x="838200" y="4463844"/>
          <a:ext cx="11430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143000" imgH="393480" progId="Equation.DSMT4">
                  <p:embed/>
                </p:oleObj>
              </mc:Choice>
              <mc:Fallback>
                <p:oleObj name="Equation" r:id="rId6" imgW="1143000" imgH="3934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" y="4463844"/>
                        <a:ext cx="11430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1" name="Object 7"/>
          <p:cNvGraphicFramePr>
            <a:graphicFrameLocks noChangeAspect="1"/>
          </p:cNvGraphicFramePr>
          <p:nvPr/>
        </p:nvGraphicFramePr>
        <p:xfrm>
          <a:off x="1995948" y="4381500"/>
          <a:ext cx="30988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3098520" imgH="571320" progId="Equation.DSMT4">
                  <p:embed/>
                </p:oleObj>
              </mc:Choice>
              <mc:Fallback>
                <p:oleObj name="Equation" r:id="rId8" imgW="3098520" imgH="57132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95948" y="4381500"/>
                        <a:ext cx="30988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2" name="Object 8"/>
          <p:cNvGraphicFramePr>
            <a:graphicFrameLocks noChangeAspect="1"/>
          </p:cNvGraphicFramePr>
          <p:nvPr/>
        </p:nvGraphicFramePr>
        <p:xfrm>
          <a:off x="5122608" y="4419600"/>
          <a:ext cx="25273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2527200" imgH="380880" progId="Equation.DSMT4">
                  <p:embed/>
                </p:oleObj>
              </mc:Choice>
              <mc:Fallback>
                <p:oleObj name="Equation" r:id="rId10" imgW="2527200" imgH="3808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22608" y="4419600"/>
                        <a:ext cx="25273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3" name="Object 9"/>
          <p:cNvGraphicFramePr>
            <a:graphicFrameLocks noChangeAspect="1"/>
          </p:cNvGraphicFramePr>
          <p:nvPr/>
        </p:nvGraphicFramePr>
        <p:xfrm>
          <a:off x="7696200" y="4495800"/>
          <a:ext cx="6477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647640" imgH="279360" progId="Equation.DSMT4">
                  <p:embed/>
                </p:oleObj>
              </mc:Choice>
              <mc:Fallback>
                <p:oleObj name="Equation" r:id="rId12" imgW="647640" imgH="2793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96200" y="4495800"/>
                        <a:ext cx="6477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2: Solutions of Differential Equations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Verify that the function </a:t>
            </a:r>
            <a:r>
              <a:rPr lang="en-US" i="1" dirty="0">
                <a:solidFill>
                  <a:srgbClr val="0000FF"/>
                </a:solidFill>
              </a:rPr>
              <a:t>y</a:t>
            </a:r>
            <a:r>
              <a:rPr lang="en-US" dirty="0">
                <a:solidFill>
                  <a:srgbClr val="0000FF"/>
                </a:solidFill>
              </a:rPr>
              <a:t> = </a:t>
            </a:r>
            <a:r>
              <a:rPr lang="en-US" i="1" dirty="0">
                <a:solidFill>
                  <a:srgbClr val="0000FF"/>
                </a:solidFill>
              </a:rPr>
              <a:t>e</a:t>
            </a:r>
            <a:r>
              <a:rPr lang="en-US" baseline="30000" dirty="0">
                <a:solidFill>
                  <a:srgbClr val="0000FF"/>
                </a:solidFill>
              </a:rPr>
              <a:t>3</a:t>
            </a:r>
            <a:r>
              <a:rPr lang="en-US" i="1" baseline="30000" dirty="0">
                <a:solidFill>
                  <a:srgbClr val="0000FF"/>
                </a:solidFill>
              </a:rPr>
              <a:t>x</a:t>
            </a:r>
            <a:r>
              <a:rPr lang="en-US" dirty="0">
                <a:solidFill>
                  <a:srgbClr val="0000FF"/>
                </a:solidFill>
              </a:rPr>
              <a:t> + </a:t>
            </a:r>
            <a:r>
              <a:rPr lang="en-US" i="1" dirty="0">
                <a:solidFill>
                  <a:srgbClr val="0000FF"/>
                </a:solidFill>
              </a:rPr>
              <a:t>e</a:t>
            </a:r>
            <a:r>
              <a:rPr lang="en-US" baseline="30000" dirty="0">
                <a:solidFill>
                  <a:srgbClr val="0000FF"/>
                </a:solidFill>
              </a:rPr>
              <a:t>−2</a:t>
            </a:r>
            <a:r>
              <a:rPr lang="en-US" i="1" baseline="30000" dirty="0">
                <a:solidFill>
                  <a:srgbClr val="0000FF"/>
                </a:solidFill>
              </a:rPr>
              <a:t>x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dirty="0"/>
              <a:t>satisfies the second-order differential equation </a:t>
            </a:r>
            <a:r>
              <a:rPr lang="en-US" i="1" dirty="0">
                <a:solidFill>
                  <a:srgbClr val="0000FF"/>
                </a:solidFill>
              </a:rPr>
              <a:t>y</a:t>
            </a:r>
            <a:r>
              <a:rPr lang="en-US" dirty="0">
                <a:solidFill>
                  <a:srgbClr val="0000FF"/>
                </a:solidFill>
              </a:rPr>
              <a:t>′′ – </a:t>
            </a:r>
            <a:r>
              <a:rPr lang="en-US" i="1" dirty="0">
                <a:solidFill>
                  <a:srgbClr val="0000FF"/>
                </a:solidFill>
              </a:rPr>
              <a:t>y</a:t>
            </a:r>
            <a:r>
              <a:rPr lang="en-US" dirty="0">
                <a:solidFill>
                  <a:srgbClr val="0000FF"/>
                </a:solidFill>
              </a:rPr>
              <a:t>′ </a:t>
            </a:r>
            <a:r>
              <a:rPr lang="en-US" dirty="0">
                <a:solidFill>
                  <a:srgbClr val="0000FF"/>
                </a:solidFill>
                <a:latin typeface="Symbol" pitchFamily="18" charset="2"/>
              </a:rPr>
              <a:t>-</a:t>
            </a:r>
            <a:r>
              <a:rPr lang="en-US" dirty="0">
                <a:solidFill>
                  <a:srgbClr val="0000FF"/>
                </a:solidFill>
              </a:rPr>
              <a:t> 6</a:t>
            </a:r>
            <a:r>
              <a:rPr lang="en-US" i="1" dirty="0">
                <a:solidFill>
                  <a:srgbClr val="0000FF"/>
                </a:solidFill>
              </a:rPr>
              <a:t>y</a:t>
            </a:r>
            <a:r>
              <a:rPr lang="en-US" dirty="0">
                <a:solidFill>
                  <a:srgbClr val="0000FF"/>
                </a:solidFill>
              </a:rPr>
              <a:t> = 0 </a:t>
            </a:r>
            <a:r>
              <a:rPr lang="en-US" dirty="0"/>
              <a:t>and is, therefore, a particular solution.</a:t>
            </a:r>
          </a:p>
          <a:p>
            <a:r>
              <a:rPr lang="en-US" b="1" dirty="0"/>
              <a:t>Solution:  Step 1:  </a:t>
            </a:r>
            <a:r>
              <a:rPr lang="en-US" dirty="0"/>
              <a:t>Find </a:t>
            </a:r>
            <a:r>
              <a:rPr lang="en-US" i="1" dirty="0"/>
              <a:t>y</a:t>
            </a:r>
            <a:r>
              <a:rPr lang="en-US" dirty="0"/>
              <a:t>′ and </a:t>
            </a:r>
            <a:r>
              <a:rPr lang="en-US" i="1" dirty="0"/>
              <a:t>y</a:t>
            </a:r>
            <a:r>
              <a:rPr lang="en-US" dirty="0"/>
              <a:t>′′.</a:t>
            </a:r>
            <a:r>
              <a:rPr lang="en-US" b="1" dirty="0"/>
              <a:t> </a:t>
            </a:r>
            <a:endParaRPr lang="en-US" dirty="0"/>
          </a:p>
        </p:txBody>
      </p:sp>
      <p:graphicFrame>
        <p:nvGraphicFramePr>
          <p:cNvPr id="2051" name="Object 3"/>
          <p:cNvGraphicFramePr>
            <a:graphicFrameLocks noChangeAspect="1"/>
          </p:cNvGraphicFramePr>
          <p:nvPr/>
        </p:nvGraphicFramePr>
        <p:xfrm>
          <a:off x="3581400" y="3365500"/>
          <a:ext cx="18288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828800" imgH="444240" progId="Equation.DSMT4">
                  <p:embed/>
                </p:oleObj>
              </mc:Choice>
              <mc:Fallback>
                <p:oleObj name="Equation" r:id="rId2" imgW="1828800" imgH="44424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81400" y="3365500"/>
                        <a:ext cx="18288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2" name="Object 4"/>
          <p:cNvGraphicFramePr>
            <a:graphicFrameLocks noChangeAspect="1"/>
          </p:cNvGraphicFramePr>
          <p:nvPr/>
        </p:nvGraphicFramePr>
        <p:xfrm>
          <a:off x="3473244" y="3932904"/>
          <a:ext cx="22606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260440" imgH="444240" progId="Equation.DSMT4">
                  <p:embed/>
                </p:oleObj>
              </mc:Choice>
              <mc:Fallback>
                <p:oleObj name="Equation" r:id="rId4" imgW="2260440" imgH="44424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73244" y="3932904"/>
                        <a:ext cx="22606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3" name="Object 5"/>
          <p:cNvGraphicFramePr>
            <a:graphicFrameLocks noChangeAspect="1"/>
          </p:cNvGraphicFramePr>
          <p:nvPr/>
        </p:nvGraphicFramePr>
        <p:xfrm>
          <a:off x="3382296" y="4525296"/>
          <a:ext cx="24003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400120" imgH="444240" progId="Equation.DSMT4">
                  <p:embed/>
                </p:oleObj>
              </mc:Choice>
              <mc:Fallback>
                <p:oleObj name="Equation" r:id="rId6" imgW="2400120" imgH="44424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82296" y="4525296"/>
                        <a:ext cx="24003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Example 2: Solutions of Differential Equations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/>
              <a:t>Step 2:</a:t>
            </a:r>
            <a:r>
              <a:rPr lang="en-US" dirty="0"/>
              <a:t> Substitute for </a:t>
            </a:r>
            <a:r>
              <a:rPr lang="en-US" i="1" dirty="0">
                <a:solidFill>
                  <a:srgbClr val="9900CC"/>
                </a:solidFill>
              </a:rPr>
              <a:t>y</a:t>
            </a:r>
            <a:r>
              <a:rPr lang="en-US" dirty="0"/>
              <a:t>,</a:t>
            </a:r>
            <a:r>
              <a:rPr lang="en-US" i="1" dirty="0"/>
              <a:t> </a:t>
            </a:r>
            <a:r>
              <a:rPr lang="en-US" i="1" dirty="0">
                <a:solidFill>
                  <a:srgbClr val="009900"/>
                </a:solidFill>
              </a:rPr>
              <a:t>y′</a:t>
            </a:r>
            <a:r>
              <a:rPr lang="en-US" dirty="0"/>
              <a:t>,</a:t>
            </a:r>
            <a:r>
              <a:rPr lang="en-US" i="1" dirty="0"/>
              <a:t> </a:t>
            </a:r>
            <a:r>
              <a:rPr lang="en-US" dirty="0"/>
              <a:t>and</a:t>
            </a:r>
            <a:r>
              <a:rPr lang="en-US" i="1" dirty="0"/>
              <a:t> </a:t>
            </a:r>
            <a:r>
              <a:rPr lang="en-US" i="1" dirty="0">
                <a:solidFill>
                  <a:srgbClr val="FF00FF"/>
                </a:solidFill>
              </a:rPr>
              <a:t>y′′</a:t>
            </a:r>
            <a:r>
              <a:rPr lang="en-US" i="1" dirty="0"/>
              <a:t>.</a:t>
            </a:r>
          </a:p>
          <a:p>
            <a:endParaRPr lang="en-US" i="1" dirty="0">
              <a:solidFill>
                <a:srgbClr val="FF0000"/>
              </a:solidFill>
            </a:endParaRPr>
          </a:p>
          <a:p>
            <a:endParaRPr lang="en-US" i="1" dirty="0">
              <a:solidFill>
                <a:srgbClr val="FF0000"/>
              </a:solidFill>
            </a:endParaRPr>
          </a:p>
          <a:p>
            <a:endParaRPr lang="en-US" i="1" dirty="0">
              <a:solidFill>
                <a:srgbClr val="FF0000"/>
              </a:solidFill>
            </a:endParaRPr>
          </a:p>
          <a:p>
            <a:endParaRPr lang="en-US" i="1" dirty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endParaRPr lang="en-US" i="1" dirty="0">
              <a:solidFill>
                <a:srgbClr val="FF0000"/>
              </a:solidFill>
            </a:endParaRPr>
          </a:p>
          <a:p>
            <a:r>
              <a:rPr lang="en-US" dirty="0"/>
              <a:t>Therefore, the given function is </a:t>
            </a:r>
            <a:r>
              <a:rPr lang="en-US" dirty="0">
                <a:solidFill>
                  <a:srgbClr val="FF0000"/>
                </a:solidFill>
              </a:rPr>
              <a:t>a solution</a:t>
            </a:r>
            <a:r>
              <a:rPr lang="en-US" dirty="0"/>
              <a:t>, and since it contains no arbitrary constants, it is a particular solution.</a:t>
            </a:r>
            <a:r>
              <a:rPr lang="en-US" i="1" dirty="0">
                <a:solidFill>
                  <a:srgbClr val="FF0000"/>
                </a:solidFill>
              </a:rPr>
              <a:t> </a:t>
            </a:r>
            <a:endParaRPr lang="en-US" dirty="0">
              <a:solidFill>
                <a:srgbClr val="FF0000"/>
              </a:solidFill>
            </a:endParaRPr>
          </a:p>
        </p:txBody>
      </p:sp>
      <p:graphicFrame>
        <p:nvGraphicFramePr>
          <p:cNvPr id="3075" name="Object 3"/>
          <p:cNvGraphicFramePr>
            <a:graphicFrameLocks noChangeAspect="1"/>
          </p:cNvGraphicFramePr>
          <p:nvPr/>
        </p:nvGraphicFramePr>
        <p:xfrm>
          <a:off x="562896" y="1995948"/>
          <a:ext cx="16891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688760" imgH="393480" progId="Equation.DSMT4">
                  <p:embed/>
                </p:oleObj>
              </mc:Choice>
              <mc:Fallback>
                <p:oleObj name="Equation" r:id="rId2" imgW="1688760" imgH="3934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2896" y="1995948"/>
                        <a:ext cx="16891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6" name="Object 4"/>
          <p:cNvGraphicFramePr>
            <a:graphicFrameLocks noChangeAspect="1"/>
          </p:cNvGraphicFramePr>
          <p:nvPr/>
        </p:nvGraphicFramePr>
        <p:xfrm>
          <a:off x="2268792" y="1905000"/>
          <a:ext cx="64897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6489360" imgH="571320" progId="Equation.DSMT4">
                  <p:embed/>
                </p:oleObj>
              </mc:Choice>
              <mc:Fallback>
                <p:oleObj name="Equation" r:id="rId4" imgW="6489360" imgH="57132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68792" y="1905000"/>
                        <a:ext cx="64897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7" name="Object 5"/>
          <p:cNvGraphicFramePr>
            <a:graphicFrameLocks noChangeAspect="1"/>
          </p:cNvGraphicFramePr>
          <p:nvPr/>
        </p:nvGraphicFramePr>
        <p:xfrm>
          <a:off x="2271252" y="2590800"/>
          <a:ext cx="58928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5892480" imgH="380880" progId="Equation.DSMT4">
                  <p:embed/>
                </p:oleObj>
              </mc:Choice>
              <mc:Fallback>
                <p:oleObj name="Equation" r:id="rId6" imgW="5892480" imgH="3808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71252" y="2590800"/>
                        <a:ext cx="58928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8" name="Object 6"/>
          <p:cNvGraphicFramePr>
            <a:graphicFrameLocks noChangeAspect="1"/>
          </p:cNvGraphicFramePr>
          <p:nvPr/>
        </p:nvGraphicFramePr>
        <p:xfrm>
          <a:off x="2271252" y="3187700"/>
          <a:ext cx="44323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4431960" imgH="482400" progId="Equation.DSMT4">
                  <p:embed/>
                </p:oleObj>
              </mc:Choice>
              <mc:Fallback>
                <p:oleObj name="Equation" r:id="rId8" imgW="4431960" imgH="4824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71252" y="3187700"/>
                        <a:ext cx="44323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9" name="Object 7"/>
          <p:cNvGraphicFramePr>
            <a:graphicFrameLocks noChangeAspect="1"/>
          </p:cNvGraphicFramePr>
          <p:nvPr/>
        </p:nvGraphicFramePr>
        <p:xfrm>
          <a:off x="2271252" y="3810000"/>
          <a:ext cx="482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482400" imgH="291960" progId="Equation.DSMT4">
                  <p:embed/>
                </p:oleObj>
              </mc:Choice>
              <mc:Fallback>
                <p:oleObj name="Equation" r:id="rId10" imgW="482400" imgH="2919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71252" y="3810000"/>
                        <a:ext cx="4826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Separation of Variables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296287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algn="ctr">
              <a:tabLst>
                <a:tab pos="1146175" algn="l"/>
              </a:tabLst>
            </a:pPr>
            <a:r>
              <a:rPr lang="en-US" b="1" dirty="0">
                <a:solidFill>
                  <a:srgbClr val="000000"/>
                </a:solidFill>
              </a:rPr>
              <a:t>To Solve a First-Order Separable Differential Equation</a:t>
            </a:r>
          </a:p>
          <a:p>
            <a:pPr>
              <a:lnSpc>
                <a:spcPct val="150000"/>
              </a:lnSpc>
              <a:tabLst>
                <a:tab pos="1146175" algn="l"/>
              </a:tabLst>
            </a:pPr>
            <a:r>
              <a:rPr lang="en-US" b="1" dirty="0">
                <a:solidFill>
                  <a:srgbClr val="000000"/>
                </a:solidFill>
              </a:rPr>
              <a:t>Step 1:	</a:t>
            </a:r>
            <a:r>
              <a:rPr lang="en-US" dirty="0">
                <a:solidFill>
                  <a:srgbClr val="000000"/>
                </a:solidFill>
              </a:rPr>
              <a:t>Write </a:t>
            </a:r>
            <a:r>
              <a:rPr lang="en-US" i="1" dirty="0">
                <a:solidFill>
                  <a:srgbClr val="000000"/>
                </a:solidFill>
              </a:rPr>
              <a:t>y</a:t>
            </a:r>
            <a:r>
              <a:rPr lang="en-US" dirty="0">
                <a:solidFill>
                  <a:srgbClr val="000000"/>
                </a:solidFill>
              </a:rPr>
              <a:t>′ as </a:t>
            </a:r>
          </a:p>
          <a:p>
            <a:pPr>
              <a:spcBef>
                <a:spcPts val="1800"/>
              </a:spcBef>
              <a:tabLst>
                <a:tab pos="1146175" algn="l"/>
              </a:tabLst>
            </a:pPr>
            <a:r>
              <a:rPr lang="en-US" b="1" dirty="0">
                <a:solidFill>
                  <a:srgbClr val="000000"/>
                </a:solidFill>
              </a:rPr>
              <a:t>Step 2:	</a:t>
            </a:r>
            <a:r>
              <a:rPr lang="en-US" dirty="0">
                <a:solidFill>
                  <a:srgbClr val="000000"/>
                </a:solidFill>
              </a:rPr>
              <a:t>Separate variables by writing </a:t>
            </a:r>
            <a:r>
              <a:rPr lang="en-US" i="1" dirty="0">
                <a:solidFill>
                  <a:srgbClr val="000000"/>
                </a:solidFill>
              </a:rPr>
              <a:t>dx</a:t>
            </a:r>
            <a:r>
              <a:rPr lang="en-US" dirty="0">
                <a:solidFill>
                  <a:srgbClr val="000000"/>
                </a:solidFill>
              </a:rPr>
              <a:t> with all terms 	involving 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 on one side of the equation and </a:t>
            </a:r>
            <a:r>
              <a:rPr lang="en-US" i="1" dirty="0">
                <a:solidFill>
                  <a:srgbClr val="000000"/>
                </a:solidFill>
              </a:rPr>
              <a:t>dy</a:t>
            </a:r>
            <a:r>
              <a:rPr lang="en-US" dirty="0">
                <a:solidFill>
                  <a:srgbClr val="000000"/>
                </a:solidFill>
              </a:rPr>
              <a:t> 	with all terms involving </a:t>
            </a:r>
            <a:r>
              <a:rPr lang="en-US" i="1" dirty="0">
                <a:solidFill>
                  <a:srgbClr val="000000"/>
                </a:solidFill>
              </a:rPr>
              <a:t>y</a:t>
            </a:r>
            <a:r>
              <a:rPr lang="en-US" dirty="0">
                <a:solidFill>
                  <a:srgbClr val="000000"/>
                </a:solidFill>
              </a:rPr>
              <a:t> on the other side.</a:t>
            </a:r>
          </a:p>
          <a:p>
            <a:pPr>
              <a:tabLst>
                <a:tab pos="1146175" algn="l"/>
              </a:tabLst>
            </a:pPr>
            <a:r>
              <a:rPr lang="en-US" b="1" dirty="0">
                <a:solidFill>
                  <a:srgbClr val="000000"/>
                </a:solidFill>
              </a:rPr>
              <a:t>Step 3:	</a:t>
            </a:r>
            <a:r>
              <a:rPr lang="en-US" dirty="0">
                <a:solidFill>
                  <a:srgbClr val="000000"/>
                </a:solidFill>
              </a:rPr>
              <a:t>Integrate both sides of the new equation. </a:t>
            </a:r>
          </a:p>
        </p:txBody>
      </p:sp>
      <p:graphicFrame>
        <p:nvGraphicFramePr>
          <p:cNvPr id="210946" name="Object 2"/>
          <p:cNvGraphicFramePr>
            <a:graphicFrameLocks noChangeAspect="1"/>
          </p:cNvGraphicFramePr>
          <p:nvPr/>
        </p:nvGraphicFramePr>
        <p:xfrm>
          <a:off x="3303896" y="1828800"/>
          <a:ext cx="533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533169" imgH="837836" progId="Equation.DSMT4">
                  <p:embed/>
                </p:oleObj>
              </mc:Choice>
              <mc:Fallback>
                <p:oleObj name="Equation" r:id="rId2" imgW="533169" imgH="837836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03896" y="1828800"/>
                        <a:ext cx="533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Example 3: Using the Method of Separating Variables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Solve the differential equation                    where </a:t>
            </a:r>
            <a:r>
              <a:rPr lang="en-US" i="1" dirty="0"/>
              <a:t>x</a:t>
            </a:r>
            <a:r>
              <a:rPr lang="en-US" dirty="0"/>
              <a:t> &gt; 1 and </a:t>
            </a:r>
            <a:r>
              <a:rPr lang="en-US" i="1" dirty="0"/>
              <a:t>y</a:t>
            </a:r>
            <a:r>
              <a:rPr lang="en-US" dirty="0"/>
              <a:t> &gt; 0.</a:t>
            </a:r>
          </a:p>
          <a:p>
            <a:r>
              <a:rPr lang="en-US" b="1" dirty="0"/>
              <a:t>Solution: </a:t>
            </a:r>
            <a:endParaRPr lang="en-US" dirty="0"/>
          </a:p>
        </p:txBody>
      </p:sp>
      <p:graphicFrame>
        <p:nvGraphicFramePr>
          <p:cNvPr id="211970" name="Object 2"/>
          <p:cNvGraphicFramePr>
            <a:graphicFrameLocks noChangeAspect="1"/>
          </p:cNvGraphicFramePr>
          <p:nvPr/>
        </p:nvGraphicFramePr>
        <p:xfrm>
          <a:off x="5029200" y="1143000"/>
          <a:ext cx="1358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358900" imgH="838200" progId="Equation.DSMT4">
                  <p:embed/>
                </p:oleObj>
              </mc:Choice>
              <mc:Fallback>
                <p:oleObj name="Equation" r:id="rId2" imgW="1358900" imgH="838200" progId="Equation.DSMT4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29200" y="1143000"/>
                        <a:ext cx="1358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4" name="Object 4"/>
          <p:cNvGraphicFramePr>
            <a:graphicFrameLocks noChangeAspect="1"/>
          </p:cNvGraphicFramePr>
          <p:nvPr/>
        </p:nvGraphicFramePr>
        <p:xfrm>
          <a:off x="533400" y="2866104"/>
          <a:ext cx="2806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806560" imgH="838080" progId="Equation.DSMT4">
                  <p:embed/>
                </p:oleObj>
              </mc:Choice>
              <mc:Fallback>
                <p:oleObj name="Equation" r:id="rId4" imgW="2806560" imgH="838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2866104"/>
                        <a:ext cx="2806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5" name="Object 5"/>
          <p:cNvGraphicFramePr>
            <a:graphicFrameLocks noChangeAspect="1"/>
          </p:cNvGraphicFramePr>
          <p:nvPr/>
        </p:nvGraphicFramePr>
        <p:xfrm>
          <a:off x="533400" y="3903408"/>
          <a:ext cx="28067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806560" imgH="901440" progId="Equation.DSMT4">
                  <p:embed/>
                </p:oleObj>
              </mc:Choice>
              <mc:Fallback>
                <p:oleObj name="Equation" r:id="rId6" imgW="2806560" imgH="90144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3903408"/>
                        <a:ext cx="28067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6" name="Object 6"/>
          <p:cNvGraphicFramePr>
            <a:graphicFrameLocks noChangeAspect="1"/>
          </p:cNvGraphicFramePr>
          <p:nvPr/>
        </p:nvGraphicFramePr>
        <p:xfrm>
          <a:off x="5562600" y="2971800"/>
          <a:ext cx="16764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676160" imgH="622080" progId="Equation.DSMT4">
                  <p:embed/>
                </p:oleObj>
              </mc:Choice>
              <mc:Fallback>
                <p:oleObj name="Equation" r:id="rId8" imgW="1676160" imgH="622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62600" y="2971800"/>
                        <a:ext cx="16764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7" name="Object 7"/>
          <p:cNvGraphicFramePr>
            <a:graphicFrameLocks noChangeAspect="1"/>
          </p:cNvGraphicFramePr>
          <p:nvPr/>
        </p:nvGraphicFramePr>
        <p:xfrm>
          <a:off x="5562600" y="4216400"/>
          <a:ext cx="24003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2400120" imgH="279360" progId="Equation.DSMT4">
                  <p:embed/>
                </p:oleObj>
              </mc:Choice>
              <mc:Fallback>
                <p:oleObj name="Equation" r:id="rId10" imgW="2400120" imgH="2793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62600" y="4216400"/>
                        <a:ext cx="24003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Example 3: Using the Method of Separating Variables (cont.)</a:t>
            </a:r>
          </a:p>
        </p:txBody>
      </p:sp>
      <p:sp>
        <p:nvSpPr>
          <p:cNvPr id="5" name="Rectangle 4"/>
          <p:cNvSpPr/>
          <p:nvPr/>
        </p:nvSpPr>
        <p:spPr>
          <a:xfrm>
            <a:off x="5181600" y="1446212"/>
            <a:ext cx="3657600" cy="70788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Integrate both sides of the equation.</a:t>
            </a:r>
          </a:p>
        </p:txBody>
      </p:sp>
      <p:graphicFrame>
        <p:nvGraphicFramePr>
          <p:cNvPr id="6147" name="Object 3"/>
          <p:cNvGraphicFramePr>
            <a:graphicFrameLocks noChangeAspect="1"/>
          </p:cNvGraphicFramePr>
          <p:nvPr/>
        </p:nvGraphicFramePr>
        <p:xfrm>
          <a:off x="533400" y="1295400"/>
          <a:ext cx="3683000" cy="90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682800" imgH="901440" progId="Equation.DSMT4">
                  <p:embed/>
                </p:oleObj>
              </mc:Choice>
              <mc:Fallback>
                <p:oleObj name="Equation" r:id="rId2" imgW="3682800" imgH="90144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1295400"/>
                        <a:ext cx="3683000" cy="90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8" name="Object 4"/>
          <p:cNvGraphicFramePr>
            <a:graphicFrameLocks noChangeAspect="1"/>
          </p:cNvGraphicFramePr>
          <p:nvPr/>
        </p:nvGraphicFramePr>
        <p:xfrm>
          <a:off x="2101644" y="2406444"/>
          <a:ext cx="25019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501640" imgH="469800" progId="Equation.DSMT4">
                  <p:embed/>
                </p:oleObj>
              </mc:Choice>
              <mc:Fallback>
                <p:oleObj name="Equation" r:id="rId4" imgW="2501640" imgH="4698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01644" y="2406444"/>
                        <a:ext cx="25019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9" name="Object 5"/>
          <p:cNvGraphicFramePr>
            <a:graphicFrameLocks noChangeAspect="1"/>
          </p:cNvGraphicFramePr>
          <p:nvPr/>
        </p:nvGraphicFramePr>
        <p:xfrm>
          <a:off x="2101644" y="3092244"/>
          <a:ext cx="27559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755800" imgH="469800" progId="Equation.DSMT4">
                  <p:embed/>
                </p:oleObj>
              </mc:Choice>
              <mc:Fallback>
                <p:oleObj name="Equation" r:id="rId6" imgW="2755800" imgH="4698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01644" y="3092244"/>
                        <a:ext cx="27559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0" name="Object 6"/>
          <p:cNvGraphicFramePr>
            <a:graphicFrameLocks noChangeAspect="1"/>
          </p:cNvGraphicFramePr>
          <p:nvPr/>
        </p:nvGraphicFramePr>
        <p:xfrm>
          <a:off x="2101644" y="3763296"/>
          <a:ext cx="21971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197080" imgH="469800" progId="Equation.DSMT4">
                  <p:embed/>
                </p:oleObj>
              </mc:Choice>
              <mc:Fallback>
                <p:oleObj name="Equation" r:id="rId8" imgW="2197080" imgH="4698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01644" y="3763296"/>
                        <a:ext cx="21971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1" name="Object 7"/>
          <p:cNvGraphicFramePr>
            <a:graphicFrameLocks noChangeAspect="1"/>
          </p:cNvGraphicFramePr>
          <p:nvPr/>
        </p:nvGraphicFramePr>
        <p:xfrm>
          <a:off x="2376948" y="4434348"/>
          <a:ext cx="16510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650960" imgH="469800" progId="Equation.DSMT4">
                  <p:embed/>
                </p:oleObj>
              </mc:Choice>
              <mc:Fallback>
                <p:oleObj name="Equation" r:id="rId10" imgW="1650960" imgH="4698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76948" y="4434348"/>
                        <a:ext cx="16510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Rectangle 10"/>
          <p:cNvSpPr/>
          <p:nvPr/>
        </p:nvSpPr>
        <p:spPr>
          <a:xfrm>
            <a:off x="5181600" y="3124200"/>
            <a:ext cx="342900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8080"/>
                </a:solidFill>
              </a:rPr>
              <a:t>We rewrite the constant </a:t>
            </a:r>
            <a:r>
              <a:rPr lang="en-US" sz="2000" i="1" dirty="0">
                <a:solidFill>
                  <a:srgbClr val="FF00FF"/>
                </a:solidFill>
              </a:rPr>
              <a:t>C</a:t>
            </a:r>
            <a:r>
              <a:rPr lang="en-US" sz="2000" dirty="0">
                <a:solidFill>
                  <a:srgbClr val="008080"/>
                </a:solidFill>
              </a:rPr>
              <a:t> as the constant </a:t>
            </a:r>
            <a:r>
              <a:rPr lang="en-US" sz="2000" dirty="0">
                <a:solidFill>
                  <a:srgbClr val="FF00FF"/>
                </a:solidFill>
              </a:rPr>
              <a:t>ln</a:t>
            </a:r>
            <a:r>
              <a:rPr lang="en-US" sz="2000" i="1" dirty="0">
                <a:solidFill>
                  <a:srgbClr val="FF00FF"/>
                </a:solidFill>
              </a:rPr>
              <a:t>k</a:t>
            </a:r>
            <a:r>
              <a:rPr lang="en-US" sz="2000" dirty="0">
                <a:solidFill>
                  <a:srgbClr val="FF00FF"/>
                </a:solidFill>
              </a:rPr>
              <a:t> </a:t>
            </a:r>
            <a:r>
              <a:rPr lang="en-US" sz="2000" dirty="0">
                <a:solidFill>
                  <a:srgbClr val="008080"/>
                </a:solidFill>
              </a:rPr>
              <a:t>to help simplify the expression.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107</TotalTime>
  <Words>712</Words>
  <Application>Microsoft Office PowerPoint</Application>
  <PresentationFormat>On-screen Show (4:3)</PresentationFormat>
  <Paragraphs>82</Paragraphs>
  <Slides>18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4" baseType="lpstr">
      <vt:lpstr>Arial</vt:lpstr>
      <vt:lpstr>Courier New</vt:lpstr>
      <vt:lpstr>Calibri</vt:lpstr>
      <vt:lpstr>Symbol</vt:lpstr>
      <vt:lpstr>Office Theme</vt:lpstr>
      <vt:lpstr>Equation</vt:lpstr>
      <vt:lpstr>Section 14.7</vt:lpstr>
      <vt:lpstr>Objectives</vt:lpstr>
      <vt:lpstr>Verification of Solutions</vt:lpstr>
      <vt:lpstr>Example 1: Solutions of Differential Equations</vt:lpstr>
      <vt:lpstr>Example 2: Solutions of Differential Equations</vt:lpstr>
      <vt:lpstr>Example 2: Solutions of Differential Equations (cont.)</vt:lpstr>
      <vt:lpstr>Separation of Variables</vt:lpstr>
      <vt:lpstr>Example 3: Using the Method of Separating Variables</vt:lpstr>
      <vt:lpstr>Example 3: Using the Method of Separating Variables (cont.)</vt:lpstr>
      <vt:lpstr>Example 4: Using the Method of Separating Variables</vt:lpstr>
      <vt:lpstr>Example 4: Using the Method of Separating Variables (cont.)</vt:lpstr>
      <vt:lpstr>Example 5: Initial-Value Problem</vt:lpstr>
      <vt:lpstr>Example 5: Initial-Value Problem (cont.)</vt:lpstr>
      <vt:lpstr>Example 6: Elasticity of Demand</vt:lpstr>
      <vt:lpstr>Example 6: Elasticity of Demand (cont.)</vt:lpstr>
      <vt:lpstr>Example 7: Population of Bacteria</vt:lpstr>
      <vt:lpstr>Example 7: Population of Bacteria (cont.)</vt:lpstr>
      <vt:lpstr>Example 7: Population of Bacteria (cont.)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Mathematics with Applications in Business and Social Sciences</dc:title>
  <dc:creator>Hawkes Learning Systems</dc:creator>
  <cp:lastModifiedBy>Danielle Bess</cp:lastModifiedBy>
  <cp:revision>35</cp:revision>
  <dcterms:created xsi:type="dcterms:W3CDTF">2013-04-26T14:43:13Z</dcterms:created>
  <dcterms:modified xsi:type="dcterms:W3CDTF">2021-06-09T17:47:51Z</dcterms:modified>
</cp:coreProperties>
</file>