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1" r:id="rId10"/>
    <p:sldId id="265" r:id="rId11"/>
    <p:sldId id="266" r:id="rId12"/>
    <p:sldId id="267" r:id="rId13"/>
    <p:sldId id="268" r:id="rId14"/>
    <p:sldId id="269" r:id="rId15"/>
    <p:sldId id="272" r:id="rId16"/>
    <p:sldId id="270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8000"/>
    <a:srgbClr val="FFFFCC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410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884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26CFC-33CD-42AD-A397-F881F7EECB9B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41FAB-C368-45E6-A511-17EF74ED9D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654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6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3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9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20" Type="http://schemas.openxmlformats.org/officeDocument/2006/relationships/image" Target="../media/image40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5.wmf"/><Relationship Id="rId19" Type="http://schemas.openxmlformats.org/officeDocument/2006/relationships/oleObject" Target="../embeddings/oleObject36.bin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15.2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Annuities and Income Streams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Future Value of an Income Stream (cont.)</a:t>
            </a:r>
            <a:endParaRPr lang="en-US" dirty="0"/>
          </a:p>
        </p:txBody>
      </p:sp>
      <p:graphicFrame>
        <p:nvGraphicFramePr>
          <p:cNvPr id="10" name="Object 11"/>
          <p:cNvGraphicFramePr>
            <a:graphicFrameLocks noChangeAspect="1"/>
          </p:cNvGraphicFramePr>
          <p:nvPr/>
        </p:nvGraphicFramePr>
        <p:xfrm>
          <a:off x="5245100" y="2246312"/>
          <a:ext cx="3670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3" imgW="3670300" imgH="444500" progId="Equation.DSMT4">
                  <p:embed/>
                </p:oleObj>
              </mc:Choice>
              <mc:Fallback>
                <p:oleObj name="Equation" r:id="rId3" imgW="3670300" imgH="4445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100" y="2246312"/>
                        <a:ext cx="3670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416052" y="1371600"/>
          <a:ext cx="79121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5" imgW="7912080" imgH="774360" progId="Equation.DSMT4">
                  <p:embed/>
                </p:oleObj>
              </mc:Choice>
              <mc:Fallback>
                <p:oleObj name="Equation" r:id="rId5" imgW="7912080" imgH="774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52" y="1371600"/>
                        <a:ext cx="79121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660400" y="2730500"/>
          <a:ext cx="62357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7" imgW="6235560" imgH="774360" progId="Equation.DSMT4">
                  <p:embed/>
                </p:oleObj>
              </mc:Choice>
              <mc:Fallback>
                <p:oleObj name="Equation" r:id="rId7" imgW="6235560" imgH="774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2730500"/>
                        <a:ext cx="62357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660400" y="3581400"/>
          <a:ext cx="70358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9" imgW="7035480" imgH="1091880" progId="Equation.DSMT4">
                  <p:embed/>
                </p:oleObj>
              </mc:Choice>
              <mc:Fallback>
                <p:oleObj name="Equation" r:id="rId9" imgW="7035480" imgH="1091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3581400"/>
                        <a:ext cx="70358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660400" y="4749800"/>
          <a:ext cx="8331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11" imgW="8331120" imgH="571320" progId="Equation.DSMT4">
                  <p:embed/>
                </p:oleObj>
              </mc:Choice>
              <mc:Fallback>
                <p:oleObj name="Equation" r:id="rId11" imgW="833112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4749800"/>
                        <a:ext cx="8331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660400" y="5397500"/>
          <a:ext cx="767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13" imgW="7670520" imgH="469800" progId="Equation.DSMT4">
                  <p:embed/>
                </p:oleObj>
              </mc:Choice>
              <mc:Fallback>
                <p:oleObj name="Equation" r:id="rId13" imgW="767052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5397500"/>
                        <a:ext cx="767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Future Value of an Income Stream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agency expects approximately </a:t>
            </a:r>
            <a:r>
              <a:rPr lang="en-US" dirty="0" smtClean="0">
                <a:solidFill>
                  <a:srgbClr val="FF0000"/>
                </a:solidFill>
              </a:rPr>
              <a:t>$68,000 </a:t>
            </a:r>
            <a:r>
              <a:rPr lang="en-US" dirty="0" smtClean="0"/>
              <a:t>from airline ticket sales over the next 3 years.</a:t>
            </a:r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371600" y="1447800"/>
          <a:ext cx="6578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" imgW="6578280" imgH="469800" progId="Equation.DSMT4">
                  <p:embed/>
                </p:oleObj>
              </mc:Choice>
              <mc:Fallback>
                <p:oleObj name="Equation" r:id="rId3" imgW="65782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447800"/>
                        <a:ext cx="6578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371600" y="2091267"/>
          <a:ext cx="397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5" imgW="3974760" imgH="469800" progId="Equation.DSMT4">
                  <p:embed/>
                </p:oleObj>
              </mc:Choice>
              <mc:Fallback>
                <p:oleObj name="Equation" r:id="rId5" imgW="39747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091267"/>
                        <a:ext cx="397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371600" y="2734734"/>
          <a:ext cx="204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7" imgW="2044440" imgH="291960" progId="Equation.DSMT4">
                  <p:embed/>
                </p:oleObj>
              </mc:Choice>
              <mc:Fallback>
                <p:oleObj name="Equation" r:id="rId7" imgW="20444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734734"/>
                        <a:ext cx="2044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371600" y="3276600"/>
          <a:ext cx="4927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9" imgW="4927320" imgH="380880" progId="Equation.DSMT4">
                  <p:embed/>
                </p:oleObj>
              </mc:Choice>
              <mc:Fallback>
                <p:oleObj name="Equation" r:id="rId9" imgW="49273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276600"/>
                        <a:ext cx="4927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Income Streams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8251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Present Value of an Income Stream</a:t>
            </a:r>
            <a:endParaRPr lang="en-US" sz="4000" b="1" dirty="0" smtClean="0">
              <a:solidFill>
                <a:srgbClr val="000000"/>
              </a:solidFill>
            </a:endParaRPr>
          </a:p>
          <a:p>
            <a:pPr lvl="0" eaLnBrk="0" hangingPunct="0">
              <a:defRPr/>
            </a:pPr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b="1" dirty="0" smtClean="0">
                <a:solidFill>
                  <a:srgbClr val="C00000"/>
                </a:solidFill>
              </a:rPr>
              <a:t>present value of an income stream </a:t>
            </a:r>
            <a:r>
              <a:rPr lang="en-US" dirty="0" smtClean="0">
                <a:solidFill>
                  <a:srgbClr val="000000"/>
                </a:solidFill>
              </a:rPr>
              <a:t>over </a:t>
            </a:r>
            <a:r>
              <a:rPr lang="en-US" i="1" dirty="0" smtClean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 years is given by the integral </a:t>
            </a:r>
          </a:p>
          <a:p>
            <a:pPr lvl="0" eaLnBrk="0" hangingPunct="0">
              <a:lnSpc>
                <a:spcPct val="150000"/>
              </a:lnSpc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lvl="0" eaLnBrk="0" hangingPunct="0">
              <a:defRPr/>
            </a:pPr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) is the rate of flow of revenue at time </a:t>
            </a:r>
            <a:r>
              <a:rPr lang="en-US" i="1" dirty="0" smtClean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is the annual interest rate (as a decimal), and interest is compounded continuously. </a:t>
            </a:r>
            <a:endParaRPr lang="en-US" dirty="0"/>
          </a:p>
        </p:txBody>
      </p:sp>
      <p:graphicFrame>
        <p:nvGraphicFramePr>
          <p:cNvPr id="17408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0885279"/>
              </p:ext>
            </p:extLst>
          </p:nvPr>
        </p:nvGraphicFramePr>
        <p:xfrm>
          <a:off x="3194050" y="2743200"/>
          <a:ext cx="2743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2743200" imgH="698400" progId="Equation.DSMT4">
                  <p:embed/>
                </p:oleObj>
              </mc:Choice>
              <mc:Fallback>
                <p:oleObj name="Equation" r:id="rId3" imgW="2743200" imgH="6984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2743200"/>
                        <a:ext cx="2743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Present Value of an Income Stream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new department store is expected to generate income at a continuous rate described by the function </a:t>
            </a:r>
            <a:r>
              <a:rPr lang="en-US" i="1" dirty="0" smtClean="0">
                <a:solidFill>
                  <a:srgbClr val="0000FF"/>
                </a:solidFill>
              </a:rPr>
              <a:t>R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dirty="0" smtClean="0">
                <a:solidFill>
                  <a:srgbClr val="0000FF"/>
                </a:solidFill>
              </a:rPr>
              <a:t>) = 50,000 + 2000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dirty="0" smtClean="0"/>
              <a:t> dollars per year over the next </a:t>
            </a:r>
            <a:r>
              <a:rPr lang="en-US" dirty="0" smtClean="0">
                <a:solidFill>
                  <a:srgbClr val="0000FF"/>
                </a:solidFill>
              </a:rPr>
              <a:t>5 years</a:t>
            </a:r>
            <a:r>
              <a:rPr lang="en-US" dirty="0" smtClean="0"/>
              <a:t>. Find the present value of the store if the current interest rate is </a:t>
            </a:r>
            <a:r>
              <a:rPr lang="en-US" dirty="0" smtClean="0">
                <a:solidFill>
                  <a:srgbClr val="0000FF"/>
                </a:solidFill>
              </a:rPr>
              <a:t>10 percent </a:t>
            </a:r>
            <a:r>
              <a:rPr lang="en-US" dirty="0" smtClean="0"/>
              <a:t>compounded continuously.</a:t>
            </a:r>
          </a:p>
        </p:txBody>
      </p:sp>
      <p:pic>
        <p:nvPicPr>
          <p:cNvPr id="167954" name="Picture 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800" y="3505200"/>
            <a:ext cx="2286000" cy="2416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Present Value of an Income Stream (cont.)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b="1" dirty="0" smtClean="0"/>
              <a:t>Solution: 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Using the formula                        with </a:t>
            </a:r>
          </a:p>
          <a:p>
            <a:r>
              <a:rPr lang="en-US" i="1" dirty="0" smtClean="0">
                <a:solidFill>
                  <a:srgbClr val="9900FF"/>
                </a:solidFill>
              </a:rPr>
              <a:t>R</a:t>
            </a:r>
            <a:r>
              <a:rPr lang="en-US" dirty="0" smtClean="0">
                <a:solidFill>
                  <a:srgbClr val="9900FF"/>
                </a:solidFill>
              </a:rPr>
              <a:t>(</a:t>
            </a:r>
            <a:r>
              <a:rPr lang="en-US" i="1" dirty="0" smtClean="0">
                <a:solidFill>
                  <a:srgbClr val="9900FF"/>
                </a:solidFill>
              </a:rPr>
              <a:t>t</a:t>
            </a:r>
            <a:r>
              <a:rPr lang="en-US" dirty="0" smtClean="0">
                <a:solidFill>
                  <a:srgbClr val="9900FF"/>
                </a:solidFill>
              </a:rPr>
              <a:t>) = 50,000 + 2000</a:t>
            </a:r>
            <a:r>
              <a:rPr lang="en-US" i="1" dirty="0" smtClean="0">
                <a:solidFill>
                  <a:srgbClr val="9900FF"/>
                </a:solidFill>
              </a:rPr>
              <a:t>t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008000"/>
                </a:solidFill>
              </a:rPr>
              <a:t>T</a:t>
            </a:r>
            <a:r>
              <a:rPr lang="en-US" dirty="0" smtClean="0">
                <a:solidFill>
                  <a:srgbClr val="008000"/>
                </a:solidFill>
              </a:rPr>
              <a:t> = 5</a:t>
            </a:r>
            <a:r>
              <a:rPr lang="en-US" dirty="0" smtClean="0"/>
              <a:t>, and </a:t>
            </a:r>
            <a:r>
              <a:rPr lang="en-US" i="1" dirty="0" smtClean="0">
                <a:solidFill>
                  <a:srgbClr val="FF00FF"/>
                </a:solidFill>
              </a:rPr>
              <a:t>r</a:t>
            </a:r>
            <a:r>
              <a:rPr lang="en-US" dirty="0" smtClean="0">
                <a:solidFill>
                  <a:srgbClr val="FF00FF"/>
                </a:solidFill>
              </a:rPr>
              <a:t> = 0.10</a:t>
            </a:r>
            <a:r>
              <a:rPr lang="en-US" dirty="0" smtClean="0"/>
              <a:t>, we have</a:t>
            </a:r>
          </a:p>
          <a:p>
            <a:pPr>
              <a:lnSpc>
                <a:spcPct val="150000"/>
              </a:lnSpc>
            </a:pPr>
            <a:endParaRPr lang="en-US" dirty="0" smtClean="0"/>
          </a:p>
        </p:txBody>
      </p:sp>
      <p:graphicFrame>
        <p:nvGraphicFramePr>
          <p:cNvPr id="167952" name="Object 16"/>
          <p:cNvGraphicFramePr>
            <a:graphicFrameLocks noChangeAspect="1"/>
          </p:cNvGraphicFramePr>
          <p:nvPr/>
        </p:nvGraphicFramePr>
        <p:xfrm>
          <a:off x="3149600" y="1701800"/>
          <a:ext cx="1803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3" imgW="1803400" imgH="698500" progId="Equation.DSMT4">
                  <p:embed/>
                </p:oleObj>
              </mc:Choice>
              <mc:Fallback>
                <p:oleObj name="Equation" r:id="rId3" imgW="1803400" imgH="6985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1701800"/>
                        <a:ext cx="1803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795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460819"/>
              </p:ext>
            </p:extLst>
          </p:nvPr>
        </p:nvGraphicFramePr>
        <p:xfrm>
          <a:off x="2190750" y="3276600"/>
          <a:ext cx="47625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5" imgW="4762440" imgH="685800" progId="Equation.DSMT4">
                  <p:embed/>
                </p:oleObj>
              </mc:Choice>
              <mc:Fallback>
                <p:oleObj name="Equation" r:id="rId5" imgW="4762440" imgH="6858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0" y="3276600"/>
                        <a:ext cx="47625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Present Value of an Income Stream (cont.)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Integrating by parts gives the following results.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755356"/>
              </p:ext>
            </p:extLst>
          </p:nvPr>
        </p:nvGraphicFramePr>
        <p:xfrm>
          <a:off x="995204" y="2057400"/>
          <a:ext cx="7153593" cy="2895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962593"/>
                <a:gridCol w="4191000"/>
              </a:tblGrid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u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  <a:latin typeface="Symbol" pitchFamily="82" charset="2"/>
                        </a:rPr>
                        <a:t>=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50,000 + 2000</a:t>
                      </a:r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t</a:t>
                      </a:r>
                      <a:endParaRPr lang="en-US" sz="2800" b="0" i="1" kern="1200" baseline="0" dirty="0" smtClean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/>
                    </a:p>
                  </a:txBody>
                  <a:tcPr anchor="ctr"/>
                </a:tc>
              </a:tr>
              <a:tr h="22555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du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  <a:latin typeface="Symbol" pitchFamily="82" charset="2"/>
                        </a:rPr>
                        <a:t>=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2000</a:t>
                      </a:r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dt</a:t>
                      </a:r>
                      <a:endParaRPr lang="en-US" sz="2800" i="1" kern="1200" baseline="0" dirty="0" smtClean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7" name="Object 10"/>
          <p:cNvGraphicFramePr>
            <a:graphicFrameLocks noChangeAspect="1"/>
          </p:cNvGraphicFramePr>
          <p:nvPr/>
        </p:nvGraphicFramePr>
        <p:xfrm>
          <a:off x="4864100" y="2209800"/>
          <a:ext cx="1816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" name="Equation" r:id="rId3" imgW="1815840" imgH="393480" progId="Equation.DSMT4">
                  <p:embed/>
                </p:oleObj>
              </mc:Choice>
              <mc:Fallback>
                <p:oleObj name="Equation" r:id="rId3" imgW="1815840" imgH="39348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2209800"/>
                        <a:ext cx="1816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/>
          <p:cNvGraphicFramePr>
            <a:graphicFrameLocks noChangeAspect="1"/>
          </p:cNvGraphicFramePr>
          <p:nvPr/>
        </p:nvGraphicFramePr>
        <p:xfrm>
          <a:off x="5041900" y="2819400"/>
          <a:ext cx="22733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" name="Equation" r:id="rId5" imgW="2273040" imgH="1904760" progId="Equation.DSMT4">
                  <p:embed/>
                </p:oleObj>
              </mc:Choice>
              <mc:Fallback>
                <p:oleObj name="Equation" r:id="rId5" imgW="2273040" imgH="190476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2819400"/>
                        <a:ext cx="2273300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Present Value of an Income Stream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496580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/>
              <a:t>The present value of the new store is </a:t>
            </a:r>
            <a:r>
              <a:rPr lang="en-US" dirty="0" smtClean="0">
                <a:solidFill>
                  <a:srgbClr val="FF0000"/>
                </a:solidFill>
              </a:rPr>
              <a:t>$214,775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28600" y="1295400"/>
          <a:ext cx="83820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name="Equation" r:id="rId3" imgW="8381880" imgH="711000" progId="Equation.DSMT4">
                  <p:embed/>
                </p:oleObj>
              </mc:Choice>
              <mc:Fallback>
                <p:oleObj name="Equation" r:id="rId3" imgW="8381880" imgH="711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295400"/>
                        <a:ext cx="83820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029200" y="1981200"/>
          <a:ext cx="3619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Equation" r:id="rId5" imgW="3619440" imgH="330120" progId="Equation.DSMT4">
                  <p:embed/>
                </p:oleObj>
              </mc:Choice>
              <mc:Fallback>
                <p:oleObj name="Equation" r:id="rId5" imgW="3619440" imgH="330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981200"/>
                        <a:ext cx="3619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685800" y="2362200"/>
          <a:ext cx="71628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Equation" r:id="rId7" imgW="7162560" imgH="711000" progId="Equation.DSMT4">
                  <p:embed/>
                </p:oleObj>
              </mc:Choice>
              <mc:Fallback>
                <p:oleObj name="Equation" r:id="rId7" imgW="7162560" imgH="711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362200"/>
                        <a:ext cx="71628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685800" y="3175000"/>
          <a:ext cx="74295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8" name="Equation" r:id="rId9" imgW="7429320" imgH="711000" progId="Equation.DSMT4">
                  <p:embed/>
                </p:oleObj>
              </mc:Choice>
              <mc:Fallback>
                <p:oleObj name="Equation" r:id="rId9" imgW="7429320" imgH="711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175000"/>
                        <a:ext cx="74295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685800" y="3987800"/>
          <a:ext cx="7823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9" name="Equation" r:id="rId11" imgW="7823160" imgH="571320" progId="Equation.DSMT4">
                  <p:embed/>
                </p:oleObj>
              </mc:Choice>
              <mc:Fallback>
                <p:oleObj name="Equation" r:id="rId11" imgW="782316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987800"/>
                        <a:ext cx="7823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685800" y="4660900"/>
          <a:ext cx="3467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0" name="Equation" r:id="rId13" imgW="3466800" imgH="419040" progId="Equation.DSMT4">
                  <p:embed/>
                </p:oleObj>
              </mc:Choice>
              <mc:Fallback>
                <p:oleObj name="Equation" r:id="rId13" imgW="346680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660900"/>
                        <a:ext cx="34671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4191000" y="4699000"/>
          <a:ext cx="4635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1" name="Equation" r:id="rId15" imgW="4635360" imgH="469800" progId="Equation.DSMT4">
                  <p:embed/>
                </p:oleObj>
              </mc:Choice>
              <mc:Fallback>
                <p:oleObj name="Equation" r:id="rId15" imgW="463536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699000"/>
                        <a:ext cx="4635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685800" y="5181600"/>
          <a:ext cx="2870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2" name="Equation" r:id="rId17" imgW="2869920" imgH="330120" progId="Equation.DSMT4">
                  <p:embed/>
                </p:oleObj>
              </mc:Choice>
              <mc:Fallback>
                <p:oleObj name="Equation" r:id="rId17" imgW="2869920" imgH="3301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181600"/>
                        <a:ext cx="2870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3644900" y="5181600"/>
          <a:ext cx="1435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3" name="Equation" r:id="rId19" imgW="1434960" imgH="330120" progId="Equation.DSMT4">
                  <p:embed/>
                </p:oleObj>
              </mc:Choice>
              <mc:Fallback>
                <p:oleObj name="Equation" r:id="rId19" imgW="1434960" imgH="3301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5181600"/>
                        <a:ext cx="14351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Determine the value of a given annuity.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Calculate present and future values of an income stream.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Future Value of an Annuity</a:t>
            </a:r>
            <a:endParaRPr lang="en-US" sz="4000" b="1" dirty="0" smtClean="0">
              <a:solidFill>
                <a:srgbClr val="000000"/>
              </a:solidFill>
            </a:endParaRPr>
          </a:p>
          <a:p>
            <a:pPr lvl="0" eaLnBrk="0" hangingPunct="0">
              <a:defRPr/>
            </a:pPr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b="1" dirty="0" smtClean="0">
                <a:solidFill>
                  <a:srgbClr val="C00000"/>
                </a:solidFill>
              </a:rPr>
              <a:t>amount</a:t>
            </a:r>
            <a:r>
              <a:rPr lang="en-US" dirty="0" smtClean="0">
                <a:solidFill>
                  <a:srgbClr val="000000"/>
                </a:solidFill>
              </a:rPr>
              <a:t> (or </a:t>
            </a:r>
            <a:r>
              <a:rPr lang="en-US" b="1" dirty="0" smtClean="0">
                <a:solidFill>
                  <a:srgbClr val="C00000"/>
                </a:solidFill>
              </a:rPr>
              <a:t>future value</a:t>
            </a:r>
            <a:r>
              <a:rPr lang="en-US" dirty="0" smtClean="0">
                <a:solidFill>
                  <a:srgbClr val="000000"/>
                </a:solidFill>
              </a:rPr>
              <a:t>) </a:t>
            </a:r>
            <a:r>
              <a:rPr lang="en-US" b="1" dirty="0" smtClean="0">
                <a:solidFill>
                  <a:srgbClr val="C00000"/>
                </a:solidFill>
              </a:rPr>
              <a:t>of an annuity </a:t>
            </a:r>
            <a:r>
              <a:rPr lang="en-US" dirty="0" smtClean="0">
                <a:solidFill>
                  <a:srgbClr val="000000"/>
                </a:solidFill>
              </a:rPr>
              <a:t>at the end of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time periods is approximated by the integral</a:t>
            </a:r>
          </a:p>
          <a:p>
            <a:pPr lvl="0" eaLnBrk="0" hangingPunct="0"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lvl="0" eaLnBrk="0" hangingPunct="0"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lvl="0" eaLnBrk="0" hangingPunct="0">
              <a:defRPr/>
            </a:pPr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 is the number of dollars invested each time period, and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is the interest rate (as a decimal) per time period.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Annuities</a:t>
            </a:r>
            <a:endParaRPr lang="en-US" dirty="0"/>
          </a:p>
        </p:txBody>
      </p:sp>
      <p:graphicFrame>
        <p:nvGraphicFramePr>
          <p:cNvPr id="14235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041256"/>
              </p:ext>
            </p:extLst>
          </p:nvPr>
        </p:nvGraphicFramePr>
        <p:xfrm>
          <a:off x="2755900" y="2819400"/>
          <a:ext cx="363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3632040" imgH="838080" progId="Equation.DSMT4">
                  <p:embed/>
                </p:oleObj>
              </mc:Choice>
              <mc:Fallback>
                <p:oleObj name="Equation" r:id="rId3" imgW="3632040" imgH="8380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2819400"/>
                        <a:ext cx="363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Future Value of an Annuity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that the parents of a child set up an annuity account paying </a:t>
            </a:r>
            <a:r>
              <a:rPr lang="en-US" dirty="0" smtClean="0">
                <a:solidFill>
                  <a:srgbClr val="0000FF"/>
                </a:solidFill>
              </a:rPr>
              <a:t>10 percent </a:t>
            </a:r>
            <a:r>
              <a:rPr lang="en-US" dirty="0" smtClean="0"/>
              <a:t>compounded continuously for the child’s college education. They deposit </a:t>
            </a:r>
            <a:r>
              <a:rPr lang="en-US" dirty="0" smtClean="0">
                <a:solidFill>
                  <a:srgbClr val="0000FF"/>
                </a:solidFill>
              </a:rPr>
              <a:t>$500 </a:t>
            </a:r>
            <a:r>
              <a:rPr lang="en-US" dirty="0" smtClean="0"/>
              <a:t>each year for </a:t>
            </a:r>
            <a:r>
              <a:rPr lang="en-US" dirty="0" smtClean="0">
                <a:solidFill>
                  <a:srgbClr val="0000FF"/>
                </a:solidFill>
              </a:rPr>
              <a:t>20 years</a:t>
            </a:r>
            <a:r>
              <a:rPr lang="en-US" dirty="0" smtClean="0"/>
              <a:t>. What will be the approximate amount of the annuity in </a:t>
            </a:r>
            <a:r>
              <a:rPr lang="en-US" dirty="0" smtClean="0">
                <a:solidFill>
                  <a:srgbClr val="0000FF"/>
                </a:solidFill>
              </a:rPr>
              <a:t>20 years</a:t>
            </a:r>
            <a:r>
              <a:rPr lang="en-US" dirty="0" smtClean="0"/>
              <a:t>?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Since the deposits are made yearly, </a:t>
            </a:r>
          </a:p>
          <a:p>
            <a:pPr>
              <a:spcBef>
                <a:spcPts val="0"/>
              </a:spcBef>
            </a:pPr>
            <a:r>
              <a:rPr lang="en-US" i="1" dirty="0" smtClean="0">
                <a:solidFill>
                  <a:srgbClr val="9900FF"/>
                </a:solidFill>
              </a:rPr>
              <a:t>r</a:t>
            </a:r>
            <a:r>
              <a:rPr lang="en-US" dirty="0" smtClean="0">
                <a:solidFill>
                  <a:srgbClr val="9900FF"/>
                </a:solidFill>
              </a:rPr>
              <a:t> = 0.10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008000"/>
                </a:solidFill>
              </a:rPr>
              <a:t>N</a:t>
            </a:r>
            <a:r>
              <a:rPr lang="en-US" dirty="0" smtClean="0">
                <a:solidFill>
                  <a:srgbClr val="008000"/>
                </a:solidFill>
              </a:rPr>
              <a:t> = 20</a:t>
            </a:r>
            <a:r>
              <a:rPr lang="en-US" dirty="0" smtClean="0"/>
              <a:t>, and </a:t>
            </a:r>
            <a:r>
              <a:rPr lang="en-US" i="1" dirty="0" smtClean="0">
                <a:solidFill>
                  <a:srgbClr val="FF00FF"/>
                </a:solidFill>
              </a:rPr>
              <a:t>P</a:t>
            </a:r>
            <a:r>
              <a:rPr lang="en-US" dirty="0" smtClean="0">
                <a:solidFill>
                  <a:srgbClr val="FF00FF"/>
                </a:solidFill>
              </a:rPr>
              <a:t> = 500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5052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1" y="3048000"/>
            <a:ext cx="200179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Future Value of an Annuity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value of the annuity will be approximately </a:t>
            </a:r>
            <a:r>
              <a:rPr lang="en-US" dirty="0" smtClean="0">
                <a:solidFill>
                  <a:srgbClr val="FF0000"/>
                </a:solidFill>
              </a:rPr>
              <a:t>$31,945.30 </a:t>
            </a:r>
            <a:r>
              <a:rPr lang="en-US" dirty="0" smtClean="0"/>
              <a:t>in 20 years.</a:t>
            </a:r>
          </a:p>
          <a:p>
            <a:endParaRPr lang="en-US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803400" y="1358900"/>
          <a:ext cx="2425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3" imgW="2425680" imgH="698400" progId="Equation.DSMT4">
                  <p:embed/>
                </p:oleObj>
              </mc:Choice>
              <mc:Fallback>
                <p:oleObj name="Equation" r:id="rId3" imgW="242568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1358900"/>
                        <a:ext cx="2425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4254500" y="1295400"/>
          <a:ext cx="300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5" imgW="3009600" imgH="838080" progId="Equation.DSMT4">
                  <p:embed/>
                </p:oleObj>
              </mc:Choice>
              <mc:Fallback>
                <p:oleObj name="Equation" r:id="rId5" imgW="30096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0" y="1295400"/>
                        <a:ext cx="300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4229100" y="2235200"/>
          <a:ext cx="289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7" imgW="2895480" imgH="838080" progId="Equation.DSMT4">
                  <p:embed/>
                </p:oleObj>
              </mc:Choice>
              <mc:Fallback>
                <p:oleObj name="Equation" r:id="rId7" imgW="28954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2235200"/>
                        <a:ext cx="289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229100" y="3175000"/>
          <a:ext cx="2273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9" imgW="2273040" imgH="571320" progId="Equation.DSMT4">
                  <p:embed/>
                </p:oleObj>
              </mc:Choice>
              <mc:Fallback>
                <p:oleObj name="Equation" r:id="rId9" imgW="227304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3175000"/>
                        <a:ext cx="2273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229100" y="3848100"/>
          <a:ext cx="3111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11" imgW="3111480" imgH="469800" progId="Equation.DSMT4">
                  <p:embed/>
                </p:oleObj>
              </mc:Choice>
              <mc:Fallback>
                <p:oleObj name="Equation" r:id="rId11" imgW="31114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3848100"/>
                        <a:ext cx="3111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229100" y="4419600"/>
          <a:ext cx="1739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13" imgW="1739880" imgH="330120" progId="Equation.DSMT4">
                  <p:embed/>
                </p:oleObj>
              </mc:Choice>
              <mc:Fallback>
                <p:oleObj name="Equation" r:id="rId13" imgW="1739880" imgH="330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4419600"/>
                        <a:ext cx="1739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Income Streams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Future Value of an Income Stream</a:t>
            </a:r>
            <a:endParaRPr lang="en-US" sz="4000" b="1" dirty="0" smtClean="0">
              <a:solidFill>
                <a:srgbClr val="000000"/>
              </a:solidFill>
            </a:endParaRPr>
          </a:p>
          <a:p>
            <a:pPr lvl="0" eaLnBrk="0" hangingPunct="0">
              <a:defRPr/>
            </a:pPr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b="1" dirty="0" smtClean="0">
                <a:solidFill>
                  <a:srgbClr val="C00000"/>
                </a:solidFill>
              </a:rPr>
              <a:t>amount</a:t>
            </a:r>
            <a:r>
              <a:rPr lang="en-US" dirty="0" smtClean="0">
                <a:solidFill>
                  <a:srgbClr val="000000"/>
                </a:solidFill>
              </a:rPr>
              <a:t> (or </a:t>
            </a:r>
            <a:r>
              <a:rPr lang="en-US" b="1" dirty="0" smtClean="0">
                <a:solidFill>
                  <a:srgbClr val="C00000"/>
                </a:solidFill>
              </a:rPr>
              <a:t>future value</a:t>
            </a:r>
            <a:r>
              <a:rPr lang="en-US" dirty="0" smtClean="0">
                <a:solidFill>
                  <a:srgbClr val="000000"/>
                </a:solidFill>
              </a:rPr>
              <a:t>) </a:t>
            </a:r>
            <a:r>
              <a:rPr lang="en-US" b="1" dirty="0" smtClean="0">
                <a:solidFill>
                  <a:srgbClr val="C00000"/>
                </a:solidFill>
              </a:rPr>
              <a:t>of an income stream </a:t>
            </a:r>
            <a:r>
              <a:rPr lang="en-US" dirty="0" smtClean="0">
                <a:solidFill>
                  <a:srgbClr val="000000"/>
                </a:solidFill>
              </a:rPr>
              <a:t>at the end of </a:t>
            </a:r>
            <a:r>
              <a:rPr lang="en-US" i="1" dirty="0" smtClean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 years is given by the integral</a:t>
            </a:r>
          </a:p>
          <a:p>
            <a:pPr lvl="0" eaLnBrk="0" hangingPunct="0"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lvl="0" eaLnBrk="0" hangingPunct="0"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lvl="0" eaLnBrk="0" hangingPunct="0">
              <a:defRPr/>
            </a:pPr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) is the rate of flow of revenue at time </a:t>
            </a:r>
            <a:r>
              <a:rPr lang="en-US" i="1" dirty="0" smtClean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is the annual interest rate (as a decimal), and interest is compounded continuously.</a:t>
            </a:r>
            <a:endParaRPr lang="en-US" dirty="0"/>
          </a:p>
        </p:txBody>
      </p:sp>
      <p:graphicFrame>
        <p:nvGraphicFramePr>
          <p:cNvPr id="1720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7184704"/>
              </p:ext>
            </p:extLst>
          </p:nvPr>
        </p:nvGraphicFramePr>
        <p:xfrm>
          <a:off x="3187700" y="2882900"/>
          <a:ext cx="2768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3" imgW="2768400" imgH="698400" progId="Equation.DSMT4">
                  <p:embed/>
                </p:oleObj>
              </mc:Choice>
              <mc:Fallback>
                <p:oleObj name="Equation" r:id="rId3" imgW="2768400" imgH="698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2882900"/>
                        <a:ext cx="2768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Future Value of an Income Stream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travel agency expects income from airline ticket sales to increase at a continuous rate represented by </a:t>
            </a:r>
          </a:p>
          <a:p>
            <a:pPr>
              <a:spcBef>
                <a:spcPts val="0"/>
              </a:spcBef>
            </a:pPr>
            <a:r>
              <a:rPr lang="en-US" i="1" dirty="0" smtClean="0">
                <a:solidFill>
                  <a:srgbClr val="0000FF"/>
                </a:solidFill>
              </a:rPr>
              <a:t>R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dirty="0" smtClean="0">
                <a:solidFill>
                  <a:srgbClr val="0000FF"/>
                </a:solidFill>
              </a:rPr>
              <a:t>) = 210 + 0.1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in hundreds of dollars per year over the next 3 years. With interest at </a:t>
            </a:r>
            <a:r>
              <a:rPr lang="en-US" dirty="0" smtClean="0">
                <a:solidFill>
                  <a:srgbClr val="0000FF"/>
                </a:solidFill>
              </a:rPr>
              <a:t>5 percent </a:t>
            </a:r>
            <a:r>
              <a:rPr lang="en-US" dirty="0" smtClean="0"/>
              <a:t>compounded continuously, what income does the agency expect from airline ticket sales over the next     </a:t>
            </a:r>
            <a:r>
              <a:rPr lang="en-US" dirty="0" smtClean="0">
                <a:solidFill>
                  <a:srgbClr val="0000FF"/>
                </a:solidFill>
              </a:rPr>
              <a:t>3 years</a:t>
            </a:r>
            <a:r>
              <a:rPr lang="en-US" dirty="0" smtClean="0"/>
              <a:t>?</a:t>
            </a:r>
          </a:p>
        </p:txBody>
      </p:sp>
      <p:pic>
        <p:nvPicPr>
          <p:cNvPr id="17613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4391" y="4343400"/>
            <a:ext cx="403521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Future Value of an Income Stream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b="1" dirty="0" smtClean="0"/>
              <a:t>Solution: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Using the formula                            with </a:t>
            </a:r>
            <a:r>
              <a:rPr lang="en-US" i="1" dirty="0" smtClean="0">
                <a:solidFill>
                  <a:srgbClr val="9900FF"/>
                </a:solidFill>
              </a:rPr>
              <a:t>R</a:t>
            </a:r>
            <a:r>
              <a:rPr lang="en-US" dirty="0" smtClean="0">
                <a:solidFill>
                  <a:srgbClr val="9900FF"/>
                </a:solidFill>
              </a:rPr>
              <a:t>(</a:t>
            </a:r>
            <a:r>
              <a:rPr lang="en-US" i="1" dirty="0" smtClean="0">
                <a:solidFill>
                  <a:srgbClr val="9900FF"/>
                </a:solidFill>
              </a:rPr>
              <a:t>t</a:t>
            </a:r>
            <a:r>
              <a:rPr lang="en-US" dirty="0" smtClean="0">
                <a:solidFill>
                  <a:srgbClr val="9900FF"/>
                </a:solidFill>
              </a:rPr>
              <a:t>) = 210 + 0.1</a:t>
            </a:r>
            <a:r>
              <a:rPr lang="en-US" i="1" dirty="0" smtClean="0">
                <a:solidFill>
                  <a:srgbClr val="9900FF"/>
                </a:solidFill>
              </a:rPr>
              <a:t>t</a:t>
            </a:r>
            <a:r>
              <a:rPr lang="en-US" dirty="0" smtClean="0"/>
              <a:t>, </a:t>
            </a:r>
          </a:p>
          <a:p>
            <a:pPr>
              <a:spcBef>
                <a:spcPts val="1200"/>
              </a:spcBef>
            </a:pPr>
            <a:r>
              <a:rPr lang="en-US" i="1" dirty="0" smtClean="0">
                <a:solidFill>
                  <a:srgbClr val="008000"/>
                </a:solidFill>
              </a:rPr>
              <a:t>T</a:t>
            </a:r>
            <a:r>
              <a:rPr lang="en-US" dirty="0" smtClean="0">
                <a:solidFill>
                  <a:srgbClr val="008000"/>
                </a:solidFill>
              </a:rPr>
              <a:t> = 3</a:t>
            </a:r>
            <a:r>
              <a:rPr lang="en-US" dirty="0" smtClean="0"/>
              <a:t>, and </a:t>
            </a:r>
            <a:r>
              <a:rPr lang="en-US" i="1" dirty="0" smtClean="0">
                <a:solidFill>
                  <a:srgbClr val="FF00FF"/>
                </a:solidFill>
              </a:rPr>
              <a:t>r</a:t>
            </a:r>
            <a:r>
              <a:rPr lang="en-US" dirty="0" smtClean="0">
                <a:solidFill>
                  <a:srgbClr val="FF00FF"/>
                </a:solidFill>
              </a:rPr>
              <a:t> = 0.05</a:t>
            </a:r>
            <a:r>
              <a:rPr lang="en-US" dirty="0" smtClean="0"/>
              <a:t>, we have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endParaRPr lang="en-US" dirty="0" smtClean="0"/>
          </a:p>
        </p:txBody>
      </p:sp>
      <p:graphicFrame>
        <p:nvGraphicFramePr>
          <p:cNvPr id="176130" name="Object 2"/>
          <p:cNvGraphicFramePr>
            <a:graphicFrameLocks noChangeAspect="1"/>
          </p:cNvGraphicFramePr>
          <p:nvPr/>
        </p:nvGraphicFramePr>
        <p:xfrm>
          <a:off x="3200400" y="1828800"/>
          <a:ext cx="2057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2057400" imgH="698500" progId="Equation.DSMT4">
                  <p:embed/>
                </p:oleObj>
              </mc:Choice>
              <mc:Fallback>
                <p:oleObj name="Equation" r:id="rId3" imgW="2057400" imgH="6985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828800"/>
                        <a:ext cx="2057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61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479983"/>
              </p:ext>
            </p:extLst>
          </p:nvPr>
        </p:nvGraphicFramePr>
        <p:xfrm>
          <a:off x="2571750" y="3276600"/>
          <a:ext cx="40005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5" imgW="4000320" imgH="685800" progId="Equation.DSMT4">
                  <p:embed/>
                </p:oleObj>
              </mc:Choice>
              <mc:Fallback>
                <p:oleObj name="Equation" r:id="rId5" imgW="4000320" imgH="6858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3276600"/>
                        <a:ext cx="40005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Future Value of an Income Stream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Integrating by parts, we obtain the following results.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447496"/>
              </p:ext>
            </p:extLst>
          </p:nvPr>
        </p:nvGraphicFramePr>
        <p:xfrm>
          <a:off x="1432367" y="2217420"/>
          <a:ext cx="6279267" cy="32689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40280"/>
                <a:gridCol w="4038987"/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u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  <a:latin typeface="Symbol" pitchFamily="82" charset="2"/>
                        </a:rPr>
                        <a:t>=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210 + 0.1</a:t>
                      </a:r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t</a:t>
                      </a:r>
                      <a:endParaRPr lang="en-US" sz="2800" b="0" i="1" kern="1200" baseline="0" dirty="0" smtClean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1" i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3545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du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  <a:latin typeface="Symbol" pitchFamily="82" charset="2"/>
                        </a:rPr>
                        <a:t>=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0.1</a:t>
                      </a:r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dt</a:t>
                      </a:r>
                      <a:endParaRPr lang="en-US" sz="2800" i="1" kern="1200" baseline="0" dirty="0" smtClean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572000" y="2438400"/>
          <a:ext cx="2032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2" name="Equation" r:id="rId3" imgW="2031840" imgH="419040" progId="Equation.DSMT4">
                  <p:embed/>
                </p:oleObj>
              </mc:Choice>
              <mc:Fallback>
                <p:oleObj name="Equation" r:id="rId3" imgW="2031840" imgH="41904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438400"/>
                        <a:ext cx="2032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737100" y="3365500"/>
          <a:ext cx="2501900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name="Equation" r:id="rId5" imgW="2501640" imgH="1968480" progId="Equation.DSMT4">
                  <p:embed/>
                </p:oleObj>
              </mc:Choice>
              <mc:Fallback>
                <p:oleObj name="Equation" r:id="rId5" imgW="2501640" imgH="19684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100" y="3365500"/>
                        <a:ext cx="2501900" cy="196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580</Words>
  <Application>Microsoft Office PowerPoint</Application>
  <PresentationFormat>On-screen Show (4:3)</PresentationFormat>
  <Paragraphs>67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Symbol</vt:lpstr>
      <vt:lpstr>Calibri</vt:lpstr>
      <vt:lpstr>Courier New</vt:lpstr>
      <vt:lpstr>Arial</vt:lpstr>
      <vt:lpstr>Office Theme</vt:lpstr>
      <vt:lpstr>Equation</vt:lpstr>
      <vt:lpstr>Section 15.2</vt:lpstr>
      <vt:lpstr>Objectives</vt:lpstr>
      <vt:lpstr>Annuities</vt:lpstr>
      <vt:lpstr>Example 1: Future Value of an Annuity</vt:lpstr>
      <vt:lpstr>Example 1: Future Value of an Annuity (cont.)</vt:lpstr>
      <vt:lpstr>Income Streams </vt:lpstr>
      <vt:lpstr>Example 2: Future Value of an Income Stream</vt:lpstr>
      <vt:lpstr>Example 2: Future Value of an Income Stream (cont.)</vt:lpstr>
      <vt:lpstr>Example 2: Future Value of an Income Stream (cont.)</vt:lpstr>
      <vt:lpstr>Example 2: Future Value of an Income Stream (cont.)</vt:lpstr>
      <vt:lpstr>Example 2: Future Value of an Income Stream (cont.)</vt:lpstr>
      <vt:lpstr>Income Streams </vt:lpstr>
      <vt:lpstr>Example 3: Present Value of an Income Stream</vt:lpstr>
      <vt:lpstr>Example 3: Present Value of an Income Stream (cont.)</vt:lpstr>
      <vt:lpstr>Example 3: Present Value of an Income Stream (cont.)</vt:lpstr>
      <vt:lpstr>Example 3: Present Value of an Income Stream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with Applications in Business and Social Sciences</dc:title>
  <dc:creator>Hawkes Learning Systems</dc:creator>
  <cp:lastModifiedBy>syamprasad</cp:lastModifiedBy>
  <cp:revision>32</cp:revision>
  <dcterms:created xsi:type="dcterms:W3CDTF">2013-04-26T14:43:13Z</dcterms:created>
  <dcterms:modified xsi:type="dcterms:W3CDTF">2019-08-22T03:54:43Z</dcterms:modified>
</cp:coreProperties>
</file>