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</p:sldIdLst>
  <p:sldSz cx="9144000" cy="6858000" type="screen4x3"/>
  <p:notesSz cx="6858000" cy="9144000"/>
  <p:embeddedFontLst>
    <p:embeddedFont>
      <p:font typeface="Calibri" panose="020F0502020204030204" pitchFamily="34" charset="0"/>
      <p:regular r:id="rId13"/>
      <p:bold r:id="rId14"/>
      <p:italic r:id="rId15"/>
      <p:boldItalic r:id="rId16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D7D9F"/>
    <a:srgbClr val="008000"/>
    <a:srgbClr val="366092"/>
    <a:srgbClr val="1F497D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90" d="100"/>
          <a:sy n="90" d="100"/>
        </p:scale>
        <p:origin x="1410" y="84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1.fntdata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font" Target="fonts/font4.fntdata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font" Target="fonts/font3.fntdata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2.fntdata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6.wmf"/><Relationship Id="rId1" Type="http://schemas.openxmlformats.org/officeDocument/2006/relationships/image" Target="../media/image5.wmf"/><Relationship Id="rId6" Type="http://schemas.openxmlformats.org/officeDocument/2006/relationships/image" Target="../media/image10.wmf"/><Relationship Id="rId5" Type="http://schemas.openxmlformats.org/officeDocument/2006/relationships/image" Target="../media/image9.wmf"/><Relationship Id="rId4" Type="http://schemas.openxmlformats.org/officeDocument/2006/relationships/image" Target="../media/image8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image" Target="../media/image12.wmf"/><Relationship Id="rId1" Type="http://schemas.openxmlformats.org/officeDocument/2006/relationships/image" Target="../media/image11.wmf"/><Relationship Id="rId4" Type="http://schemas.openxmlformats.org/officeDocument/2006/relationships/image" Target="../media/image14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7.wmf"/><Relationship Id="rId2" Type="http://schemas.openxmlformats.org/officeDocument/2006/relationships/image" Target="../media/image16.wmf"/><Relationship Id="rId1" Type="http://schemas.openxmlformats.org/officeDocument/2006/relationships/image" Target="../media/image15.wmf"/><Relationship Id="rId6" Type="http://schemas.openxmlformats.org/officeDocument/2006/relationships/image" Target="../media/image20.wmf"/><Relationship Id="rId5" Type="http://schemas.openxmlformats.org/officeDocument/2006/relationships/image" Target="../media/image19.wmf"/><Relationship Id="rId4" Type="http://schemas.openxmlformats.org/officeDocument/2006/relationships/image" Target="../media/image18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23.wmf"/><Relationship Id="rId2" Type="http://schemas.openxmlformats.org/officeDocument/2006/relationships/image" Target="../media/image22.wmf"/><Relationship Id="rId1" Type="http://schemas.openxmlformats.org/officeDocument/2006/relationships/image" Target="../media/image21.wmf"/><Relationship Id="rId4" Type="http://schemas.openxmlformats.org/officeDocument/2006/relationships/image" Target="../media/image24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27.wmf"/><Relationship Id="rId7" Type="http://schemas.openxmlformats.org/officeDocument/2006/relationships/image" Target="../media/image31.wmf"/><Relationship Id="rId2" Type="http://schemas.openxmlformats.org/officeDocument/2006/relationships/image" Target="../media/image26.wmf"/><Relationship Id="rId1" Type="http://schemas.openxmlformats.org/officeDocument/2006/relationships/image" Target="../media/image25.wmf"/><Relationship Id="rId6" Type="http://schemas.openxmlformats.org/officeDocument/2006/relationships/image" Target="../media/image30.wmf"/><Relationship Id="rId5" Type="http://schemas.openxmlformats.org/officeDocument/2006/relationships/image" Target="../media/image29.wmf"/><Relationship Id="rId4" Type="http://schemas.openxmlformats.org/officeDocument/2006/relationships/image" Target="../media/image28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34.wmf"/><Relationship Id="rId2" Type="http://schemas.openxmlformats.org/officeDocument/2006/relationships/image" Target="../media/image33.wmf"/><Relationship Id="rId1" Type="http://schemas.openxmlformats.org/officeDocument/2006/relationships/image" Target="../media/image32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8/22/2019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41262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4CC93A1-D2C4-4873-8B7A-A5313F382C1A}" type="datetimeFigureOut">
              <a:rPr lang="en-US" smtClean="0"/>
              <a:pPr/>
              <a:t>8/22/2019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1DBEB70-6E80-4B7D-A518-9A144DFBD49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67228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</a:t>
            </a:r>
            <a:r>
              <a:rPr lang="en-US" baseline="-25000" dirty="0" smtClean="0">
                <a:solidFill>
                  <a:srgbClr val="2D7D9F"/>
                </a:solidFill>
              </a:rPr>
              <a:t>by </a:t>
            </a:r>
            <a:r>
              <a:rPr lang="en-US" baseline="-25000" dirty="0">
                <a:solidFill>
                  <a:srgbClr val="2D7D9F"/>
                </a:solidFill>
              </a:rPr>
              <a:t>Hawkes Learning 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 smtClean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45683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</a:t>
            </a:r>
            <a:r>
              <a:rPr lang="en-US" baseline="-25000" dirty="0" smtClean="0">
                <a:solidFill>
                  <a:srgbClr val="2D7D9F"/>
                </a:solidFill>
              </a:rPr>
              <a:t>by </a:t>
            </a:r>
            <a:r>
              <a:rPr lang="en-US" baseline="-25000" dirty="0">
                <a:solidFill>
                  <a:srgbClr val="2D7D9F"/>
                </a:solidFill>
              </a:rPr>
              <a:t>Hawkes Learning </a:t>
            </a:r>
            <a:r>
              <a:rPr lang="en-US" baseline="-25000" dirty="0" smtClean="0">
                <a:solidFill>
                  <a:srgbClr val="2D7D9F"/>
                </a:solidFill>
              </a:rPr>
              <a:t> </a:t>
            </a:r>
            <a:endParaRPr lang="en-US" baseline="-25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2.w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wmf"/><Relationship Id="rId13" Type="http://schemas.openxmlformats.org/officeDocument/2006/relationships/oleObject" Target="../embeddings/oleObject9.bin"/><Relationship Id="rId3" Type="http://schemas.openxmlformats.org/officeDocument/2006/relationships/oleObject" Target="../embeddings/oleObject4.bin"/><Relationship Id="rId7" Type="http://schemas.openxmlformats.org/officeDocument/2006/relationships/oleObject" Target="../embeddings/oleObject6.bin"/><Relationship Id="rId12" Type="http://schemas.openxmlformats.org/officeDocument/2006/relationships/image" Target="../media/image9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6.wmf"/><Relationship Id="rId11" Type="http://schemas.openxmlformats.org/officeDocument/2006/relationships/oleObject" Target="../embeddings/oleObject8.bin"/><Relationship Id="rId5" Type="http://schemas.openxmlformats.org/officeDocument/2006/relationships/oleObject" Target="../embeddings/oleObject5.bin"/><Relationship Id="rId10" Type="http://schemas.openxmlformats.org/officeDocument/2006/relationships/image" Target="../media/image8.wmf"/><Relationship Id="rId4" Type="http://schemas.openxmlformats.org/officeDocument/2006/relationships/image" Target="../media/image5.wmf"/><Relationship Id="rId9" Type="http://schemas.openxmlformats.org/officeDocument/2006/relationships/oleObject" Target="../embeddings/oleObject7.bin"/><Relationship Id="rId14" Type="http://schemas.openxmlformats.org/officeDocument/2006/relationships/image" Target="../media/image10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wmf"/><Relationship Id="rId3" Type="http://schemas.openxmlformats.org/officeDocument/2006/relationships/oleObject" Target="../embeddings/oleObject10.bin"/><Relationship Id="rId7" Type="http://schemas.openxmlformats.org/officeDocument/2006/relationships/oleObject" Target="../embeddings/oleObject1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2.wmf"/><Relationship Id="rId5" Type="http://schemas.openxmlformats.org/officeDocument/2006/relationships/oleObject" Target="../embeddings/oleObject11.bin"/><Relationship Id="rId10" Type="http://schemas.openxmlformats.org/officeDocument/2006/relationships/image" Target="../media/image14.wmf"/><Relationship Id="rId4" Type="http://schemas.openxmlformats.org/officeDocument/2006/relationships/image" Target="../media/image11.wmf"/><Relationship Id="rId9" Type="http://schemas.openxmlformats.org/officeDocument/2006/relationships/oleObject" Target="../embeddings/oleObject13.bin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wmf"/><Relationship Id="rId13" Type="http://schemas.openxmlformats.org/officeDocument/2006/relationships/oleObject" Target="../embeddings/oleObject19.bin"/><Relationship Id="rId3" Type="http://schemas.openxmlformats.org/officeDocument/2006/relationships/oleObject" Target="../embeddings/oleObject14.bin"/><Relationship Id="rId7" Type="http://schemas.openxmlformats.org/officeDocument/2006/relationships/oleObject" Target="../embeddings/oleObject16.bin"/><Relationship Id="rId12" Type="http://schemas.openxmlformats.org/officeDocument/2006/relationships/image" Target="../media/image19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6.wmf"/><Relationship Id="rId11" Type="http://schemas.openxmlformats.org/officeDocument/2006/relationships/oleObject" Target="../embeddings/oleObject18.bin"/><Relationship Id="rId5" Type="http://schemas.openxmlformats.org/officeDocument/2006/relationships/oleObject" Target="../embeddings/oleObject15.bin"/><Relationship Id="rId10" Type="http://schemas.openxmlformats.org/officeDocument/2006/relationships/image" Target="../media/image18.wmf"/><Relationship Id="rId4" Type="http://schemas.openxmlformats.org/officeDocument/2006/relationships/image" Target="../media/image15.wmf"/><Relationship Id="rId9" Type="http://schemas.openxmlformats.org/officeDocument/2006/relationships/oleObject" Target="../embeddings/oleObject17.bin"/><Relationship Id="rId14" Type="http://schemas.openxmlformats.org/officeDocument/2006/relationships/image" Target="../media/image20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wmf"/><Relationship Id="rId3" Type="http://schemas.openxmlformats.org/officeDocument/2006/relationships/oleObject" Target="../embeddings/oleObject20.bin"/><Relationship Id="rId7" Type="http://schemas.openxmlformats.org/officeDocument/2006/relationships/oleObject" Target="../embeddings/oleObject2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22.wmf"/><Relationship Id="rId5" Type="http://schemas.openxmlformats.org/officeDocument/2006/relationships/oleObject" Target="../embeddings/oleObject21.bin"/><Relationship Id="rId10" Type="http://schemas.openxmlformats.org/officeDocument/2006/relationships/image" Target="../media/image24.wmf"/><Relationship Id="rId4" Type="http://schemas.openxmlformats.org/officeDocument/2006/relationships/image" Target="../media/image21.wmf"/><Relationship Id="rId9" Type="http://schemas.openxmlformats.org/officeDocument/2006/relationships/oleObject" Target="../embeddings/oleObject23.bin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7.wmf"/><Relationship Id="rId13" Type="http://schemas.openxmlformats.org/officeDocument/2006/relationships/oleObject" Target="../embeddings/oleObject29.bin"/><Relationship Id="rId3" Type="http://schemas.openxmlformats.org/officeDocument/2006/relationships/oleObject" Target="../embeddings/oleObject24.bin"/><Relationship Id="rId7" Type="http://schemas.openxmlformats.org/officeDocument/2006/relationships/oleObject" Target="../embeddings/oleObject26.bin"/><Relationship Id="rId12" Type="http://schemas.openxmlformats.org/officeDocument/2006/relationships/image" Target="../media/image29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1.wmf"/><Relationship Id="rId1" Type="http://schemas.openxmlformats.org/officeDocument/2006/relationships/vmlDrawing" Target="../drawings/vmlDrawing6.vml"/><Relationship Id="rId6" Type="http://schemas.openxmlformats.org/officeDocument/2006/relationships/image" Target="../media/image26.wmf"/><Relationship Id="rId11" Type="http://schemas.openxmlformats.org/officeDocument/2006/relationships/oleObject" Target="../embeddings/oleObject28.bin"/><Relationship Id="rId5" Type="http://schemas.openxmlformats.org/officeDocument/2006/relationships/oleObject" Target="../embeddings/oleObject25.bin"/><Relationship Id="rId15" Type="http://schemas.openxmlformats.org/officeDocument/2006/relationships/oleObject" Target="../embeddings/oleObject30.bin"/><Relationship Id="rId10" Type="http://schemas.openxmlformats.org/officeDocument/2006/relationships/image" Target="../media/image28.wmf"/><Relationship Id="rId4" Type="http://schemas.openxmlformats.org/officeDocument/2006/relationships/image" Target="../media/image25.wmf"/><Relationship Id="rId9" Type="http://schemas.openxmlformats.org/officeDocument/2006/relationships/oleObject" Target="../embeddings/oleObject27.bin"/><Relationship Id="rId14" Type="http://schemas.openxmlformats.org/officeDocument/2006/relationships/image" Target="../media/image30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34.wmf"/><Relationship Id="rId3" Type="http://schemas.openxmlformats.org/officeDocument/2006/relationships/oleObject" Target="../embeddings/oleObject31.bin"/><Relationship Id="rId7" Type="http://schemas.openxmlformats.org/officeDocument/2006/relationships/oleObject" Target="../embeddings/oleObject3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33.wmf"/><Relationship Id="rId5" Type="http://schemas.openxmlformats.org/officeDocument/2006/relationships/oleObject" Target="../embeddings/oleObject32.bin"/><Relationship Id="rId4" Type="http://schemas.openxmlformats.org/officeDocument/2006/relationships/image" Target="../media/image32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 smtClean="0">
                <a:solidFill>
                  <a:srgbClr val="1F497D"/>
                </a:solidFill>
                <a:latin typeface="Arial" charset="0"/>
                <a:cs typeface="Arial" charset="0"/>
              </a:rPr>
              <a:t>Section 15.3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 smtClean="0">
                <a:solidFill>
                  <a:srgbClr val="1F497D"/>
                </a:solidFill>
              </a:rPr>
              <a:t>Tables of Integrals</a:t>
            </a:r>
            <a:endParaRPr lang="en-US" b="1" i="1" dirty="0">
              <a:solidFill>
                <a:srgbClr val="1F497D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Objectives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buFont typeface="Courier New" pitchFamily="49" charset="0"/>
              <a:buChar char="o"/>
            </a:pPr>
            <a:r>
              <a:rPr lang="en-US" dirty="0" smtClean="0"/>
              <a:t>Use a table of integrals to evaluate a variety of integrals.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1: Using the Integral Table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b="1" dirty="0" smtClean="0"/>
          </a:p>
          <a:p>
            <a:endParaRPr lang="en-US" b="1" dirty="0" smtClean="0"/>
          </a:p>
          <a:p>
            <a:r>
              <a:rPr lang="en-US" b="1" dirty="0" smtClean="0"/>
              <a:t>Solution: </a:t>
            </a:r>
          </a:p>
          <a:p>
            <a:r>
              <a:rPr lang="en-US" dirty="0" smtClean="0"/>
              <a:t>Using Formula 10 with </a:t>
            </a:r>
            <a:r>
              <a:rPr lang="en-US" i="1" dirty="0" smtClean="0">
                <a:solidFill>
                  <a:srgbClr val="9900CC"/>
                </a:solidFill>
              </a:rPr>
              <a:t>a </a:t>
            </a:r>
            <a:r>
              <a:rPr lang="en-US" dirty="0" smtClean="0">
                <a:solidFill>
                  <a:srgbClr val="9900CC"/>
                </a:solidFill>
              </a:rPr>
              <a:t>= 3 </a:t>
            </a:r>
            <a:r>
              <a:rPr lang="en-US" dirty="0" smtClean="0"/>
              <a:t>and </a:t>
            </a:r>
            <a:r>
              <a:rPr lang="en-US" i="1" dirty="0" smtClean="0">
                <a:solidFill>
                  <a:srgbClr val="006600"/>
                </a:solidFill>
              </a:rPr>
              <a:t>b</a:t>
            </a:r>
            <a:r>
              <a:rPr lang="en-US" dirty="0" smtClean="0">
                <a:solidFill>
                  <a:srgbClr val="006600"/>
                </a:solidFill>
              </a:rPr>
              <a:t> = 4</a:t>
            </a:r>
            <a:r>
              <a:rPr lang="en-US" dirty="0" smtClean="0"/>
              <a:t>, we have</a:t>
            </a:r>
            <a:endParaRPr lang="en-US" dirty="0"/>
          </a:p>
        </p:txBody>
      </p:sp>
      <p:graphicFrame>
        <p:nvGraphicFramePr>
          <p:cNvPr id="345090" name="Object 2"/>
          <p:cNvGraphicFramePr>
            <a:graphicFrameLocks noChangeAspect="1"/>
          </p:cNvGraphicFramePr>
          <p:nvPr/>
        </p:nvGraphicFramePr>
        <p:xfrm>
          <a:off x="548640" y="1268104"/>
          <a:ext cx="2692400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6" name="Equation" r:id="rId3" imgW="2692400" imgH="952500" progId="Equation.DSMT4">
                  <p:embed/>
                </p:oleObj>
              </mc:Choice>
              <mc:Fallback>
                <p:oleObj name="Equation" r:id="rId3" imgW="2692400" imgH="952500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640" y="1268104"/>
                        <a:ext cx="2692400" cy="952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8" name="Object 4"/>
          <p:cNvGraphicFramePr>
            <a:graphicFrameLocks noChangeAspect="1"/>
          </p:cNvGraphicFramePr>
          <p:nvPr/>
        </p:nvGraphicFramePr>
        <p:xfrm>
          <a:off x="1932296" y="3616656"/>
          <a:ext cx="1955800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7" name="Equation" r:id="rId5" imgW="1955520" imgH="952200" progId="Equation.DSMT4">
                  <p:embed/>
                </p:oleObj>
              </mc:Choice>
              <mc:Fallback>
                <p:oleObj name="Equation" r:id="rId5" imgW="1955520" imgH="9522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32296" y="3616656"/>
                        <a:ext cx="1955800" cy="952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9" name="Object 5"/>
          <p:cNvGraphicFramePr>
            <a:graphicFrameLocks noChangeAspect="1"/>
          </p:cNvGraphicFramePr>
          <p:nvPr/>
        </p:nvGraphicFramePr>
        <p:xfrm>
          <a:off x="3927144" y="3581400"/>
          <a:ext cx="24384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8" name="Equation" r:id="rId7" imgW="2438280" imgH="927000" progId="Equation.DSMT4">
                  <p:embed/>
                </p:oleObj>
              </mc:Choice>
              <mc:Fallback>
                <p:oleObj name="Equation" r:id="rId7" imgW="2438280" imgH="9270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27144" y="3581400"/>
                        <a:ext cx="24384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2: Using the Integral Table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97280"/>
            <a:ext cx="8229600" cy="4308872"/>
          </a:xfrm>
        </p:spPr>
        <p:txBody>
          <a:bodyPr>
            <a:spAutoFit/>
          </a:bodyPr>
          <a:lstStyle/>
          <a:p>
            <a:endParaRPr lang="en-US" sz="2000" dirty="0" smtClean="0">
              <a:solidFill>
                <a:srgbClr val="008080"/>
              </a:solidFill>
            </a:endParaRPr>
          </a:p>
          <a:p>
            <a:endParaRPr lang="en-US" sz="2000" dirty="0" smtClean="0">
              <a:solidFill>
                <a:srgbClr val="008080"/>
              </a:solidFill>
            </a:endParaRPr>
          </a:p>
          <a:p>
            <a:endParaRPr lang="en-US" sz="2000" dirty="0" smtClean="0">
              <a:solidFill>
                <a:srgbClr val="008080"/>
              </a:solidFill>
            </a:endParaRPr>
          </a:p>
          <a:p>
            <a:endParaRPr lang="en-US" sz="2000" dirty="0" smtClean="0">
              <a:solidFill>
                <a:srgbClr val="008080"/>
              </a:solidFill>
            </a:endParaRPr>
          </a:p>
          <a:p>
            <a:r>
              <a:rPr lang="en-US" sz="2000" dirty="0" smtClean="0">
                <a:solidFill>
                  <a:srgbClr val="008080"/>
                </a:solidFill>
              </a:rPr>
              <a:t>				</a:t>
            </a:r>
          </a:p>
          <a:p>
            <a:pPr>
              <a:spcBef>
                <a:spcPts val="0"/>
              </a:spcBef>
            </a:pPr>
            <a:endParaRPr lang="en-US" b="1" dirty="0" smtClean="0"/>
          </a:p>
          <a:p>
            <a:pPr>
              <a:spcBef>
                <a:spcPts val="0"/>
              </a:spcBef>
            </a:pPr>
            <a:r>
              <a:rPr lang="en-US" sz="2000" dirty="0" smtClean="0">
                <a:solidFill>
                  <a:srgbClr val="008080"/>
                </a:solidFill>
              </a:rPr>
              <a:t>				</a:t>
            </a:r>
          </a:p>
          <a:p>
            <a:pPr>
              <a:spcBef>
                <a:spcPts val="2400"/>
              </a:spcBef>
            </a:pPr>
            <a:r>
              <a:rPr lang="en-US" sz="2000" dirty="0" smtClean="0">
                <a:solidFill>
                  <a:srgbClr val="008080"/>
                </a:solidFill>
              </a:rPr>
              <a:t>					</a:t>
            </a:r>
          </a:p>
          <a:p>
            <a:pPr>
              <a:spcBef>
                <a:spcPts val="2400"/>
              </a:spcBef>
            </a:pPr>
            <a:endParaRPr lang="en-US" sz="2000" dirty="0" smtClean="0">
              <a:solidFill>
                <a:srgbClr val="008080"/>
              </a:solidFill>
            </a:endParaRPr>
          </a:p>
          <a:p>
            <a:pPr>
              <a:spcBef>
                <a:spcPts val="1200"/>
              </a:spcBef>
            </a:pPr>
            <a:r>
              <a:rPr lang="en-US" sz="2000" dirty="0" smtClean="0">
                <a:solidFill>
                  <a:srgbClr val="008080"/>
                </a:solidFill>
              </a:rPr>
              <a:t>	 				</a:t>
            </a:r>
            <a:endParaRPr lang="en-US" sz="2000" dirty="0">
              <a:solidFill>
                <a:srgbClr val="008080"/>
              </a:solidFill>
            </a:endParaRPr>
          </a:p>
        </p:txBody>
      </p:sp>
      <p:graphicFrame>
        <p:nvGraphicFramePr>
          <p:cNvPr id="346114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98393357"/>
              </p:ext>
            </p:extLst>
          </p:nvPr>
        </p:nvGraphicFramePr>
        <p:xfrm>
          <a:off x="530352" y="996288"/>
          <a:ext cx="2984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9" name="Equation" r:id="rId3" imgW="2984400" imgH="838080" progId="Equation.DSMT4">
                  <p:embed/>
                </p:oleObj>
              </mc:Choice>
              <mc:Fallback>
                <p:oleObj name="Equation" r:id="rId3" imgW="2984400" imgH="838080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996288"/>
                        <a:ext cx="2984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5"/>
          <p:cNvSpPr/>
          <p:nvPr/>
        </p:nvSpPr>
        <p:spPr>
          <a:xfrm>
            <a:off x="457200" y="1834488"/>
            <a:ext cx="152477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 smtClean="0"/>
              <a:t>Solution:</a:t>
            </a:r>
            <a:endParaRPr lang="en-US" sz="2800" dirty="0"/>
          </a:p>
        </p:txBody>
      </p:sp>
      <p:graphicFrame>
        <p:nvGraphicFramePr>
          <p:cNvPr id="2052" name="Object 4"/>
          <p:cNvGraphicFramePr>
            <a:graphicFrameLocks noChangeAspect="1"/>
          </p:cNvGraphicFramePr>
          <p:nvPr/>
        </p:nvGraphicFramePr>
        <p:xfrm>
          <a:off x="530352" y="2356512"/>
          <a:ext cx="1511300" cy="78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0" name="Equation" r:id="rId5" imgW="1511280" imgH="787320" progId="Equation.DSMT4">
                  <p:embed/>
                </p:oleObj>
              </mc:Choice>
              <mc:Fallback>
                <p:oleObj name="Equation" r:id="rId5" imgW="1511280" imgH="78732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2356512"/>
                        <a:ext cx="1511300" cy="787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3" name="Object 5"/>
          <p:cNvGraphicFramePr>
            <a:graphicFrameLocks noChangeAspect="1"/>
          </p:cNvGraphicFramePr>
          <p:nvPr/>
        </p:nvGraphicFramePr>
        <p:xfrm>
          <a:off x="2092656" y="2370160"/>
          <a:ext cx="1930400" cy="78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1" name="Equation" r:id="rId7" imgW="1930320" imgH="787320" progId="Equation.DSMT4">
                  <p:embed/>
                </p:oleObj>
              </mc:Choice>
              <mc:Fallback>
                <p:oleObj name="Equation" r:id="rId7" imgW="1930320" imgH="78732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92656" y="2370160"/>
                        <a:ext cx="1930400" cy="787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4" name="Object 6"/>
          <p:cNvGraphicFramePr>
            <a:graphicFrameLocks noChangeAspect="1"/>
          </p:cNvGraphicFramePr>
          <p:nvPr/>
        </p:nvGraphicFramePr>
        <p:xfrm>
          <a:off x="2106304" y="3235656"/>
          <a:ext cx="1905000" cy="78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2" name="Equation" r:id="rId9" imgW="1904760" imgH="787320" progId="Equation.DSMT4">
                  <p:embed/>
                </p:oleObj>
              </mc:Choice>
              <mc:Fallback>
                <p:oleObj name="Equation" r:id="rId9" imgW="1904760" imgH="78732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06304" y="3235656"/>
                        <a:ext cx="1905000" cy="787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5" name="Object 7"/>
          <p:cNvGraphicFramePr>
            <a:graphicFrameLocks noChangeAspect="1"/>
          </p:cNvGraphicFramePr>
          <p:nvPr/>
        </p:nvGraphicFramePr>
        <p:xfrm>
          <a:off x="2092656" y="4122760"/>
          <a:ext cx="27178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3" name="Equation" r:id="rId11" imgW="2717640" imgH="901440" progId="Equation.DSMT4">
                  <p:embed/>
                </p:oleObj>
              </mc:Choice>
              <mc:Fallback>
                <p:oleObj name="Equation" r:id="rId11" imgW="2717640" imgH="90144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92656" y="4122760"/>
                        <a:ext cx="27178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6" name="Object 8"/>
          <p:cNvGraphicFramePr>
            <a:graphicFrameLocks noChangeAspect="1"/>
          </p:cNvGraphicFramePr>
          <p:nvPr/>
        </p:nvGraphicFramePr>
        <p:xfrm>
          <a:off x="2098344" y="5119048"/>
          <a:ext cx="2184400" cy="86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4" name="Equation" r:id="rId13" imgW="2184120" imgH="863280" progId="Equation.DSMT4">
                  <p:embed/>
                </p:oleObj>
              </mc:Choice>
              <mc:Fallback>
                <p:oleObj name="Equation" r:id="rId13" imgW="2184120" imgH="8632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98344" y="5119048"/>
                        <a:ext cx="2184400" cy="863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Rectangle 10"/>
          <p:cNvSpPr/>
          <p:nvPr/>
        </p:nvSpPr>
        <p:spPr>
          <a:xfrm>
            <a:off x="4990675" y="5334000"/>
            <a:ext cx="112120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>
                <a:solidFill>
                  <a:srgbClr val="008080"/>
                </a:solidFill>
              </a:rPr>
              <a:t>Simplify. </a:t>
            </a:r>
            <a:endParaRPr lang="en-US" sz="2000" dirty="0"/>
          </a:p>
        </p:txBody>
      </p:sp>
      <p:sp>
        <p:nvSpPr>
          <p:cNvPr id="12" name="Rectangle 11"/>
          <p:cNvSpPr/>
          <p:nvPr/>
        </p:nvSpPr>
        <p:spPr>
          <a:xfrm>
            <a:off x="4990675" y="4324290"/>
            <a:ext cx="316272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>
                <a:solidFill>
                  <a:srgbClr val="008080"/>
                </a:solidFill>
              </a:rPr>
              <a:t>Apply Formula 16 with </a:t>
            </a:r>
            <a:r>
              <a:rPr lang="en-US" sz="2000" i="1" dirty="0" smtClean="0">
                <a:solidFill>
                  <a:srgbClr val="7030A0"/>
                </a:solidFill>
              </a:rPr>
              <a:t>a </a:t>
            </a:r>
            <a:r>
              <a:rPr lang="en-US" sz="2000" dirty="0" smtClean="0">
                <a:solidFill>
                  <a:srgbClr val="7030A0"/>
                </a:solidFill>
              </a:rPr>
              <a:t>= 5</a:t>
            </a:r>
            <a:r>
              <a:rPr lang="en-US" sz="2000" dirty="0" smtClean="0">
                <a:solidFill>
                  <a:srgbClr val="008080"/>
                </a:solidFill>
              </a:rPr>
              <a:t>.</a:t>
            </a:r>
            <a:endParaRPr lang="en-US" sz="2000" dirty="0"/>
          </a:p>
        </p:txBody>
      </p:sp>
      <p:sp>
        <p:nvSpPr>
          <p:cNvPr id="13" name="Rectangle 12"/>
          <p:cNvSpPr/>
          <p:nvPr/>
        </p:nvSpPr>
        <p:spPr>
          <a:xfrm>
            <a:off x="4191000" y="3352800"/>
            <a:ext cx="4846320" cy="70788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000" dirty="0" smtClean="0">
                <a:solidFill>
                  <a:srgbClr val="008080"/>
                </a:solidFill>
              </a:rPr>
              <a:t>Rewrite </a:t>
            </a:r>
            <a:r>
              <a:rPr lang="en-US" sz="2000" i="1" dirty="0" smtClean="0">
                <a:solidFill>
                  <a:srgbClr val="008080"/>
                </a:solidFill>
              </a:rPr>
              <a:t>x</a:t>
            </a:r>
            <a:r>
              <a:rPr lang="en-US" sz="2000" baseline="30000" dirty="0" smtClean="0">
                <a:solidFill>
                  <a:srgbClr val="008080"/>
                </a:solidFill>
              </a:rPr>
              <a:t>2</a:t>
            </a:r>
            <a:r>
              <a:rPr lang="en-US" sz="2000" dirty="0" smtClean="0">
                <a:solidFill>
                  <a:srgbClr val="008080"/>
                </a:solidFill>
              </a:rPr>
              <a:t> − 25 as </a:t>
            </a:r>
            <a:r>
              <a:rPr lang="en-US" sz="2000" i="1" dirty="0" smtClean="0">
                <a:solidFill>
                  <a:srgbClr val="008080"/>
                </a:solidFill>
              </a:rPr>
              <a:t>x</a:t>
            </a:r>
            <a:r>
              <a:rPr lang="en-US" sz="2000" baseline="30000" dirty="0" smtClean="0">
                <a:solidFill>
                  <a:srgbClr val="008080"/>
                </a:solidFill>
              </a:rPr>
              <a:t>2</a:t>
            </a:r>
            <a:r>
              <a:rPr lang="en-US" sz="2000" dirty="0" smtClean="0">
                <a:solidFill>
                  <a:srgbClr val="008080"/>
                </a:solidFill>
              </a:rPr>
              <a:t> − </a:t>
            </a:r>
            <a:r>
              <a:rPr lang="en-US" sz="2000" dirty="0" smtClean="0">
                <a:solidFill>
                  <a:srgbClr val="9900CC"/>
                </a:solidFill>
              </a:rPr>
              <a:t>5</a:t>
            </a:r>
            <a:r>
              <a:rPr lang="en-US" sz="2000" baseline="30000" dirty="0" smtClean="0">
                <a:solidFill>
                  <a:srgbClr val="008080"/>
                </a:solidFill>
              </a:rPr>
              <a:t>2</a:t>
            </a:r>
            <a:r>
              <a:rPr lang="en-US" sz="2000" dirty="0" smtClean="0">
                <a:solidFill>
                  <a:srgbClr val="008080"/>
                </a:solidFill>
              </a:rPr>
              <a:t> and find an integral formula that contains the form </a:t>
            </a:r>
            <a:r>
              <a:rPr lang="en-US" sz="2000" i="1" dirty="0" smtClean="0">
                <a:solidFill>
                  <a:srgbClr val="008080"/>
                </a:solidFill>
              </a:rPr>
              <a:t>x</a:t>
            </a:r>
            <a:r>
              <a:rPr lang="en-US" sz="2000" baseline="30000" dirty="0" smtClean="0">
                <a:solidFill>
                  <a:srgbClr val="008080"/>
                </a:solidFill>
              </a:rPr>
              <a:t>2</a:t>
            </a:r>
            <a:r>
              <a:rPr lang="en-US" sz="2000" dirty="0" smtClean="0">
                <a:solidFill>
                  <a:srgbClr val="008080"/>
                </a:solidFill>
              </a:rPr>
              <a:t> − </a:t>
            </a:r>
            <a:r>
              <a:rPr lang="en-US" sz="2000" i="1" dirty="0" smtClean="0">
                <a:solidFill>
                  <a:srgbClr val="9900CC"/>
                </a:solidFill>
              </a:rPr>
              <a:t>a</a:t>
            </a:r>
            <a:r>
              <a:rPr lang="en-US" sz="2000" baseline="30000" dirty="0" smtClean="0">
                <a:solidFill>
                  <a:srgbClr val="008080"/>
                </a:solidFill>
              </a:rPr>
              <a:t>2</a:t>
            </a:r>
            <a:r>
              <a:rPr lang="en-US" sz="2000" dirty="0" smtClean="0">
                <a:solidFill>
                  <a:srgbClr val="008080"/>
                </a:solidFill>
              </a:rPr>
              <a:t>.</a:t>
            </a:r>
            <a:endParaRPr lang="en-US" sz="2000" dirty="0"/>
          </a:p>
        </p:txBody>
      </p:sp>
      <p:sp>
        <p:nvSpPr>
          <p:cNvPr id="14" name="Rectangle 13"/>
          <p:cNvSpPr/>
          <p:nvPr/>
        </p:nvSpPr>
        <p:spPr>
          <a:xfrm>
            <a:off x="4191000" y="2590800"/>
            <a:ext cx="398564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>
                <a:solidFill>
                  <a:srgbClr val="008080"/>
                </a:solidFill>
              </a:rPr>
              <a:t>Factor out 9 by Formula 5 with </a:t>
            </a:r>
            <a:r>
              <a:rPr lang="en-US" sz="2000" i="1" dirty="0" smtClean="0">
                <a:solidFill>
                  <a:srgbClr val="008000"/>
                </a:solidFill>
              </a:rPr>
              <a:t>k </a:t>
            </a:r>
            <a:r>
              <a:rPr lang="en-US" sz="2000" dirty="0" smtClean="0">
                <a:solidFill>
                  <a:srgbClr val="008000"/>
                </a:solidFill>
              </a:rPr>
              <a:t>= 9</a:t>
            </a:r>
            <a:r>
              <a:rPr lang="en-US" sz="2000" dirty="0" smtClean="0">
                <a:solidFill>
                  <a:srgbClr val="008080"/>
                </a:solidFill>
              </a:rPr>
              <a:t>.</a:t>
            </a: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13" grpId="0"/>
      <p:bldP spid="1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3: Using a Reduction Formula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97280"/>
            <a:ext cx="8229600" cy="4572000"/>
          </a:xfrm>
        </p:spPr>
        <p:txBody>
          <a:bodyPr/>
          <a:lstStyle/>
          <a:p>
            <a:endParaRPr lang="en-US" b="1" dirty="0" smtClean="0"/>
          </a:p>
          <a:p>
            <a:r>
              <a:rPr lang="en-US" b="1" dirty="0" smtClean="0"/>
              <a:t>Solution: </a:t>
            </a:r>
          </a:p>
          <a:p>
            <a:r>
              <a:rPr lang="en-US" dirty="0" smtClean="0"/>
              <a:t>We will use Formula 20 twice and then use Formula 19. </a:t>
            </a:r>
            <a:endParaRPr lang="en-US" dirty="0"/>
          </a:p>
        </p:txBody>
      </p:sp>
      <p:graphicFrame>
        <p:nvGraphicFramePr>
          <p:cNvPr id="35430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28640046"/>
              </p:ext>
            </p:extLst>
          </p:nvPr>
        </p:nvGraphicFramePr>
        <p:xfrm>
          <a:off x="548640" y="1080448"/>
          <a:ext cx="28448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7" name="Equation" r:id="rId3" imgW="2844800" imgH="596900" progId="Equation.DSMT4">
                  <p:embed/>
                </p:oleObj>
              </mc:Choice>
              <mc:Fallback>
                <p:oleObj name="Equation" r:id="rId3" imgW="2844800" imgH="596900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640" y="1080448"/>
                        <a:ext cx="2844800" cy="596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/>
          <p:cNvSpPr/>
          <p:nvPr/>
        </p:nvSpPr>
        <p:spPr>
          <a:xfrm>
            <a:off x="6248400" y="2927350"/>
            <a:ext cx="23622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smtClean="0">
                <a:solidFill>
                  <a:srgbClr val="008080"/>
                </a:solidFill>
              </a:rPr>
              <a:t>Use Formula 20 with </a:t>
            </a:r>
            <a:r>
              <a:rPr lang="en-US" sz="2000" i="1" dirty="0" smtClean="0">
                <a:solidFill>
                  <a:srgbClr val="7030A0"/>
                </a:solidFill>
              </a:rPr>
              <a:t>n </a:t>
            </a:r>
            <a:r>
              <a:rPr lang="en-US" sz="2000" dirty="0" smtClean="0">
                <a:solidFill>
                  <a:srgbClr val="7030A0"/>
                </a:solidFill>
              </a:rPr>
              <a:t>= 2</a:t>
            </a:r>
            <a:r>
              <a:rPr lang="en-US" sz="2000" dirty="0" smtClean="0">
                <a:solidFill>
                  <a:srgbClr val="008080"/>
                </a:solidFill>
              </a:rPr>
              <a:t> and </a:t>
            </a:r>
            <a:r>
              <a:rPr lang="en-US" sz="2000" i="1" dirty="0" smtClean="0">
                <a:solidFill>
                  <a:srgbClr val="FF00FF"/>
                </a:solidFill>
              </a:rPr>
              <a:t>k</a:t>
            </a:r>
            <a:r>
              <a:rPr lang="en-US" sz="2000" dirty="0" smtClean="0">
                <a:solidFill>
                  <a:srgbClr val="FF00FF"/>
                </a:solidFill>
              </a:rPr>
              <a:t> = −3</a:t>
            </a:r>
            <a:r>
              <a:rPr lang="en-US" sz="2000" dirty="0" smtClean="0">
                <a:solidFill>
                  <a:srgbClr val="008080"/>
                </a:solidFill>
              </a:rPr>
              <a:t>.</a:t>
            </a:r>
            <a:endParaRPr lang="en-US" sz="2000" dirty="0">
              <a:solidFill>
                <a:srgbClr val="008080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4267200" y="4962664"/>
            <a:ext cx="48768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smtClean="0">
                <a:solidFill>
                  <a:srgbClr val="008080"/>
                </a:solidFill>
              </a:rPr>
              <a:t>Use Formula 20 again on the rightmost part of the expression with </a:t>
            </a:r>
            <a:r>
              <a:rPr lang="en-US" sz="2000" i="1" dirty="0" smtClean="0">
                <a:solidFill>
                  <a:srgbClr val="7030A0"/>
                </a:solidFill>
              </a:rPr>
              <a:t>n </a:t>
            </a:r>
            <a:r>
              <a:rPr lang="en-US" sz="2000" dirty="0" smtClean="0">
                <a:solidFill>
                  <a:srgbClr val="7030A0"/>
                </a:solidFill>
              </a:rPr>
              <a:t>= 1</a:t>
            </a:r>
            <a:r>
              <a:rPr lang="en-US" sz="2000" dirty="0" smtClean="0">
                <a:solidFill>
                  <a:srgbClr val="008080"/>
                </a:solidFill>
              </a:rPr>
              <a:t> and </a:t>
            </a:r>
            <a:r>
              <a:rPr lang="en-US" sz="2000" i="1" dirty="0" smtClean="0">
                <a:solidFill>
                  <a:srgbClr val="FF00FF"/>
                </a:solidFill>
              </a:rPr>
              <a:t>k</a:t>
            </a:r>
            <a:r>
              <a:rPr lang="en-US" sz="2000" dirty="0" smtClean="0">
                <a:solidFill>
                  <a:srgbClr val="FF00FF"/>
                </a:solidFill>
              </a:rPr>
              <a:t> = −3</a:t>
            </a:r>
            <a:r>
              <a:rPr lang="en-US" sz="2000" dirty="0" smtClean="0">
                <a:solidFill>
                  <a:srgbClr val="008080"/>
                </a:solidFill>
              </a:rPr>
              <a:t>.</a:t>
            </a:r>
            <a:endParaRPr lang="en-US" sz="2000" dirty="0">
              <a:solidFill>
                <a:srgbClr val="008080"/>
              </a:solidFill>
            </a:endParaRPr>
          </a:p>
        </p:txBody>
      </p:sp>
      <p:graphicFrame>
        <p:nvGraphicFramePr>
          <p:cNvPr id="3076" name="Object 4"/>
          <p:cNvGraphicFramePr>
            <a:graphicFrameLocks noChangeAspect="1"/>
          </p:cNvGraphicFramePr>
          <p:nvPr/>
        </p:nvGraphicFramePr>
        <p:xfrm>
          <a:off x="601640" y="2999096"/>
          <a:ext cx="13970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8" name="Equation" r:id="rId5" imgW="1396800" imgH="596880" progId="Equation.DSMT4">
                  <p:embed/>
                </p:oleObj>
              </mc:Choice>
              <mc:Fallback>
                <p:oleObj name="Equation" r:id="rId5" imgW="1396800" imgH="5968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1640" y="2999096"/>
                        <a:ext cx="1397000" cy="596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7" name="Object 5"/>
          <p:cNvGraphicFramePr>
            <a:graphicFrameLocks noChangeAspect="1"/>
          </p:cNvGraphicFramePr>
          <p:nvPr/>
        </p:nvGraphicFramePr>
        <p:xfrm>
          <a:off x="2015508" y="2827360"/>
          <a:ext cx="35687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9" name="Equation" r:id="rId7" imgW="3568680" imgH="876240" progId="Equation.DSMT4">
                  <p:embed/>
                </p:oleObj>
              </mc:Choice>
              <mc:Fallback>
                <p:oleObj name="Equation" r:id="rId7" imgW="3568680" imgH="87624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15508" y="2827360"/>
                        <a:ext cx="3568700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8" name="Object 6"/>
          <p:cNvGraphicFramePr>
            <a:graphicFrameLocks noChangeAspect="1"/>
          </p:cNvGraphicFramePr>
          <p:nvPr/>
        </p:nvGraphicFramePr>
        <p:xfrm>
          <a:off x="2030104" y="3810000"/>
          <a:ext cx="5803900" cy="1028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0" name="Equation" r:id="rId9" imgW="5803560" imgH="1028520" progId="Equation.DSMT4">
                  <p:embed/>
                </p:oleObj>
              </mc:Choice>
              <mc:Fallback>
                <p:oleObj name="Equation" r:id="rId9" imgW="5803560" imgH="102852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30104" y="3810000"/>
                        <a:ext cx="5803900" cy="1028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3: Using a Reduction Formula (cont.)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</p:txBody>
      </p:sp>
      <p:graphicFrame>
        <p:nvGraphicFramePr>
          <p:cNvPr id="4099" name="Object 3"/>
          <p:cNvGraphicFramePr>
            <a:graphicFrameLocks noChangeAspect="1"/>
          </p:cNvGraphicFramePr>
          <p:nvPr/>
        </p:nvGraphicFramePr>
        <p:xfrm>
          <a:off x="547048" y="1219200"/>
          <a:ext cx="4584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7" name="Equation" r:id="rId3" imgW="4584600" imgH="838080" progId="Equation.DSMT4">
                  <p:embed/>
                </p:oleObj>
              </mc:Choice>
              <mc:Fallback>
                <p:oleObj name="Equation" r:id="rId3" imgW="4584600" imgH="8380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7048" y="1219200"/>
                        <a:ext cx="4584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0" name="Object 4"/>
          <p:cNvGraphicFramePr>
            <a:graphicFrameLocks noChangeAspect="1"/>
          </p:cNvGraphicFramePr>
          <p:nvPr/>
        </p:nvGraphicFramePr>
        <p:xfrm>
          <a:off x="547048" y="2168856"/>
          <a:ext cx="47498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8" name="Equation" r:id="rId5" imgW="4749480" imgH="876240" progId="Equation.DSMT4">
                  <p:embed/>
                </p:oleObj>
              </mc:Choice>
              <mc:Fallback>
                <p:oleObj name="Equation" r:id="rId5" imgW="4749480" imgH="87624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7048" y="2168856"/>
                        <a:ext cx="4749800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1" name="Object 5"/>
          <p:cNvGraphicFramePr>
            <a:graphicFrameLocks noChangeAspect="1"/>
          </p:cNvGraphicFramePr>
          <p:nvPr/>
        </p:nvGraphicFramePr>
        <p:xfrm>
          <a:off x="547048" y="3151496"/>
          <a:ext cx="5537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9" name="Equation" r:id="rId7" imgW="5537160" imgH="838080" progId="Equation.DSMT4">
                  <p:embed/>
                </p:oleObj>
              </mc:Choice>
              <mc:Fallback>
                <p:oleObj name="Equation" r:id="rId7" imgW="553716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7048" y="3151496"/>
                        <a:ext cx="5537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2" name="Object 6"/>
          <p:cNvGraphicFramePr>
            <a:graphicFrameLocks noChangeAspect="1"/>
          </p:cNvGraphicFramePr>
          <p:nvPr/>
        </p:nvGraphicFramePr>
        <p:xfrm>
          <a:off x="6006152" y="1524000"/>
          <a:ext cx="927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0" name="Equation" r:id="rId9" imgW="927000" imgH="279360" progId="Equation.DSMT4">
                  <p:embed/>
                </p:oleObj>
              </mc:Choice>
              <mc:Fallback>
                <p:oleObj name="Equation" r:id="rId9" imgW="927000" imgH="2793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06152" y="1524000"/>
                        <a:ext cx="9271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3" name="Object 7"/>
          <p:cNvGraphicFramePr>
            <a:graphicFrameLocks noChangeAspect="1"/>
          </p:cNvGraphicFramePr>
          <p:nvPr/>
        </p:nvGraphicFramePr>
        <p:xfrm>
          <a:off x="6011840" y="2528248"/>
          <a:ext cx="29591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1" name="Equation" r:id="rId11" imgW="2958840" imgH="241200" progId="Equation.DSMT4">
                  <p:embed/>
                </p:oleObj>
              </mc:Choice>
              <mc:Fallback>
                <p:oleObj name="Equation" r:id="rId11" imgW="2958840" imgH="2412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11840" y="2528248"/>
                        <a:ext cx="29591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4" name="Object 8"/>
          <p:cNvGraphicFramePr>
            <a:graphicFrameLocks noChangeAspect="1"/>
          </p:cNvGraphicFramePr>
          <p:nvPr/>
        </p:nvGraphicFramePr>
        <p:xfrm>
          <a:off x="6006152" y="3497240"/>
          <a:ext cx="927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2" name="Equation" r:id="rId13" imgW="927000" imgH="279360" progId="Equation.DSMT4">
                  <p:embed/>
                </p:oleObj>
              </mc:Choice>
              <mc:Fallback>
                <p:oleObj name="Equation" r:id="rId13" imgW="927000" imgH="2793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06152" y="3497240"/>
                        <a:ext cx="9271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4: Rewriting the Integrand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b="1" dirty="0" smtClean="0"/>
          </a:p>
          <a:p>
            <a:pPr>
              <a:lnSpc>
                <a:spcPct val="200000"/>
              </a:lnSpc>
              <a:spcBef>
                <a:spcPts val="0"/>
              </a:spcBef>
            </a:pPr>
            <a:r>
              <a:rPr lang="en-US" b="1" dirty="0" smtClean="0"/>
              <a:t>Solution:</a:t>
            </a:r>
            <a:endParaRPr lang="en-US" dirty="0"/>
          </a:p>
        </p:txBody>
      </p:sp>
      <p:graphicFrame>
        <p:nvGraphicFramePr>
          <p:cNvPr id="356354" name="Object 2"/>
          <p:cNvGraphicFramePr>
            <a:graphicFrameLocks noChangeAspect="1"/>
          </p:cNvGraphicFramePr>
          <p:nvPr/>
        </p:nvGraphicFramePr>
        <p:xfrm>
          <a:off x="530352" y="1081088"/>
          <a:ext cx="3594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5" name="Equation" r:id="rId3" imgW="3593880" imgH="838080" progId="Equation.DSMT4">
                  <p:embed/>
                </p:oleObj>
              </mc:Choice>
              <mc:Fallback>
                <p:oleObj name="Equation" r:id="rId3" imgW="3593880" imgH="838080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1081088"/>
                        <a:ext cx="3594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5"/>
          <p:cNvSpPr/>
          <p:nvPr/>
        </p:nvSpPr>
        <p:spPr>
          <a:xfrm>
            <a:off x="457200" y="4966628"/>
            <a:ext cx="82296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smtClean="0"/>
              <a:t>Now we apply Formula 13 to the</a:t>
            </a:r>
            <a:r>
              <a:rPr lang="en-US" sz="2800" dirty="0" smtClean="0">
                <a:solidFill>
                  <a:srgbClr val="006600"/>
                </a:solidFill>
              </a:rPr>
              <a:t> left integral</a:t>
            </a:r>
            <a:r>
              <a:rPr lang="en-US" sz="2800" dirty="0" smtClean="0"/>
              <a:t> and Formula 12 to the </a:t>
            </a:r>
            <a:r>
              <a:rPr lang="en-US" sz="2800" dirty="0" smtClean="0">
                <a:solidFill>
                  <a:srgbClr val="9900CC"/>
                </a:solidFill>
              </a:rPr>
              <a:t>right integral</a:t>
            </a:r>
            <a:r>
              <a:rPr lang="en-US" sz="2800" dirty="0" smtClean="0"/>
              <a:t>.</a:t>
            </a:r>
            <a:endParaRPr lang="en-US" sz="2800" dirty="0"/>
          </a:p>
        </p:txBody>
      </p:sp>
      <p:sp>
        <p:nvSpPr>
          <p:cNvPr id="7" name="Rectangle 6"/>
          <p:cNvSpPr/>
          <p:nvPr/>
        </p:nvSpPr>
        <p:spPr>
          <a:xfrm>
            <a:off x="5867400" y="2906058"/>
            <a:ext cx="270144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>
                <a:solidFill>
                  <a:srgbClr val="008080"/>
                </a:solidFill>
              </a:rPr>
              <a:t>Factor the denominator.</a:t>
            </a:r>
            <a:endParaRPr lang="en-US" sz="2000" dirty="0">
              <a:solidFill>
                <a:srgbClr val="008080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7391400" y="4677994"/>
            <a:ext cx="160851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>
                <a:solidFill>
                  <a:srgbClr val="008080"/>
                </a:solidFill>
              </a:rPr>
              <a:t>By Formula 6.</a:t>
            </a:r>
            <a:endParaRPr lang="en-US" sz="2000" dirty="0">
              <a:solidFill>
                <a:srgbClr val="008080"/>
              </a:solidFill>
            </a:endParaRPr>
          </a:p>
        </p:txBody>
      </p:sp>
      <p:graphicFrame>
        <p:nvGraphicFramePr>
          <p:cNvPr id="5124" name="Object 4"/>
          <p:cNvGraphicFramePr>
            <a:graphicFrameLocks noChangeAspect="1"/>
          </p:cNvGraphicFramePr>
          <p:nvPr/>
        </p:nvGraphicFramePr>
        <p:xfrm>
          <a:off x="530352" y="2639704"/>
          <a:ext cx="2133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6" name="Equation" r:id="rId5" imgW="2133360" imgH="838080" progId="Equation.DSMT4">
                  <p:embed/>
                </p:oleObj>
              </mc:Choice>
              <mc:Fallback>
                <p:oleObj name="Equation" r:id="rId5" imgW="2133360" imgH="838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2639704"/>
                        <a:ext cx="21336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5" name="Object 5"/>
          <p:cNvGraphicFramePr>
            <a:graphicFrameLocks noChangeAspect="1"/>
          </p:cNvGraphicFramePr>
          <p:nvPr/>
        </p:nvGraphicFramePr>
        <p:xfrm>
          <a:off x="2743200" y="2631744"/>
          <a:ext cx="2743200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7" name="Equation" r:id="rId7" imgW="2743200" imgH="952200" progId="Equation.DSMT4">
                  <p:embed/>
                </p:oleObj>
              </mc:Choice>
              <mc:Fallback>
                <p:oleObj name="Equation" r:id="rId7" imgW="2743200" imgH="9522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3200" y="2631744"/>
                        <a:ext cx="2743200" cy="952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6" name="Object 6"/>
          <p:cNvGraphicFramePr>
            <a:graphicFrameLocks noChangeAspect="1"/>
          </p:cNvGraphicFramePr>
          <p:nvPr/>
        </p:nvGraphicFramePr>
        <p:xfrm>
          <a:off x="2756848" y="3695700"/>
          <a:ext cx="5499100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8" name="Equation" r:id="rId9" imgW="5499000" imgH="952200" progId="Equation.DSMT4">
                  <p:embed/>
                </p:oleObj>
              </mc:Choice>
              <mc:Fallback>
                <p:oleObj name="Equation" r:id="rId9" imgW="5499000" imgH="9522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56848" y="3695700"/>
                        <a:ext cx="5499100" cy="952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4: Rewriting the Integrand (cont.)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7178040" y="2509768"/>
            <a:ext cx="149611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>
                <a:solidFill>
                  <a:srgbClr val="008080"/>
                </a:solidFill>
              </a:rPr>
              <a:t>Left integral.</a:t>
            </a:r>
            <a:endParaRPr lang="en-US" sz="2000" dirty="0">
              <a:solidFill>
                <a:srgbClr val="008080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7178040" y="3429000"/>
            <a:ext cx="19050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smtClean="0">
                <a:solidFill>
                  <a:srgbClr val="008080"/>
                </a:solidFill>
              </a:rPr>
              <a:t>Right integral.</a:t>
            </a:r>
          </a:p>
        </p:txBody>
      </p:sp>
      <p:graphicFrame>
        <p:nvGraphicFramePr>
          <p:cNvPr id="6147" name="Object 3"/>
          <p:cNvGraphicFramePr>
            <a:graphicFrameLocks noChangeAspect="1"/>
          </p:cNvGraphicFramePr>
          <p:nvPr/>
        </p:nvGraphicFramePr>
        <p:xfrm>
          <a:off x="560696" y="1406764"/>
          <a:ext cx="2476500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8" name="Equation" r:id="rId3" imgW="2476440" imgH="952200" progId="Equation.DSMT4">
                  <p:embed/>
                </p:oleObj>
              </mc:Choice>
              <mc:Fallback>
                <p:oleObj name="Equation" r:id="rId3" imgW="2476440" imgH="9522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0696" y="1406764"/>
                        <a:ext cx="2476500" cy="952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8" name="Object 4"/>
          <p:cNvGraphicFramePr>
            <a:graphicFrameLocks noChangeAspect="1"/>
          </p:cNvGraphicFramePr>
          <p:nvPr/>
        </p:nvGraphicFramePr>
        <p:xfrm>
          <a:off x="3100696" y="1371508"/>
          <a:ext cx="48514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9" name="Equation" r:id="rId5" imgW="4851360" imgH="927000" progId="Equation.DSMT4">
                  <p:embed/>
                </p:oleObj>
              </mc:Choice>
              <mc:Fallback>
                <p:oleObj name="Equation" r:id="rId5" imgW="4851360" imgH="9270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00696" y="1371508"/>
                        <a:ext cx="48514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9" name="Object 5"/>
          <p:cNvGraphicFramePr>
            <a:graphicFrameLocks noChangeAspect="1"/>
          </p:cNvGraphicFramePr>
          <p:nvPr/>
        </p:nvGraphicFramePr>
        <p:xfrm>
          <a:off x="3096904" y="2447216"/>
          <a:ext cx="36576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0" name="Equation" r:id="rId7" imgW="3657600" imgH="469800" progId="Equation.DSMT4">
                  <p:embed/>
                </p:oleObj>
              </mc:Choice>
              <mc:Fallback>
                <p:oleObj name="Equation" r:id="rId7" imgW="3657600" imgH="4698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96904" y="2447216"/>
                        <a:ext cx="36576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0" name="Object 6"/>
          <p:cNvGraphicFramePr>
            <a:graphicFrameLocks noChangeAspect="1"/>
          </p:cNvGraphicFramePr>
          <p:nvPr/>
        </p:nvGraphicFramePr>
        <p:xfrm>
          <a:off x="547048" y="3276600"/>
          <a:ext cx="2476500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1" name="Equation" r:id="rId9" imgW="2476440" imgH="952200" progId="Equation.DSMT4">
                  <p:embed/>
                </p:oleObj>
              </mc:Choice>
              <mc:Fallback>
                <p:oleObj name="Equation" r:id="rId9" imgW="2476440" imgH="9522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7048" y="3276600"/>
                        <a:ext cx="2476500" cy="952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1" name="Object 7"/>
          <p:cNvGraphicFramePr>
            <a:graphicFrameLocks noChangeAspect="1"/>
          </p:cNvGraphicFramePr>
          <p:nvPr/>
        </p:nvGraphicFramePr>
        <p:xfrm>
          <a:off x="3088944" y="3249304"/>
          <a:ext cx="27178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2" name="Equation" r:id="rId11" imgW="2717640" imgH="927000" progId="Equation.DSMT4">
                  <p:embed/>
                </p:oleObj>
              </mc:Choice>
              <mc:Fallback>
                <p:oleObj name="Equation" r:id="rId11" imgW="2717640" imgH="9270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88944" y="3249304"/>
                        <a:ext cx="27178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2" name="Object 8"/>
          <p:cNvGraphicFramePr>
            <a:graphicFrameLocks noChangeAspect="1"/>
          </p:cNvGraphicFramePr>
          <p:nvPr/>
        </p:nvGraphicFramePr>
        <p:xfrm>
          <a:off x="3088944" y="4329752"/>
          <a:ext cx="19939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3" name="Equation" r:id="rId13" imgW="1993680" imgH="927000" progId="Equation.DSMT4">
                  <p:embed/>
                </p:oleObj>
              </mc:Choice>
              <mc:Fallback>
                <p:oleObj name="Equation" r:id="rId13" imgW="1993680" imgH="9270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88944" y="4329752"/>
                        <a:ext cx="19939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3" name="Object 9"/>
          <p:cNvGraphicFramePr>
            <a:graphicFrameLocks noChangeAspect="1"/>
          </p:cNvGraphicFramePr>
          <p:nvPr/>
        </p:nvGraphicFramePr>
        <p:xfrm>
          <a:off x="3088944" y="5361296"/>
          <a:ext cx="32766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4" name="Equation" r:id="rId15" imgW="3276360" imgH="469800" progId="Equation.DSMT4">
                  <p:embed/>
                </p:oleObj>
              </mc:Choice>
              <mc:Fallback>
                <p:oleObj name="Equation" r:id="rId15" imgW="3276360" imgH="46980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88944" y="5361296"/>
                        <a:ext cx="32766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4: Rewriting the Integrand (cont.)</a:t>
            </a:r>
            <a:endParaRPr lang="en-US" dirty="0"/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Now combining the parts gives the result.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5029200" y="3833504"/>
            <a:ext cx="213372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>
                <a:solidFill>
                  <a:srgbClr val="008080"/>
                </a:solidFill>
              </a:rPr>
              <a:t>Where </a:t>
            </a:r>
            <a:r>
              <a:rPr lang="en-US" sz="2000" i="1" dirty="0" smtClean="0">
                <a:solidFill>
                  <a:srgbClr val="008080"/>
                </a:solidFill>
              </a:rPr>
              <a:t>C</a:t>
            </a:r>
            <a:r>
              <a:rPr lang="en-US" sz="2000" dirty="0" smtClean="0">
                <a:solidFill>
                  <a:srgbClr val="008080"/>
                </a:solidFill>
              </a:rPr>
              <a:t> = </a:t>
            </a:r>
            <a:r>
              <a:rPr lang="en-US" sz="2000" i="1" dirty="0" smtClean="0">
                <a:solidFill>
                  <a:srgbClr val="008080"/>
                </a:solidFill>
              </a:rPr>
              <a:t>C</a:t>
            </a:r>
            <a:r>
              <a:rPr lang="en-US" sz="2000" baseline="-25000" dirty="0" smtClean="0">
                <a:solidFill>
                  <a:srgbClr val="008080"/>
                </a:solidFill>
              </a:rPr>
              <a:t>1</a:t>
            </a:r>
            <a:r>
              <a:rPr lang="en-US" sz="2000" dirty="0" smtClean="0">
                <a:solidFill>
                  <a:srgbClr val="008080"/>
                </a:solidFill>
              </a:rPr>
              <a:t> + </a:t>
            </a:r>
            <a:r>
              <a:rPr lang="en-US" sz="2000" i="1" dirty="0" smtClean="0">
                <a:solidFill>
                  <a:srgbClr val="008080"/>
                </a:solidFill>
              </a:rPr>
              <a:t>C</a:t>
            </a:r>
            <a:r>
              <a:rPr lang="en-US" sz="2000" baseline="-25000" dirty="0" smtClean="0">
                <a:solidFill>
                  <a:srgbClr val="008080"/>
                </a:solidFill>
              </a:rPr>
              <a:t>2</a:t>
            </a:r>
            <a:r>
              <a:rPr lang="en-US" sz="2000" dirty="0" smtClean="0">
                <a:solidFill>
                  <a:srgbClr val="008080"/>
                </a:solidFill>
              </a:rPr>
              <a:t>. </a:t>
            </a:r>
            <a:endParaRPr lang="en-US" sz="2000" dirty="0">
              <a:solidFill>
                <a:srgbClr val="008080"/>
              </a:solidFill>
            </a:endParaRPr>
          </a:p>
        </p:txBody>
      </p:sp>
      <p:graphicFrame>
        <p:nvGraphicFramePr>
          <p:cNvPr id="7171" name="Object 3"/>
          <p:cNvGraphicFramePr>
            <a:graphicFrameLocks noChangeAspect="1"/>
          </p:cNvGraphicFramePr>
          <p:nvPr/>
        </p:nvGraphicFramePr>
        <p:xfrm>
          <a:off x="530352" y="1912960"/>
          <a:ext cx="2133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0" name="Equation" r:id="rId3" imgW="2133360" imgH="838080" progId="Equation.DSMT4">
                  <p:embed/>
                </p:oleObj>
              </mc:Choice>
              <mc:Fallback>
                <p:oleObj name="Equation" r:id="rId3" imgW="2133360" imgH="8380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1912960"/>
                        <a:ext cx="21336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2" name="Object 4"/>
          <p:cNvGraphicFramePr>
            <a:graphicFrameLocks noChangeAspect="1"/>
          </p:cNvGraphicFramePr>
          <p:nvPr/>
        </p:nvGraphicFramePr>
        <p:xfrm>
          <a:off x="1128404" y="3021652"/>
          <a:ext cx="69596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1" name="Equation" r:id="rId5" imgW="6959520" imgH="469800" progId="Equation.DSMT4">
                  <p:embed/>
                </p:oleObj>
              </mc:Choice>
              <mc:Fallback>
                <p:oleObj name="Equation" r:id="rId5" imgW="6959520" imgH="4698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28404" y="3021652"/>
                        <a:ext cx="69596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3" name="Object 5"/>
          <p:cNvGraphicFramePr>
            <a:graphicFrameLocks noChangeAspect="1"/>
          </p:cNvGraphicFramePr>
          <p:nvPr/>
        </p:nvGraphicFramePr>
        <p:xfrm>
          <a:off x="1128404" y="3769056"/>
          <a:ext cx="33782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2" name="Equation" r:id="rId7" imgW="3377880" imgH="469800" progId="Equation.DSMT4">
                  <p:embed/>
                </p:oleObj>
              </mc:Choice>
              <mc:Fallback>
                <p:oleObj name="Equation" r:id="rId7" imgW="3377880" imgH="4698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28404" y="3769056"/>
                        <a:ext cx="33782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116</TotalTime>
  <Words>229</Words>
  <Application>Microsoft Office PowerPoint</Application>
  <PresentationFormat>On-screen Show (4:3)</PresentationFormat>
  <Paragraphs>44</Paragraphs>
  <Slides>9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Calibri</vt:lpstr>
      <vt:lpstr>Courier New</vt:lpstr>
      <vt:lpstr>Arial</vt:lpstr>
      <vt:lpstr>Office Theme</vt:lpstr>
      <vt:lpstr>Equation</vt:lpstr>
      <vt:lpstr>Section 15.3</vt:lpstr>
      <vt:lpstr>Objectives</vt:lpstr>
      <vt:lpstr>Example 1: Using the Integral Table</vt:lpstr>
      <vt:lpstr>Example 2: Using the Integral Table</vt:lpstr>
      <vt:lpstr>Example 3: Using a Reduction Formula</vt:lpstr>
      <vt:lpstr>Example 3: Using a Reduction Formula (cont.)</vt:lpstr>
      <vt:lpstr>Example 4: Rewriting the Integrand</vt:lpstr>
      <vt:lpstr>Example 4: Rewriting the Integrand (cont.)</vt:lpstr>
      <vt:lpstr>Example 4: Rewriting the Integrand (cont.)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Mathematics with Applications in Business and Social Sciences</dc:title>
  <dc:creator>Hawkes Learning Systems</dc:creator>
  <cp:lastModifiedBy>syamprasad</cp:lastModifiedBy>
  <cp:revision>37</cp:revision>
  <dcterms:created xsi:type="dcterms:W3CDTF">2013-04-26T14:43:13Z</dcterms:created>
  <dcterms:modified xsi:type="dcterms:W3CDTF">2019-08-22T03:55:59Z</dcterms:modified>
</cp:coreProperties>
</file>