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9" r:id="rId18"/>
    <p:sldId id="290" r:id="rId19"/>
    <p:sldId id="292" r:id="rId20"/>
    <p:sldId id="293" r:id="rId21"/>
    <p:sldId id="294" r:id="rId22"/>
    <p:sldId id="295" r:id="rId23"/>
    <p:sldId id="296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20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47" autoAdjust="0"/>
    <p:restoredTop sz="94660"/>
  </p:normalViewPr>
  <p:slideViewPr>
    <p:cSldViewPr>
      <p:cViewPr varScale="1">
        <p:scale>
          <a:sx n="90" d="100"/>
          <a:sy n="90" d="100"/>
        </p:scale>
        <p:origin x="33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6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004786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004786"/>
                </a:solidFill>
                <a:latin typeface="Arial" charset="0"/>
                <a:cs typeface="Arial" charset="0"/>
              </a:rPr>
              <a:t>15.4</a:t>
            </a:r>
            <a:endParaRPr lang="en-US" b="1" dirty="0">
              <a:solidFill>
                <a:srgbClr val="004786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Numerical Integration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Compare this to the less sophisticated approach of simply taking the average of the 13 data points, which gives us an answer of approximately 60.2% humidity. The difference comes from the fact that a simple average does not take into account differing rates of change of the humidity over the interval.</a:t>
            </a:r>
          </a:p>
        </p:txBody>
      </p:sp>
      <p:graphicFrame>
        <p:nvGraphicFramePr>
          <p:cNvPr id="286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182995"/>
              </p:ext>
            </p:extLst>
          </p:nvPr>
        </p:nvGraphicFramePr>
        <p:xfrm>
          <a:off x="387350" y="1389063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7" name="Equation" r:id="rId3" imgW="1828800" imgH="825480" progId="Equation.DSMT4">
                  <p:embed/>
                </p:oleObj>
              </mc:Choice>
              <mc:Fallback>
                <p:oleObj name="Equation" r:id="rId3" imgW="1828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1389063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020520"/>
              </p:ext>
            </p:extLst>
          </p:nvPr>
        </p:nvGraphicFramePr>
        <p:xfrm>
          <a:off x="2259013" y="1365250"/>
          <a:ext cx="645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8" name="Equation" r:id="rId5" imgW="6451560" imgH="939600" progId="Equation.DSMT4">
                  <p:embed/>
                </p:oleObj>
              </mc:Choice>
              <mc:Fallback>
                <p:oleObj name="Equation" r:id="rId5" imgW="64515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1365250"/>
                        <a:ext cx="645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285914"/>
              </p:ext>
            </p:extLst>
          </p:nvPr>
        </p:nvGraphicFramePr>
        <p:xfrm>
          <a:off x="2259105" y="23622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9" name="Equation" r:id="rId7" imgW="914400" imgH="304560" progId="Equation.DSMT4">
                  <p:embed/>
                </p:oleObj>
              </mc:Choice>
              <mc:Fallback>
                <p:oleObj name="Equation" r:id="rId7" imgW="914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105" y="23622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Error Estimate for the Trapezoidal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Error Estimate for the Trapezoidal Rule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</a:t>
            </a:r>
            <a:r>
              <a:rPr lang="en-US" dirty="0">
                <a:solidFill>
                  <a:schemeClr val="tx1"/>
                </a:solidFill>
              </a:rPr>
              <a:t>  is continuous on [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] and </a:t>
            </a:r>
            <a:r>
              <a:rPr lang="en-US" i="1" dirty="0">
                <a:solidFill>
                  <a:schemeClr val="tx1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 is an upper bound for |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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)|, then the error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i="1" baseline="-25000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between the exact value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of                    and </a:t>
            </a:r>
            <a:r>
              <a:rPr lang="en-US" dirty="0">
                <a:solidFill>
                  <a:schemeClr val="tx1"/>
                </a:solidFill>
              </a:rPr>
              <a:t>the Trapezoidal Rule approximation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satisfies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is the number of subintervals in the partition.</a:t>
            </a:r>
          </a:p>
        </p:txBody>
      </p:sp>
      <p:graphicFrame>
        <p:nvGraphicFramePr>
          <p:cNvPr id="287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68240"/>
              </p:ext>
            </p:extLst>
          </p:nvPr>
        </p:nvGraphicFramePr>
        <p:xfrm>
          <a:off x="914400" y="2667000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0" name="Equation" r:id="rId3" imgW="1434960" imgH="698400" progId="Equation.DSMT4">
                  <p:embed/>
                </p:oleObj>
              </mc:Choice>
              <mc:Fallback>
                <p:oleObj name="Equation" r:id="rId3" imgW="14349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43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747" name="Object 3"/>
          <p:cNvGraphicFramePr>
            <a:graphicFrameLocks noChangeAspect="1"/>
          </p:cNvGraphicFramePr>
          <p:nvPr/>
        </p:nvGraphicFramePr>
        <p:xfrm>
          <a:off x="3276600" y="3581400"/>
          <a:ext cx="2374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1" name="Equation" r:id="rId5" imgW="2374560" imgH="952200" progId="Equation.DSMT4">
                  <p:embed/>
                </p:oleObj>
              </mc:Choice>
              <mc:Fallback>
                <p:oleObj name="Equation" r:id="rId5" imgW="237456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81400"/>
                        <a:ext cx="2374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Determine a number of subintervals that will guarantee </a:t>
            </a:r>
          </a:p>
          <a:p>
            <a:pPr>
              <a:lnSpc>
                <a:spcPct val="110000"/>
              </a:lnSpc>
            </a:pPr>
            <a:r>
              <a:rPr lang="en-US" dirty="0"/>
              <a:t>an approximation of		   to within an error of </a:t>
            </a:r>
          </a:p>
          <a:p>
            <a:pPr>
              <a:lnSpc>
                <a:spcPct val="110000"/>
              </a:lnSpc>
            </a:pPr>
            <a:r>
              <a:rPr lang="en-US" dirty="0"/>
              <a:t>0.01 using the Trapezoidal Rule.</a:t>
            </a:r>
          </a:p>
          <a:p>
            <a:pPr>
              <a:lnSpc>
                <a:spcPct val="11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10000"/>
              </a:lnSpc>
            </a:pPr>
            <a:r>
              <a:rPr lang="en-US" dirty="0"/>
              <a:t>Although an antiderivative of 	          cannot be expressed in terms of elementary functions, its second derivative is easy enough to determine: 							</a:t>
            </a:r>
            <a:endParaRPr lang="en-US" b="1" dirty="0"/>
          </a:p>
        </p:txBody>
      </p:sp>
      <p:graphicFrame>
        <p:nvGraphicFramePr>
          <p:cNvPr id="288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814522"/>
              </p:ext>
            </p:extLst>
          </p:nvPr>
        </p:nvGraphicFramePr>
        <p:xfrm>
          <a:off x="3530600" y="1754188"/>
          <a:ext cx="1803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63" name="Equation" r:id="rId3" imgW="1803240" imgH="685800" progId="Equation.DSMT4">
                  <p:embed/>
                </p:oleObj>
              </mc:Choice>
              <mc:Fallback>
                <p:oleObj name="Equation" r:id="rId3" imgW="180324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1754188"/>
                        <a:ext cx="1803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771" name="Object 3"/>
          <p:cNvGraphicFramePr>
            <a:graphicFrameLocks noChangeAspect="1"/>
          </p:cNvGraphicFramePr>
          <p:nvPr/>
        </p:nvGraphicFramePr>
        <p:xfrm>
          <a:off x="4800600" y="3505200"/>
          <a:ext cx="1028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64" name="Equation" r:id="rId5" imgW="1028520" imgH="571320" progId="Equation.DSMT4">
                  <p:embed/>
                </p:oleObj>
              </mc:Choice>
              <mc:Fallback>
                <p:oleObj name="Equation" r:id="rId5" imgW="102852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05200"/>
                        <a:ext cx="1028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772" name="Object 4"/>
          <p:cNvGraphicFramePr>
            <a:graphicFrameLocks noChangeAspect="1"/>
          </p:cNvGraphicFramePr>
          <p:nvPr/>
        </p:nvGraphicFramePr>
        <p:xfrm>
          <a:off x="533400" y="4918275"/>
          <a:ext cx="441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65" name="Equation" r:id="rId7" imgW="4419360" imgH="571320" progId="Equation.DSMT4">
                  <p:embed/>
                </p:oleObj>
              </mc:Choice>
              <mc:Fallback>
                <p:oleObj name="Equation" r:id="rId7" imgW="44193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18275"/>
                        <a:ext cx="441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sine and cosine are always bounded by 1 in magnitude, we have the following:</a:t>
            </a:r>
          </a:p>
        </p:txBody>
      </p:sp>
      <p:graphicFrame>
        <p:nvGraphicFramePr>
          <p:cNvPr id="289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864652"/>
              </p:ext>
            </p:extLst>
          </p:nvPr>
        </p:nvGraphicFramePr>
        <p:xfrm>
          <a:off x="654050" y="2351088"/>
          <a:ext cx="4013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0" name="Equation" r:id="rId3" imgW="4012920" imgH="647640" progId="Equation.DSMT4">
                  <p:embed/>
                </p:oleObj>
              </mc:Choice>
              <mc:Fallback>
                <p:oleObj name="Equation" r:id="rId3" imgW="4012920" imgH="647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351088"/>
                        <a:ext cx="4013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855208"/>
              </p:ext>
            </p:extLst>
          </p:nvPr>
        </p:nvGraphicFramePr>
        <p:xfrm>
          <a:off x="533400" y="3141663"/>
          <a:ext cx="7480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1" name="Equation" r:id="rId5" imgW="7480080" imgH="685800" progId="Equation.DSMT4">
                  <p:embed/>
                </p:oleObj>
              </mc:Choice>
              <mc:Fallback>
                <p:oleObj name="Equation" r:id="rId5" imgW="7480080" imgH="685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41663"/>
                        <a:ext cx="7480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830966"/>
              </p:ext>
            </p:extLst>
          </p:nvPr>
        </p:nvGraphicFramePr>
        <p:xfrm>
          <a:off x="461963" y="3962400"/>
          <a:ext cx="845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2" name="Equation" r:id="rId7" imgW="8458200" imgH="647640" progId="Equation.DSMT4">
                  <p:embed/>
                </p:oleObj>
              </mc:Choice>
              <mc:Fallback>
                <p:oleObj name="Equation" r:id="rId7" imgW="845820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3962400"/>
                        <a:ext cx="845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638225"/>
              </p:ext>
            </p:extLst>
          </p:nvPr>
        </p:nvGraphicFramePr>
        <p:xfrm>
          <a:off x="468775" y="4747550"/>
          <a:ext cx="205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3" name="Equation" r:id="rId9" imgW="2057400" imgH="622080" progId="Equation.DSMT4">
                  <p:embed/>
                </p:oleObj>
              </mc:Choice>
              <mc:Fallback>
                <p:oleObj name="Equation" r:id="rId9" imgW="20574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75" y="4747550"/>
                        <a:ext cx="205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272597"/>
              </p:ext>
            </p:extLst>
          </p:nvPr>
        </p:nvGraphicFramePr>
        <p:xfrm>
          <a:off x="463550" y="5527675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4" name="Equation" r:id="rId11" imgW="1320480" imgH="380880" progId="Equation.DSMT4">
                  <p:embed/>
                </p:oleObj>
              </mc:Choice>
              <mc:Fallback>
                <p:oleObj name="Equation" r:id="rId11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5527675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upper bound </a:t>
            </a:r>
            <a:r>
              <a:rPr lang="en-US" i="1" dirty="0"/>
              <a:t>M</a:t>
            </a:r>
            <a:r>
              <a:rPr lang="en-US" dirty="0"/>
              <a:t> of |</a:t>
            </a:r>
            <a:r>
              <a:rPr lang="en-US" i="1" dirty="0"/>
              <a:t>f</a:t>
            </a:r>
            <a:r>
              <a:rPr lang="en-US" i="1" dirty="0">
                <a:sym typeface="Symbol" panose="05050102010706020507" pitchFamily="18" charset="2"/>
              </a:rPr>
              <a:t>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)| on the interval  	  will work, and </a:t>
            </a:r>
            <a:r>
              <a:rPr lang="en-US" i="1" dirty="0"/>
              <a:t>M</a:t>
            </a:r>
            <a:r>
              <a:rPr lang="en-US" dirty="0"/>
              <a:t> = 48 is a convenient number larger than   2 + 4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aseline="30000" dirty="0"/>
              <a:t>2</a:t>
            </a:r>
            <a:r>
              <a:rPr lang="en-US" dirty="0"/>
              <a:t>. We can now ensure |</a:t>
            </a:r>
            <a:r>
              <a:rPr lang="en-US" i="1" dirty="0"/>
              <a:t>E</a:t>
            </a:r>
            <a:r>
              <a:rPr lang="en-US" i="1" baseline="-25000" dirty="0"/>
              <a:t>T</a:t>
            </a:r>
            <a:r>
              <a:rPr lang="en-US" dirty="0"/>
              <a:t>|&lt; 0.01 by solving the inequality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0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356864"/>
              </p:ext>
            </p:extLst>
          </p:nvPr>
        </p:nvGraphicFramePr>
        <p:xfrm>
          <a:off x="7143750" y="1331913"/>
          <a:ext cx="80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80" name="Equation" r:id="rId3" imgW="799920" imgH="482400" progId="Equation.DSMT4">
                  <p:embed/>
                </p:oleObj>
              </mc:Choice>
              <mc:Fallback>
                <p:oleObj name="Equation" r:id="rId3" imgW="799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1331913"/>
                        <a:ext cx="800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231638"/>
              </p:ext>
            </p:extLst>
          </p:nvPr>
        </p:nvGraphicFramePr>
        <p:xfrm>
          <a:off x="3340100" y="2965450"/>
          <a:ext cx="2552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81" name="Equation" r:id="rId5" imgW="2552400" imgH="965160" progId="Equation.DSMT4">
                  <p:embed/>
                </p:oleObj>
              </mc:Choice>
              <mc:Fallback>
                <p:oleObj name="Equation" r:id="rId5" imgW="255240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965450"/>
                        <a:ext cx="2552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= 112 </a:t>
            </a:r>
            <a:r>
              <a:rPr lang="en-US" dirty="0"/>
              <a:t>subintervals will provide an approximation of the integral safely within an error of 0.01.</a:t>
            </a:r>
          </a:p>
        </p:txBody>
      </p:sp>
      <p:graphicFrame>
        <p:nvGraphicFramePr>
          <p:cNvPr id="291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5277"/>
              </p:ext>
            </p:extLst>
          </p:nvPr>
        </p:nvGraphicFramePr>
        <p:xfrm>
          <a:off x="2641600" y="1511300"/>
          <a:ext cx="2044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36" name="Equation" r:id="rId3" imgW="2044440" imgH="977760" progId="Equation.DSMT4">
                  <p:embed/>
                </p:oleObj>
              </mc:Choice>
              <mc:Fallback>
                <p:oleObj name="Equation" r:id="rId3" imgW="204444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1511300"/>
                        <a:ext cx="2044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12502"/>
              </p:ext>
            </p:extLst>
          </p:nvPr>
        </p:nvGraphicFramePr>
        <p:xfrm>
          <a:off x="3113088" y="2605088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37" name="Equation" r:id="rId5" imgW="1562040" imgH="380880" progId="Equation.DSMT4">
                  <p:embed/>
                </p:oleObj>
              </mc:Choice>
              <mc:Fallback>
                <p:oleObj name="Equation" r:id="rId5" imgW="1562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2605088"/>
                        <a:ext cx="156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950317"/>
              </p:ext>
            </p:extLst>
          </p:nvPr>
        </p:nvGraphicFramePr>
        <p:xfrm>
          <a:off x="3862388" y="3149600"/>
          <a:ext cx="2844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38" name="Equation" r:id="rId7" imgW="2844720" imgH="495000" progId="Equation.DSMT4">
                  <p:embed/>
                </p:oleObj>
              </mc:Choice>
              <mc:Fallback>
                <p:oleObj name="Equation" r:id="rId7" imgW="28447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149600"/>
                        <a:ext cx="2844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250"/>
            <a:ext cx="8229600" cy="457200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Referring back to Example 3, 				        a computer algebra system 				        like </a:t>
            </a:r>
            <a:r>
              <a:rPr lang="en-US" i="1" dirty="0">
                <a:solidFill>
                  <a:schemeClr val="tx1"/>
                </a:solidFill>
              </a:rPr>
              <a:t>Mathematica</a:t>
            </a:r>
            <a:r>
              <a:rPr lang="en-US" dirty="0">
                <a:solidFill>
                  <a:schemeClr val="tx1"/>
                </a:solidFill>
              </a:rPr>
              <a:t> can be 					     used to calculate the 				 approximation 						        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baseline="-25000" dirty="0">
                <a:solidFill>
                  <a:schemeClr val="tx1"/>
                </a:solidFill>
              </a:rPr>
              <a:t>112</a:t>
            </a:r>
            <a:r>
              <a:rPr lang="en-US" dirty="0">
                <a:solidFill>
                  <a:schemeClr val="tx1"/>
                </a:solidFill>
              </a:rPr>
              <a:t> = 0.77228 with 				    commands such as the 	                           		 ones shown in </a:t>
            </a:r>
            <a:r>
              <a:rPr lang="en-US" dirty="0" smtClean="0">
                <a:solidFill>
                  <a:schemeClr val="tx1"/>
                </a:solidFill>
              </a:rPr>
              <a:t>Figure.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2087880"/>
            <a:ext cx="7620000" cy="3616940"/>
            <a:chOff x="990600" y="2087880"/>
            <a:chExt cx="7620000" cy="3616940"/>
          </a:xfrm>
        </p:grpSpPr>
        <p:pic>
          <p:nvPicPr>
            <p:cNvPr id="292867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4460748" y="2087880"/>
              <a:ext cx="4073652" cy="3017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990600" y="5181600"/>
              <a:ext cx="76200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2800" dirty="0" smtClean="0"/>
                <a:t>Using </a:t>
              </a:r>
              <a:r>
                <a:rPr lang="en-US" sz="2800" dirty="0"/>
                <a:t>the Trapezoidal Rule in </a:t>
              </a:r>
              <a:r>
                <a:rPr lang="en-US" sz="2800" i="1" dirty="0"/>
                <a:t>Mathematica</a:t>
              </a:r>
              <a:r>
                <a:rPr lang="en-US" sz="2800" dirty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Simpson’s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Simpson’s Rule</a:t>
            </a:r>
          </a:p>
          <a:p>
            <a:r>
              <a:rPr lang="en-US" dirty="0">
                <a:solidFill>
                  <a:schemeClr val="tx1"/>
                </a:solidFill>
              </a:rPr>
              <a:t>An approximation of		using Simpson’s Rule is the sum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is even,		 	 and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dirty="0" err="1">
                <a:solidFill>
                  <a:schemeClr val="tx1"/>
                </a:solidFill>
                <a:sym typeface="Symbol" panose="05050102010706020507" pitchFamily="18" charset="2"/>
              </a:rPr>
              <a:t></a:t>
            </a:r>
            <a:r>
              <a:rPr lang="en-US" i="1" dirty="0" err="1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= 0, …,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. (Note the pattern of the coefficients: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1, 4, 2, 4, 2, …, 2, 4, 1.)</a:t>
            </a:r>
          </a:p>
        </p:txBody>
      </p:sp>
      <p:graphicFrame>
        <p:nvGraphicFramePr>
          <p:cNvPr id="299010" name="Object 2"/>
          <p:cNvGraphicFramePr>
            <a:graphicFrameLocks noChangeAspect="1"/>
          </p:cNvGraphicFramePr>
          <p:nvPr/>
        </p:nvGraphicFramePr>
        <p:xfrm>
          <a:off x="3581400" y="1706300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3" name="Equation" r:id="rId3" imgW="1434960" imgH="698400" progId="Equation.DSMT4">
                  <p:embed/>
                </p:oleObj>
              </mc:Choice>
              <mc:Fallback>
                <p:oleObj name="Equation" r:id="rId3" imgW="14349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06300"/>
                        <a:ext cx="143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90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576035"/>
              </p:ext>
            </p:extLst>
          </p:nvPr>
        </p:nvGraphicFramePr>
        <p:xfrm>
          <a:off x="558800" y="2854325"/>
          <a:ext cx="8089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4" name="Equation" r:id="rId5" imgW="8089560" imgH="1155600" progId="Equation.DSMT4">
                  <p:embed/>
                </p:oleObj>
              </mc:Choice>
              <mc:Fallback>
                <p:oleObj name="Equation" r:id="rId5" imgW="808956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854325"/>
                        <a:ext cx="8089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9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12804"/>
              </p:ext>
            </p:extLst>
          </p:nvPr>
        </p:nvGraphicFramePr>
        <p:xfrm>
          <a:off x="2959100" y="432286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5" name="Equation" r:id="rId7" imgW="2145960" imgH="469800" progId="Equation.DSMT4">
                  <p:embed/>
                </p:oleObj>
              </mc:Choice>
              <mc:Fallback>
                <p:oleObj name="Equation" r:id="rId7" imgW="21459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432286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Use Simpson’s Rule to approximate 	          with </a:t>
            </a:r>
            <a:r>
              <a:rPr lang="en-US" i="1" dirty="0"/>
              <a:t>n</a:t>
            </a:r>
            <a:r>
              <a:rPr lang="en-US" dirty="0"/>
              <a:t> = 10.</a:t>
            </a:r>
          </a:p>
          <a:p>
            <a:pPr>
              <a:lnSpc>
                <a:spcPct val="11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10000"/>
              </a:lnSpc>
            </a:pPr>
            <a:r>
              <a:rPr lang="en-US" dirty="0"/>
              <a:t>As in Example 1, </a:t>
            </a:r>
            <a:r>
              <a:rPr lang="en-US" i="1" dirty="0"/>
              <a:t>a</a:t>
            </a:r>
            <a:r>
              <a:rPr lang="en-US" dirty="0"/>
              <a:t> = 1, </a:t>
            </a:r>
            <a:r>
              <a:rPr lang="en-US" i="1" dirty="0"/>
              <a:t>b</a:t>
            </a:r>
            <a:r>
              <a:rPr lang="en-US" dirty="0"/>
              <a:t> = 2, 	          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i="1" dirty="0"/>
              <a:t>i</a:t>
            </a:r>
            <a:r>
              <a:rPr lang="en-US" dirty="0"/>
              <a:t> from 0 to 10.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This is a considerable improvement over the Trapezoidal Rule approximation, and only differs in the 6</a:t>
            </a:r>
            <a:r>
              <a:rPr lang="en-US" baseline="30000" dirty="0"/>
              <a:t>th</a:t>
            </a:r>
            <a:r>
              <a:rPr lang="en-US" dirty="0"/>
              <a:t> decimal place from the exact answer.</a:t>
            </a:r>
            <a:endParaRPr lang="en-US" b="1" dirty="0"/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</p:txBody>
      </p:sp>
      <p:graphicFrame>
        <p:nvGraphicFramePr>
          <p:cNvPr id="300034" name="Object 2"/>
          <p:cNvGraphicFramePr>
            <a:graphicFrameLocks noChangeAspect="1"/>
          </p:cNvGraphicFramePr>
          <p:nvPr/>
        </p:nvGraphicFramePr>
        <p:xfrm>
          <a:off x="5592500" y="1196050"/>
          <a:ext cx="1206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64" name="Equation" r:id="rId3" imgW="1206360" imgH="698400" progId="Equation.DSMT4">
                  <p:embed/>
                </p:oleObj>
              </mc:Choice>
              <mc:Fallback>
                <p:oleObj name="Equation" r:id="rId3" imgW="12063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500" y="1196050"/>
                        <a:ext cx="1206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0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579821"/>
              </p:ext>
            </p:extLst>
          </p:nvPr>
        </p:nvGraphicFramePr>
        <p:xfrm>
          <a:off x="4658354" y="2255689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65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354" y="2255689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00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956422"/>
              </p:ext>
            </p:extLst>
          </p:nvPr>
        </p:nvGraphicFramePr>
        <p:xfrm>
          <a:off x="538163" y="3346450"/>
          <a:ext cx="807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66" name="Equation" r:id="rId7" imgW="8076960" imgH="927000" progId="Equation.DSMT4">
                  <p:embed/>
                </p:oleObj>
              </mc:Choice>
              <mc:Fallback>
                <p:oleObj name="Equation" r:id="rId7" imgW="80769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346450"/>
                        <a:ext cx="8077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0039" name="Object 7"/>
          <p:cNvGraphicFramePr>
            <a:graphicFrameLocks noChangeAspect="1"/>
          </p:cNvGraphicFramePr>
          <p:nvPr/>
        </p:nvGraphicFramePr>
        <p:xfrm>
          <a:off x="1048475" y="4419600"/>
          <a:ext cx="165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67" name="Equation" r:id="rId9" imgW="1650960" imgH="304560" progId="Equation.DSMT4">
                  <p:embed/>
                </p:oleObj>
              </mc:Choice>
              <mc:Fallback>
                <p:oleObj name="Equation" r:id="rId9" imgW="16509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475" y="4419600"/>
                        <a:ext cx="165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958490"/>
              </p:ext>
            </p:extLst>
          </p:nvPr>
        </p:nvGraphicFramePr>
        <p:xfrm>
          <a:off x="6629400" y="2231526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68" name="Equation" r:id="rId11" imgW="1498320" imgH="838080" progId="Equation.DSMT4">
                  <p:embed/>
                </p:oleObj>
              </mc:Choice>
              <mc:Fallback>
                <p:oleObj name="Equation" r:id="rId11" imgW="1498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29400" y="2231526"/>
                        <a:ext cx="1498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Error Estimate for Simpson’s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Error Estimate for Simpson’s Rule</a:t>
            </a:r>
          </a:p>
          <a:p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baseline="30000" dirty="0">
                <a:solidFill>
                  <a:schemeClr val="tx1"/>
                </a:solidFill>
              </a:rPr>
              <a:t>(4)</a:t>
            </a:r>
            <a:r>
              <a:rPr lang="en-US" dirty="0">
                <a:solidFill>
                  <a:schemeClr val="tx1"/>
                </a:solidFill>
              </a:rPr>
              <a:t> is continuous on [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] and </a:t>
            </a:r>
            <a:r>
              <a:rPr lang="en-US" i="1" dirty="0">
                <a:solidFill>
                  <a:schemeClr val="tx1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 is an upper bound for |</a:t>
            </a:r>
            <a:r>
              <a:rPr lang="en-US" i="1" dirty="0">
                <a:solidFill>
                  <a:schemeClr val="tx1"/>
                </a:solidFill>
              </a:rPr>
              <a:t>f </a:t>
            </a:r>
            <a:r>
              <a:rPr lang="en-US" baseline="30000" dirty="0">
                <a:solidFill>
                  <a:schemeClr val="tx1"/>
                </a:solidFill>
              </a:rPr>
              <a:t>(4)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)|, then the error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i="1" baseline="-25000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between the exact value </a:t>
            </a:r>
          </a:p>
          <a:p>
            <a:r>
              <a:rPr lang="en-US" dirty="0">
                <a:solidFill>
                  <a:schemeClr val="tx1"/>
                </a:solidFill>
              </a:rPr>
              <a:t>of 		and the Simpson’s Rule approximation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satisfies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is the number of subintervals in the partition.</a:t>
            </a:r>
          </a:p>
        </p:txBody>
      </p:sp>
      <p:graphicFrame>
        <p:nvGraphicFramePr>
          <p:cNvPr id="302082" name="Object 2"/>
          <p:cNvGraphicFramePr>
            <a:graphicFrameLocks noChangeAspect="1"/>
          </p:cNvGraphicFramePr>
          <p:nvPr/>
        </p:nvGraphicFramePr>
        <p:xfrm>
          <a:off x="891250" y="2631150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44" name="Equation" r:id="rId3" imgW="1434960" imgH="698400" progId="Equation.DSMT4">
                  <p:embed/>
                </p:oleObj>
              </mc:Choice>
              <mc:Fallback>
                <p:oleObj name="Equation" r:id="rId3" imgW="14349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250" y="2631150"/>
                        <a:ext cx="143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2083" name="Object 3"/>
          <p:cNvGraphicFramePr>
            <a:graphicFrameLocks noChangeAspect="1"/>
          </p:cNvGraphicFramePr>
          <p:nvPr/>
        </p:nvGraphicFramePr>
        <p:xfrm>
          <a:off x="3200400" y="3657600"/>
          <a:ext cx="2374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45" name="Equation" r:id="rId5" imgW="2374560" imgH="952200" progId="Equation.DSMT4">
                  <p:embed/>
                </p:oleObj>
              </mc:Choice>
              <mc:Fallback>
                <p:oleObj name="Equation" r:id="rId5" imgW="237456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7600"/>
                        <a:ext cx="2374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Courier New" panose="02070309020205020404" pitchFamily="49" charset="0"/>
              <a:buChar char="o"/>
            </a:pPr>
            <a:r>
              <a:rPr lang="en-US" dirty="0"/>
              <a:t>The Trapezoidal </a:t>
            </a:r>
            <a:r>
              <a:rPr lang="en-US" dirty="0" smtClean="0"/>
              <a:t>Rule.    </a:t>
            </a:r>
            <a:endParaRPr lang="en-US" dirty="0"/>
          </a:p>
          <a:p>
            <a:pPr marL="514350" indent="-514350">
              <a:buFont typeface="Courier New" panose="02070309020205020404" pitchFamily="49" charset="0"/>
              <a:buChar char="o"/>
            </a:pPr>
            <a:r>
              <a:rPr lang="en-US" dirty="0"/>
              <a:t>Simpson’s </a:t>
            </a:r>
            <a:r>
              <a:rPr lang="en-US" dirty="0" smtClean="0"/>
              <a:t>Rule.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Simpson’s Rule with </a:t>
            </a:r>
            <a:r>
              <a:rPr lang="en-US" i="1" dirty="0"/>
              <a:t>n</a:t>
            </a:r>
            <a:r>
              <a:rPr lang="en-US" dirty="0"/>
              <a:t> = 4 to approximate the </a:t>
            </a:r>
          </a:p>
          <a:p>
            <a:r>
              <a:rPr lang="en-US" dirty="0"/>
              <a:t>nonelementary integral 		  and estimate the error </a:t>
            </a:r>
          </a:p>
          <a:p>
            <a:r>
              <a:rPr lang="en-US" dirty="0"/>
              <a:t>in the approximation.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With </a:t>
            </a:r>
            <a:r>
              <a:rPr lang="en-US" i="1" dirty="0"/>
              <a:t>a</a:t>
            </a:r>
            <a:r>
              <a:rPr lang="en-US" dirty="0"/>
              <a:t> = 0,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n</a:t>
            </a:r>
            <a:r>
              <a:rPr lang="en-US" dirty="0"/>
              <a:t> = 4, we have 		and </a:t>
            </a:r>
            <a:r>
              <a:rPr lang="en-US" i="1" dirty="0"/>
              <a:t>x</a:t>
            </a:r>
            <a:r>
              <a:rPr lang="en-US" i="1" baseline="-25000" dirty="0"/>
              <a:t>i  </a:t>
            </a:r>
            <a:r>
              <a:rPr lang="en-US" dirty="0"/>
              <a:t>= </a:t>
            </a:r>
            <a:r>
              <a:rPr lang="en-US" i="1" dirty="0"/>
              <a:t>i</a:t>
            </a:r>
            <a:r>
              <a:rPr lang="en-US" dirty="0"/>
              <a:t>/4 for </a:t>
            </a:r>
            <a:r>
              <a:rPr lang="en-US" i="1" dirty="0"/>
              <a:t>i</a:t>
            </a:r>
            <a:r>
              <a:rPr lang="en-US" dirty="0"/>
              <a:t> = 0, …, 4.</a:t>
            </a:r>
          </a:p>
        </p:txBody>
      </p:sp>
      <p:graphicFrame>
        <p:nvGraphicFramePr>
          <p:cNvPr id="303106" name="Object 2"/>
          <p:cNvGraphicFramePr>
            <a:graphicFrameLocks noChangeAspect="1"/>
          </p:cNvGraphicFramePr>
          <p:nvPr/>
        </p:nvGraphicFramePr>
        <p:xfrm>
          <a:off x="3980725" y="1686850"/>
          <a:ext cx="1206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230" name="Equation" r:id="rId3" imgW="1206360" imgH="698400" progId="Equation.DSMT4">
                  <p:embed/>
                </p:oleObj>
              </mc:Choice>
              <mc:Fallback>
                <p:oleObj name="Equation" r:id="rId3" imgW="12063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0725" y="1686850"/>
                        <a:ext cx="1206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141774"/>
              </p:ext>
            </p:extLst>
          </p:nvPr>
        </p:nvGraphicFramePr>
        <p:xfrm>
          <a:off x="5835650" y="3201988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231" name="Equation" r:id="rId5" imgW="1002960" imgH="838080" progId="Equation.DSMT4">
                  <p:embed/>
                </p:oleObj>
              </mc:Choice>
              <mc:Fallback>
                <p:oleObj name="Equation" r:id="rId5" imgW="1002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3201988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08" name="Object 4"/>
          <p:cNvGraphicFramePr>
            <a:graphicFrameLocks noChangeAspect="1"/>
          </p:cNvGraphicFramePr>
          <p:nvPr/>
        </p:nvGraphicFramePr>
        <p:xfrm>
          <a:off x="1854200" y="4343400"/>
          <a:ext cx="552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232" name="Equation" r:id="rId7" imgW="5524200" imgH="838080" progId="Equation.DSMT4">
                  <p:embed/>
                </p:oleObj>
              </mc:Choice>
              <mc:Fallback>
                <p:oleObj name="Equation" r:id="rId7" imgW="5524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343400"/>
                        <a:ext cx="552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09" name="Object 5"/>
          <p:cNvGraphicFramePr>
            <a:graphicFrameLocks noChangeAspect="1"/>
          </p:cNvGraphicFramePr>
          <p:nvPr/>
        </p:nvGraphicFramePr>
        <p:xfrm>
          <a:off x="2242074" y="54229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233" name="Equation" r:id="rId9" imgW="1257120" imgH="291960" progId="Equation.DSMT4">
                  <p:embed/>
                </p:oleObj>
              </mc:Choice>
              <mc:Fallback>
                <p:oleObj name="Equation" r:id="rId9" imgW="1257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2074" y="54229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fourth derivative of 		     is 						             and for 	         we know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s-ES" dirty="0"/>
              <a:t>so the error estimate </a:t>
            </a:r>
            <a:r>
              <a:rPr lang="es-ES" i="1" dirty="0"/>
              <a:t>E</a:t>
            </a:r>
            <a:r>
              <a:rPr lang="es-ES" i="1" baseline="-25000" dirty="0"/>
              <a:t>S</a:t>
            </a:r>
            <a:r>
              <a:rPr lang="es-ES" dirty="0"/>
              <a:t> satisfies</a:t>
            </a:r>
            <a:endParaRPr lang="en-US" dirty="0"/>
          </a:p>
        </p:txBody>
      </p:sp>
      <p:graphicFrame>
        <p:nvGraphicFramePr>
          <p:cNvPr id="304130" name="Object 2"/>
          <p:cNvGraphicFramePr>
            <a:graphicFrameLocks noChangeAspect="1"/>
          </p:cNvGraphicFramePr>
          <p:nvPr/>
        </p:nvGraphicFramePr>
        <p:xfrm>
          <a:off x="4038600" y="1225950"/>
          <a:ext cx="143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49" name="Equation" r:id="rId3" imgW="1434960" imgH="558720" progId="Equation.DSMT4">
                  <p:embed/>
                </p:oleObj>
              </mc:Choice>
              <mc:Fallback>
                <p:oleObj name="Equation" r:id="rId3" imgW="143496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25950"/>
                        <a:ext cx="1435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1" name="Object 3"/>
          <p:cNvGraphicFramePr>
            <a:graphicFrameLocks noChangeAspect="1"/>
          </p:cNvGraphicFramePr>
          <p:nvPr/>
        </p:nvGraphicFramePr>
        <p:xfrm>
          <a:off x="533400" y="1676400"/>
          <a:ext cx="3695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0" name="Equation" r:id="rId5" imgW="3695400" imgH="495000" progId="Equation.DSMT4">
                  <p:embed/>
                </p:oleObj>
              </mc:Choice>
              <mc:Fallback>
                <p:oleObj name="Equation" r:id="rId5" imgW="36954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76400"/>
                        <a:ext cx="3695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2" name="Object 4"/>
          <p:cNvGraphicFramePr>
            <a:graphicFrameLocks noChangeAspect="1"/>
          </p:cNvGraphicFramePr>
          <p:nvPr/>
        </p:nvGraphicFramePr>
        <p:xfrm>
          <a:off x="5444925" y="17698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1" name="Equation" r:id="rId7" imgW="1206360" imgH="469800" progId="Equation.DSMT4">
                  <p:embed/>
                </p:oleObj>
              </mc:Choice>
              <mc:Fallback>
                <p:oleObj name="Equation" r:id="rId7" imgW="12063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4925" y="17698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321943"/>
              </p:ext>
            </p:extLst>
          </p:nvPr>
        </p:nvGraphicFramePr>
        <p:xfrm>
          <a:off x="5283200" y="4033838"/>
          <a:ext cx="3352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2" name="Equation" r:id="rId9" imgW="3352680" imgH="1104840" progId="Equation.DSMT4">
                  <p:embed/>
                </p:oleObj>
              </mc:Choice>
              <mc:Fallback>
                <p:oleObj name="Equation" r:id="rId9" imgW="335268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033838"/>
                        <a:ext cx="3352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5" name="Object 7"/>
          <p:cNvGraphicFramePr>
            <a:graphicFrameLocks noChangeAspect="1"/>
          </p:cNvGraphicFramePr>
          <p:nvPr/>
        </p:nvGraphicFramePr>
        <p:xfrm>
          <a:off x="633413" y="2455863"/>
          <a:ext cx="685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3" name="Equation" r:id="rId11" imgW="6858000" imgH="698400" progId="Equation.DSMT4">
                  <p:embed/>
                </p:oleObj>
              </mc:Choice>
              <mc:Fallback>
                <p:oleObj name="Equation" r:id="rId11" imgW="685800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2455863"/>
                        <a:ext cx="6858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7" name="Object 9"/>
          <p:cNvGraphicFramePr>
            <a:graphicFrameLocks noChangeAspect="1"/>
          </p:cNvGraphicFramePr>
          <p:nvPr/>
        </p:nvGraphicFramePr>
        <p:xfrm>
          <a:off x="3833813" y="3276600"/>
          <a:ext cx="3721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4" name="Equation" r:id="rId13" imgW="3720960" imgH="672840" progId="Equation.DSMT4">
                  <p:embed/>
                </p:oleObj>
              </mc:Choice>
              <mc:Fallback>
                <p:oleObj name="Equation" r:id="rId13" imgW="3720960" imgH="672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276600"/>
                        <a:ext cx="3721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8" name="Object 10"/>
          <p:cNvGraphicFramePr>
            <a:graphicFrameLocks noChangeAspect="1"/>
          </p:cNvGraphicFramePr>
          <p:nvPr/>
        </p:nvGraphicFramePr>
        <p:xfrm>
          <a:off x="7613650" y="3446463"/>
          <a:ext cx="927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55" name="Equation" r:id="rId15" imgW="927000" imgH="330120" progId="Equation.DSMT4">
                  <p:embed/>
                </p:oleObj>
              </mc:Choice>
              <mc:Fallback>
                <p:oleObj name="Equation" r:id="rId15" imgW="92700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3650" y="3446463"/>
                        <a:ext cx="927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1054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landscape designer has planned a free-form garden pond with the shape shown in </a:t>
            </a:r>
            <a:r>
              <a:rPr lang="en-US" dirty="0" smtClean="0"/>
              <a:t>Figure </a:t>
            </a:r>
            <a:r>
              <a:rPr lang="en-US" dirty="0"/>
              <a:t>and needs to estimate its volume in cubic feet. The pond will have a uniform depth of 2 feet. At 1-foot intervals, the distances across the pond are to be as indicated in the diagram. Use Simpson’s Rule to estimate the volume of the pond.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514738" y="1524000"/>
            <a:ext cx="3476862" cy="3723620"/>
            <a:chOff x="5514738" y="1524000"/>
            <a:chExt cx="3476862" cy="3723620"/>
          </a:xfrm>
        </p:grpSpPr>
        <p:pic>
          <p:nvPicPr>
            <p:cNvPr id="30515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14738" y="1524000"/>
              <a:ext cx="3476862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6477000" y="4724400"/>
              <a:ext cx="216828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Garden </a:t>
              </a:r>
              <a:r>
                <a:rPr lang="en-US" sz="2800" dirty="0"/>
                <a:t>Pond</a:t>
              </a:r>
              <a:r>
                <a:rPr lang="en-US" sz="2800" b="1" dirty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To use Simpson’s Rule, we let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i="1" dirty="0"/>
              <a:t>x</a:t>
            </a:r>
            <a:r>
              <a:rPr lang="en-US" dirty="0"/>
              <a:t> = 1 and take the distances as shown to be the values of a function. Note that </a:t>
            </a:r>
            <a:r>
              <a:rPr lang="en-US" i="1" dirty="0"/>
              <a:t>n</a:t>
            </a:r>
            <a:r>
              <a:rPr lang="en-US" dirty="0"/>
              <a:t> = 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the estimated volume of the pond is this surface </a:t>
            </a:r>
            <a:endParaRPr lang="en-US" dirty="0" smtClean="0"/>
          </a:p>
          <a:p>
            <a:r>
              <a:rPr lang="en-US" dirty="0" smtClean="0"/>
              <a:t>area </a:t>
            </a:r>
            <a:r>
              <a:rPr lang="en-US" dirty="0"/>
              <a:t>times the depth, or	</a:t>
            </a:r>
          </a:p>
        </p:txBody>
      </p:sp>
      <p:graphicFrame>
        <p:nvGraphicFramePr>
          <p:cNvPr id="306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441750"/>
              </p:ext>
            </p:extLst>
          </p:nvPr>
        </p:nvGraphicFramePr>
        <p:xfrm>
          <a:off x="762000" y="3276600"/>
          <a:ext cx="744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246" name="Equation" r:id="rId3" imgW="7441920" imgH="838080" progId="Equation.DSMT4">
                  <p:embed/>
                </p:oleObj>
              </mc:Choice>
              <mc:Fallback>
                <p:oleObj name="Equation" r:id="rId3" imgW="7441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76600"/>
                        <a:ext cx="744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086695"/>
              </p:ext>
            </p:extLst>
          </p:nvPr>
        </p:nvGraphicFramePr>
        <p:xfrm>
          <a:off x="4089400" y="4562293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247" name="Equation" r:id="rId5" imgW="1193760" imgH="838080" progId="Equation.DSMT4">
                  <p:embed/>
                </p:oleObj>
              </mc:Choice>
              <mc:Fallback>
                <p:oleObj name="Equation" r:id="rId5" imgW="1193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562293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Definition: Trapezoidal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Trapezoidal Rule</a:t>
            </a:r>
          </a:p>
          <a:p>
            <a:r>
              <a:rPr lang="en-US" dirty="0">
                <a:solidFill>
                  <a:schemeClr val="tx1"/>
                </a:solidFill>
              </a:rPr>
              <a:t>An approximation of 		using the Trapezoidal Rule is the sum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where 		     and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mbria Math" panose="02040503050406030204" pitchFamily="18" charset="0"/>
                <a:sym typeface="Symbol" panose="05050102010706020507" pitchFamily="18" charset="2"/>
              </a:rPr>
              <a:t></a:t>
            </a:r>
            <a:r>
              <a:rPr lang="en-US" i="1" dirty="0" err="1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= 0, 1, …,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0578" name="Object 2"/>
          <p:cNvGraphicFramePr>
            <a:graphicFrameLocks noChangeAspect="1"/>
          </p:cNvGraphicFramePr>
          <p:nvPr/>
        </p:nvGraphicFramePr>
        <p:xfrm>
          <a:off x="3581400" y="1711125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71" name="Equation" r:id="rId3" imgW="1434960" imgH="698400" progId="Equation.DSMT4">
                  <p:embed/>
                </p:oleObj>
              </mc:Choice>
              <mc:Fallback>
                <p:oleObj name="Equation" r:id="rId3" imgW="14349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11125"/>
                        <a:ext cx="143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0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537764"/>
              </p:ext>
            </p:extLst>
          </p:nvPr>
        </p:nvGraphicFramePr>
        <p:xfrm>
          <a:off x="550863" y="2784475"/>
          <a:ext cx="806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72" name="Equation" r:id="rId5" imgW="8064360" imgH="838080" progId="Equation.DSMT4">
                  <p:embed/>
                </p:oleObj>
              </mc:Choice>
              <mc:Fallback>
                <p:oleObj name="Equation" r:id="rId5" imgW="8064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2784475"/>
                        <a:ext cx="806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0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485"/>
              </p:ext>
            </p:extLst>
          </p:nvPr>
        </p:nvGraphicFramePr>
        <p:xfrm>
          <a:off x="1752600" y="3606800"/>
          <a:ext cx="1727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73" name="Equation" r:id="rId7" imgW="1726920" imgH="876240" progId="Equation.DSMT4">
                  <p:embed/>
                </p:oleObj>
              </mc:Choice>
              <mc:Fallback>
                <p:oleObj name="Equation" r:id="rId7" imgW="172692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06800"/>
                        <a:ext cx="1727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Trapezoidal Rule to approximate 	          with </a:t>
            </a:r>
            <a:r>
              <a:rPr lang="en-US" i="1" dirty="0"/>
              <a:t>n</a:t>
            </a:r>
            <a:r>
              <a:rPr lang="en-US" dirty="0"/>
              <a:t> = 10, and compare the result to the exact value of this integral.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Given that </a:t>
            </a:r>
            <a:r>
              <a:rPr lang="en-US" i="1" dirty="0"/>
              <a:t>a</a:t>
            </a:r>
            <a:r>
              <a:rPr lang="en-US" dirty="0"/>
              <a:t> = 1, </a:t>
            </a:r>
            <a:r>
              <a:rPr lang="en-US" i="1" dirty="0"/>
              <a:t>b</a:t>
            </a:r>
            <a:r>
              <a:rPr lang="en-US" dirty="0"/>
              <a:t> = 2, and </a:t>
            </a:r>
            <a:r>
              <a:rPr lang="en-US" i="1" dirty="0"/>
              <a:t>n</a:t>
            </a:r>
            <a:r>
              <a:rPr lang="en-US" dirty="0"/>
              <a:t> = 10, we note that 	     and 		       for </a:t>
            </a:r>
            <a:r>
              <a:rPr lang="en-US" i="1" dirty="0"/>
              <a:t>i</a:t>
            </a:r>
            <a:r>
              <a:rPr lang="en-US" dirty="0"/>
              <a:t> from 0 to 10. </a:t>
            </a:r>
          </a:p>
        </p:txBody>
      </p:sp>
      <p:graphicFrame>
        <p:nvGraphicFramePr>
          <p:cNvPr id="281602" name="Object 2"/>
          <p:cNvGraphicFramePr>
            <a:graphicFrameLocks noChangeAspect="1"/>
          </p:cNvGraphicFramePr>
          <p:nvPr/>
        </p:nvGraphicFramePr>
        <p:xfrm>
          <a:off x="6442275" y="1207625"/>
          <a:ext cx="1206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67" name="Equation" r:id="rId3" imgW="1206360" imgH="698400" progId="Equation.DSMT4">
                  <p:embed/>
                </p:oleObj>
              </mc:Choice>
              <mc:Fallback>
                <p:oleObj name="Equation" r:id="rId3" imgW="12063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275" y="1207625"/>
                        <a:ext cx="1206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783797"/>
              </p:ext>
            </p:extLst>
          </p:nvPr>
        </p:nvGraphicFramePr>
        <p:xfrm>
          <a:off x="7421563" y="3012447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68" name="Equation" r:id="rId5" imgW="1168200" imgH="838080" progId="Equation.DSMT4">
                  <p:embed/>
                </p:oleObj>
              </mc:Choice>
              <mc:Fallback>
                <p:oleObj name="Equation" r:id="rId5" imgW="1168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563" y="3012447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641367"/>
              </p:ext>
            </p:extLst>
          </p:nvPr>
        </p:nvGraphicFramePr>
        <p:xfrm>
          <a:off x="1161325" y="3657600"/>
          <a:ext cx="1689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69" name="Equation" r:id="rId7" imgW="1688760" imgH="431640" progId="Equation.DSMT4">
                  <p:embed/>
                </p:oleObj>
              </mc:Choice>
              <mc:Fallback>
                <p:oleObj name="Equation" r:id="rId7" imgW="16887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1325" y="3657600"/>
                        <a:ext cx="1689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092180"/>
              </p:ext>
            </p:extLst>
          </p:nvPr>
        </p:nvGraphicFramePr>
        <p:xfrm>
          <a:off x="1166813" y="411480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70" name="Equation" r:id="rId9" imgW="6806880" imgH="927000" progId="Equation.DSMT4">
                  <p:embed/>
                </p:oleObj>
              </mc:Choice>
              <mc:Fallback>
                <p:oleObj name="Equation" r:id="rId9" imgW="68068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114800"/>
                        <a:ext cx="6807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06" name="Object 6"/>
          <p:cNvGraphicFramePr>
            <a:graphicFrameLocks noChangeAspect="1"/>
          </p:cNvGraphicFramePr>
          <p:nvPr/>
        </p:nvGraphicFramePr>
        <p:xfrm>
          <a:off x="1578684" y="52705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71" name="Equation" r:id="rId11" imgW="1638000" imgH="291960" progId="Equation.DSMT4">
                  <p:embed/>
                </p:oleObj>
              </mc:Choice>
              <mc:Fallback>
                <p:oleObj name="Equation" r:id="rId11" imgW="1638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8684" y="52705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integration by parts, we know that 					so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500" dirty="0"/>
          </a:p>
          <a:p>
            <a:r>
              <a:rPr lang="en-US" dirty="0"/>
              <a:t>So 						               </a:t>
            </a:r>
          </a:p>
          <a:p>
            <a:endParaRPr lang="en-US" sz="500" dirty="0"/>
          </a:p>
          <a:p>
            <a:r>
              <a:rPr lang="en-US" dirty="0">
                <a:solidFill>
                  <a:srgbClr val="FF0000"/>
                </a:solidFill>
              </a:rPr>
              <a:t>approximately 0.1% of the exact value</a:t>
            </a:r>
            <a:r>
              <a:rPr lang="en-US" dirty="0"/>
              <a:t>.</a:t>
            </a:r>
          </a:p>
        </p:txBody>
      </p:sp>
      <p:graphicFrame>
        <p:nvGraphicFramePr>
          <p:cNvPr id="282626" name="Object 2"/>
          <p:cNvGraphicFramePr>
            <a:graphicFrameLocks noChangeAspect="1"/>
          </p:cNvGraphicFramePr>
          <p:nvPr/>
        </p:nvGraphicFramePr>
        <p:xfrm>
          <a:off x="510250" y="1706300"/>
          <a:ext cx="2654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50" name="Equation" r:id="rId3" imgW="2654280" imgH="609480" progId="Equation.DSMT4">
                  <p:embed/>
                </p:oleObj>
              </mc:Choice>
              <mc:Fallback>
                <p:oleObj name="Equation" r:id="rId3" imgW="2654280" imgH="609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250" y="1706300"/>
                        <a:ext cx="2654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27" name="Object 3"/>
          <p:cNvGraphicFramePr>
            <a:graphicFrameLocks noChangeAspect="1"/>
          </p:cNvGraphicFramePr>
          <p:nvPr/>
        </p:nvGraphicFramePr>
        <p:xfrm>
          <a:off x="1130300" y="2373313"/>
          <a:ext cx="713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51" name="Equation" r:id="rId5" imgW="7137360" imgH="698400" progId="Equation.DSMT4">
                  <p:embed/>
                </p:oleObj>
              </mc:Choice>
              <mc:Fallback>
                <p:oleObj name="Equation" r:id="rId5" imgW="71373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373313"/>
                        <a:ext cx="713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402290"/>
              </p:ext>
            </p:extLst>
          </p:nvPr>
        </p:nvGraphicFramePr>
        <p:xfrm>
          <a:off x="977900" y="3733800"/>
          <a:ext cx="7251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52" name="Equation" r:id="rId7" imgW="7251480" imgH="799920" progId="Equation.DSMT4">
                  <p:embed/>
                </p:oleObj>
              </mc:Choice>
              <mc:Fallback>
                <p:oleObj name="Equation" r:id="rId7" imgW="725148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733800"/>
                        <a:ext cx="7251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29" name="Object 5"/>
          <p:cNvGraphicFramePr>
            <a:graphicFrameLocks noChangeAspect="1"/>
          </p:cNvGraphicFramePr>
          <p:nvPr/>
        </p:nvGraphicFramePr>
        <p:xfrm>
          <a:off x="2362200" y="3200400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53" name="Equation" r:id="rId9" imgW="1714320" imgH="291960" progId="Equation.DSMT4">
                  <p:embed/>
                </p:oleObj>
              </mc:Choice>
              <mc:Fallback>
                <p:oleObj name="Equation" r:id="rId9" imgW="1714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00400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4739640"/>
          </a:xfrm>
        </p:spPr>
        <p:txBody>
          <a:bodyPr>
            <a:normAutofit/>
          </a:bodyPr>
          <a:lstStyle/>
          <a:p>
            <a:r>
              <a:rPr lang="en-US" dirty="0"/>
              <a:t>A hygrometer at a weather station records the following percent humidity measurements at the top of the hour from midnight to noon one day.</a:t>
            </a:r>
          </a:p>
          <a:p>
            <a:endParaRPr lang="en-US" sz="1000" dirty="0"/>
          </a:p>
          <a:p>
            <a:r>
              <a:rPr lang="en-US" dirty="0"/>
              <a:t>Use the Trapezoidal Rule to find the approximate average percent humidity over this 12-hour period.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5955787"/>
              </p:ext>
            </p:extLst>
          </p:nvPr>
        </p:nvGraphicFramePr>
        <p:xfrm>
          <a:off x="4648200" y="1371600"/>
          <a:ext cx="441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Humidity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Time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Humidity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12 a.m.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7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1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8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2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9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3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10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4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11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5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12 p.m.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6 a.m.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Taking this approach to finding the average humidity, we are implicitly making the assumption that humidity </a:t>
            </a:r>
            <a:r>
              <a:rPr lang="en-US" i="1" dirty="0"/>
              <a:t>h</a:t>
            </a:r>
            <a:r>
              <a:rPr lang="en-US" dirty="0"/>
              <a:t> is a continuous function of time—under this </a:t>
            </a:r>
          </a:p>
          <a:p>
            <a:r>
              <a:rPr lang="en-US" dirty="0"/>
              <a:t>assumption, we know that 		exists, even if we </a:t>
            </a:r>
          </a:p>
          <a:p>
            <a:r>
              <a:rPr lang="en-US" dirty="0"/>
              <a:t>don’t actually know a formula for </a:t>
            </a:r>
            <a:r>
              <a:rPr lang="en-US" i="1" dirty="0"/>
              <a:t>h</a:t>
            </a:r>
            <a:r>
              <a:rPr lang="en-US" dirty="0"/>
              <a:t>. Assumptions like this are reasonable, because physical attributes like humidity don’t typically exhibit abrupt discontinuous changes.</a:t>
            </a:r>
          </a:p>
        </p:txBody>
      </p:sp>
      <p:graphicFrame>
        <p:nvGraphicFramePr>
          <p:cNvPr id="283650" name="Object 2"/>
          <p:cNvGraphicFramePr>
            <a:graphicFrameLocks noChangeAspect="1"/>
          </p:cNvGraphicFramePr>
          <p:nvPr/>
        </p:nvGraphicFramePr>
        <p:xfrm>
          <a:off x="4495800" y="3076775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81" name="Equation" r:id="rId3" imgW="1396800" imgH="698400" progId="Equation.DSMT4">
                  <p:embed/>
                </p:oleObj>
              </mc:Choice>
              <mc:Fallback>
                <p:oleObj name="Equation" r:id="rId3" imgW="139680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076775"/>
                        <a:ext cx="1397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038600" cy="4572000"/>
          </a:xfrm>
        </p:spPr>
        <p:txBody>
          <a:bodyPr/>
          <a:lstStyle/>
          <a:p>
            <a:r>
              <a:rPr lang="en-US" dirty="0"/>
              <a:t>If we simply plot the 13 data points we have and connect them with straight lines, the result is the </a:t>
            </a:r>
            <a:r>
              <a:rPr lang="en-US" dirty="0" smtClean="0"/>
              <a:t>graph.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755423" y="1110726"/>
            <a:ext cx="4073150" cy="4680474"/>
            <a:chOff x="4572000" y="1110726"/>
            <a:chExt cx="4073150" cy="4680474"/>
          </a:xfrm>
        </p:grpSpPr>
        <p:pic>
          <p:nvPicPr>
            <p:cNvPr id="2846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0" y="1110726"/>
              <a:ext cx="4048139" cy="411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4845777" y="5267980"/>
              <a:ext cx="37993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Humidity </a:t>
              </a:r>
              <a:r>
                <a:rPr lang="en-US" sz="2800" dirty="0"/>
                <a:t>Measurements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the data indicate sharper changes in humidity over some one-hour periods than others. Using our formula for the average value of a function over an interval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we don’t have a formula for </a:t>
            </a:r>
            <a:r>
              <a:rPr lang="en-US" i="1" dirty="0"/>
              <a:t>h</a:t>
            </a:r>
            <a:r>
              <a:rPr lang="en-US" dirty="0"/>
              <a:t>, we use the Trapezoidal Rule with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i="1" dirty="0"/>
              <a:t>t</a:t>
            </a:r>
            <a:r>
              <a:rPr lang="en-US" dirty="0"/>
              <a:t> = 1 hour.</a:t>
            </a:r>
          </a:p>
        </p:txBody>
      </p:sp>
      <p:graphicFrame>
        <p:nvGraphicFramePr>
          <p:cNvPr id="285698" name="Object 2"/>
          <p:cNvGraphicFramePr>
            <a:graphicFrameLocks noChangeAspect="1"/>
          </p:cNvGraphicFramePr>
          <p:nvPr/>
        </p:nvGraphicFramePr>
        <p:xfrm>
          <a:off x="2286000" y="32766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60" name="Equation" r:id="rId3" imgW="2070000" imgH="838080" progId="Equation.DSMT4">
                  <p:embed/>
                </p:oleObj>
              </mc:Choice>
              <mc:Fallback>
                <p:oleObj name="Equation" r:id="rId3" imgW="2070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766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699" name="Object 3"/>
          <p:cNvGraphicFramePr>
            <a:graphicFrameLocks noChangeAspect="1"/>
          </p:cNvGraphicFramePr>
          <p:nvPr/>
        </p:nvGraphicFramePr>
        <p:xfrm>
          <a:off x="4394200" y="32766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61" name="Equation" r:id="rId5" imgW="2158920" imgH="838080" progId="Equation.DSMT4">
                  <p:embed/>
                </p:oleObj>
              </mc:Choice>
              <mc:Fallback>
                <p:oleObj name="Equation" r:id="rId5" imgW="21589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4944</TotalTime>
  <Words>691</Words>
  <Application>Microsoft Office PowerPoint</Application>
  <PresentationFormat>On-screen Show (4:3)</PresentationFormat>
  <Paragraphs>156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Symbol</vt:lpstr>
      <vt:lpstr>Calibri</vt:lpstr>
      <vt:lpstr>Courier New</vt:lpstr>
      <vt:lpstr>Arial</vt:lpstr>
      <vt:lpstr>Cambria Math</vt:lpstr>
      <vt:lpstr>Office Theme</vt:lpstr>
      <vt:lpstr>Equation</vt:lpstr>
      <vt:lpstr>MathType 7.0 Equation</vt:lpstr>
      <vt:lpstr>Section 15.4</vt:lpstr>
      <vt:lpstr>Objectives</vt:lpstr>
      <vt:lpstr>Definition: Trapezoidal Rule</vt:lpstr>
      <vt:lpstr>Example 1</vt:lpstr>
      <vt:lpstr>Example 1 (cont.)</vt:lpstr>
      <vt:lpstr>Example 2</vt:lpstr>
      <vt:lpstr>Example 2 (cont.)</vt:lpstr>
      <vt:lpstr>Example 2 (cont.)</vt:lpstr>
      <vt:lpstr>Example 2 (cont.)</vt:lpstr>
      <vt:lpstr>Example 2 (cont.)</vt:lpstr>
      <vt:lpstr>Theorem: Error Estimate for the Trapezoidal Rule</vt:lpstr>
      <vt:lpstr>Example 3</vt:lpstr>
      <vt:lpstr>Example 3 (cont.)</vt:lpstr>
      <vt:lpstr>Example 3 (cont.)</vt:lpstr>
      <vt:lpstr>Example 3 (cont.)</vt:lpstr>
      <vt:lpstr>Technology Note</vt:lpstr>
      <vt:lpstr>Theorem: Simpson’s Rule</vt:lpstr>
      <vt:lpstr>Example 4</vt:lpstr>
      <vt:lpstr>Theorem: Error Estimate for Simpson’s Rule</vt:lpstr>
      <vt:lpstr>Example 5</vt:lpstr>
      <vt:lpstr>Example 5 (cont.)</vt:lpstr>
      <vt:lpstr>Example 6</vt:lpstr>
      <vt:lpstr>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</dc:title>
  <dc:creator>Hawkes Learning;Kim Cumbie</dc:creator>
  <cp:lastModifiedBy>syamprasad</cp:lastModifiedBy>
  <cp:revision>702</cp:revision>
  <dcterms:created xsi:type="dcterms:W3CDTF">2013-04-26T14:43:13Z</dcterms:created>
  <dcterms:modified xsi:type="dcterms:W3CDTF">2019-08-22T09:29:02Z</dcterms:modified>
</cp:coreProperties>
</file>