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2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52F21-A257-4F4C-99A5-A331C3592067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0091E-1637-49D0-B5BA-9013C894E5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72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Improper Integrals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4 : Determining Integral Convergence (cont.)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6"/>
          <p:cNvSpPr txBox="1">
            <a:spLocks/>
          </p:cNvSpPr>
          <p:nvPr/>
        </p:nvSpPr>
        <p:spPr bwMode="auto">
          <a:xfrm>
            <a:off x="457200" y="1371600"/>
            <a:ext cx="8229600" cy="236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Next, find the limit as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integral is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divergent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733800" y="1482852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244600" imgH="393700" progId="Equation.DSMT4">
                  <p:embed/>
                </p:oleObj>
              </mc:Choice>
              <mc:Fallback>
                <p:oleObj name="Equation" r:id="rId3" imgW="1244600" imgH="393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482852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186752" y="2049440"/>
          <a:ext cx="2006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2006280" imgH="1028520" progId="Equation.DSMT4">
                  <p:embed/>
                </p:oleObj>
              </mc:Choice>
              <mc:Fallback>
                <p:oleObj name="Equation" r:id="rId5" imgW="20062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2049440"/>
                        <a:ext cx="2006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216856" y="2452048"/>
          <a:ext cx="762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761760" imgH="241200" progId="Equation.DSMT4">
                  <p:embed/>
                </p:oleObj>
              </mc:Choice>
              <mc:Fallback>
                <p:oleObj name="Equation" r:id="rId7" imgW="76176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856" y="2452048"/>
                        <a:ext cx="762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5 : Determining Integral Convergence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the integral                   if it is convergent.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First, evaluate the integral from </a:t>
            </a:r>
            <a:r>
              <a:rPr lang="en-US" dirty="0" smtClean="0">
                <a:solidFill>
                  <a:srgbClr val="7030A0"/>
                </a:solidFill>
              </a:rPr>
              <a:t>1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i="1" dirty="0" smtClean="0"/>
              <a:t>. </a:t>
            </a:r>
            <a:endParaRPr lang="en-US" dirty="0"/>
          </a:p>
        </p:txBody>
      </p:sp>
      <p:graphicFrame>
        <p:nvGraphicFramePr>
          <p:cNvPr id="368642" name="Object 2"/>
          <p:cNvGraphicFramePr>
            <a:graphicFrameLocks noChangeAspect="1"/>
          </p:cNvGraphicFramePr>
          <p:nvPr/>
        </p:nvGraphicFramePr>
        <p:xfrm>
          <a:off x="4762500" y="1088408"/>
          <a:ext cx="1320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1320800" imgH="1066800" progId="Equation.DSMT4">
                  <p:embed/>
                </p:oleObj>
              </mc:Choice>
              <mc:Fallback>
                <p:oleObj name="Equation" r:id="rId3" imgW="1320800" imgH="1066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1088408"/>
                        <a:ext cx="1320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88052" y="3587088"/>
          <a:ext cx="11430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1143000" imgH="1066680" progId="Equation.DSMT4">
                  <p:embed/>
                </p:oleObj>
              </mc:Choice>
              <mc:Fallback>
                <p:oleObj name="Equation" r:id="rId5" imgW="114300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052" y="3587088"/>
                        <a:ext cx="11430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08200" y="3549650"/>
          <a:ext cx="1447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1447560" imgH="812520" progId="Equation.DSMT4">
                  <p:embed/>
                </p:oleObj>
              </mc:Choice>
              <mc:Fallback>
                <p:oleObj name="Equation" r:id="rId7" imgW="144756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549650"/>
                        <a:ext cx="14478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067300" y="3568700"/>
          <a:ext cx="163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1638000" imgH="622080" progId="Equation.DSMT4">
                  <p:embed/>
                </p:oleObj>
              </mc:Choice>
              <mc:Fallback>
                <p:oleObj name="Equation" r:id="rId9" imgW="163800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568700"/>
                        <a:ext cx="163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731000" y="3632200"/>
          <a:ext cx="1422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1422360" imgH="1066680" progId="Equation.DSMT4">
                  <p:embed/>
                </p:oleObj>
              </mc:Choice>
              <mc:Fallback>
                <p:oleObj name="Equation" r:id="rId11" imgW="1422360" imgH="1066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3632200"/>
                        <a:ext cx="1422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19500" y="3479800"/>
          <a:ext cx="1447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1447560" imgH="1130040" progId="Equation.DSMT4">
                  <p:embed/>
                </p:oleObj>
              </mc:Choice>
              <mc:Fallback>
                <p:oleObj name="Equation" r:id="rId13" imgW="1447560" imgH="1130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3479800"/>
                        <a:ext cx="1447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Example 5 : Determining Integral Convergence (cont.)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Content Placeholder 6"/>
          <p:cNvSpPr txBox="1">
            <a:spLocks/>
          </p:cNvSpPr>
          <p:nvPr/>
        </p:nvSpPr>
        <p:spPr bwMode="auto">
          <a:xfrm>
            <a:off x="457200" y="1371600"/>
            <a:ext cx="8229600" cy="27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Next, find the limit as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integral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converges to 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733800" y="1500006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1244600" imgH="393700" progId="Equation.DSMT4">
                  <p:embed/>
                </p:oleObj>
              </mc:Choice>
              <mc:Fallback>
                <p:oleObj name="Equation" r:id="rId3" imgW="1244600" imgH="393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500006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84144" y="1989160"/>
          <a:ext cx="21209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2120760" imgH="1307880" progId="Equation.DSMT4">
                  <p:embed/>
                </p:oleObj>
              </mc:Choice>
              <mc:Fallback>
                <p:oleObj name="Equation" r:id="rId5" imgW="2120760" imgH="1307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144" y="1989160"/>
                        <a:ext cx="21209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912056" y="2500952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952200" imgH="291960" progId="Equation.DSMT4">
                  <p:embed/>
                </p:oleObj>
              </mc:Choice>
              <mc:Fallback>
                <p:oleObj name="Equation" r:id="rId7" imgW="952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2056" y="2500952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889008" y="2500952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469800" imgH="279360" progId="Equation.DSMT4">
                  <p:embed/>
                </p:oleObj>
              </mc:Choice>
              <mc:Fallback>
                <p:oleObj name="Equation" r:id="rId9" imgW="469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008" y="2500952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Area Bounded by an Asymptote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</a:t>
            </a:r>
            <a:endParaRPr lang="en-US" i="1" dirty="0" smtClean="0"/>
          </a:p>
          <a:p>
            <a:pPr>
              <a:spcBef>
                <a:spcPts val="1800"/>
              </a:spcBef>
            </a:pPr>
            <a:r>
              <a:rPr lang="en-US" b="1" dirty="0" smtClean="0"/>
              <a:t>Solution: </a:t>
            </a:r>
            <a:r>
              <a:rPr lang="en-US" dirty="0" smtClean="0"/>
              <a:t>Since the integrand is not defined at the lower limit, we must use a limit to evaluate the integral.</a:t>
            </a:r>
            <a:endParaRPr lang="en-US" dirty="0"/>
          </a:p>
        </p:txBody>
      </p:sp>
      <p:graphicFrame>
        <p:nvGraphicFramePr>
          <p:cNvPr id="370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638658"/>
              </p:ext>
            </p:extLst>
          </p:nvPr>
        </p:nvGraphicFramePr>
        <p:xfrm>
          <a:off x="3035300" y="1115704"/>
          <a:ext cx="1181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3" imgW="1180800" imgH="825480" progId="Equation.DSMT4">
                  <p:embed/>
                </p:oleObj>
              </mc:Choice>
              <mc:Fallback>
                <p:oleObj name="Equation" r:id="rId3" imgW="1180800" imgH="825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1115704"/>
                        <a:ext cx="1181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5535304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Since this last limit does not exist, the integral </a:t>
            </a:r>
            <a:r>
              <a:rPr lang="en-US" sz="2800" dirty="0" smtClean="0">
                <a:solidFill>
                  <a:srgbClr val="FF0000"/>
                </a:solidFill>
              </a:rPr>
              <a:t>diverges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990600" y="2854656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54656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133600" y="2854656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7" imgW="1955520" imgH="838080" progId="Equation.DSMT4">
                  <p:embed/>
                </p:oleObj>
              </mc:Choice>
              <mc:Fallback>
                <p:oleObj name="Equation" r:id="rId7" imgW="19555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854656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128448" y="2930856"/>
          <a:ext cx="1981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9" imgW="1981080" imgH="723600" progId="Equation.DSMT4">
                  <p:embed/>
                </p:oleObj>
              </mc:Choice>
              <mc:Fallback>
                <p:oleObj name="Equation" r:id="rId9" imgW="1981080" imgH="72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8448" y="2930856"/>
                        <a:ext cx="1981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177352" y="3788392"/>
          <a:ext cx="2781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1" imgW="2781000" imgH="685800" progId="Equation.DSMT4">
                  <p:embed/>
                </p:oleObj>
              </mc:Choice>
              <mc:Fallback>
                <p:oleObj name="Equation" r:id="rId11" imgW="278100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352" y="3788392"/>
                        <a:ext cx="2781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169392" y="4599296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3" imgW="2120760" imgH="927000" progId="Equation.DSMT4">
                  <p:embed/>
                </p:oleObj>
              </mc:Choice>
              <mc:Fallback>
                <p:oleObj name="Equation" r:id="rId13" imgW="21207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9392" y="4599296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6346208" y="4626592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15" imgW="1803240" imgH="838080" progId="Equation.DSMT4">
                  <p:embed/>
                </p:oleObj>
              </mc:Choice>
              <mc:Fallback>
                <p:oleObj name="Equation" r:id="rId15" imgW="1803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208" y="4626592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Evaluate improper integrals by hand and by using a graphing calculator.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Determine whether a given improper integral is convergent or divergent.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Improper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4434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Improper Integral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integral                     is called an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improper integral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This integral is defined as the following limit: 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pPr>
              <a:spcBef>
                <a:spcPts val="3000"/>
              </a:spcBef>
            </a:pPr>
            <a:r>
              <a:rPr lang="en-US" dirty="0" smtClean="0">
                <a:solidFill>
                  <a:srgbClr val="000000"/>
                </a:solidFill>
              </a:rPr>
              <a:t>If                            exists, then the improper integral is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said to be </a:t>
            </a:r>
            <a:r>
              <a:rPr lang="en-US" b="1" dirty="0" smtClean="0">
                <a:solidFill>
                  <a:srgbClr val="C00000"/>
                </a:solidFill>
              </a:rPr>
              <a:t>convergent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If                            does not exist, then the improper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integral is said to be </a:t>
            </a:r>
            <a:r>
              <a:rPr lang="en-US" b="1" dirty="0" smtClean="0">
                <a:solidFill>
                  <a:srgbClr val="C00000"/>
                </a:solidFill>
              </a:rPr>
              <a:t>divergent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59426" name="Object 2"/>
          <p:cNvGraphicFramePr>
            <a:graphicFrameLocks noChangeAspect="1"/>
          </p:cNvGraphicFramePr>
          <p:nvPr/>
        </p:nvGraphicFramePr>
        <p:xfrm>
          <a:off x="2292350" y="1703388"/>
          <a:ext cx="160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600200" imgH="698400" progId="Equation.DSMT4">
                  <p:embed/>
                </p:oleObj>
              </mc:Choice>
              <mc:Fallback>
                <p:oleObj name="Equation" r:id="rId3" imgW="1600200" imgH="6984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1703388"/>
                        <a:ext cx="160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149511"/>
              </p:ext>
            </p:extLst>
          </p:nvPr>
        </p:nvGraphicFramePr>
        <p:xfrm>
          <a:off x="2476500" y="2870200"/>
          <a:ext cx="4076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4076640" imgH="711000" progId="Equation.DSMT4">
                  <p:embed/>
                </p:oleObj>
              </mc:Choice>
              <mc:Fallback>
                <p:oleObj name="Equation" r:id="rId5" imgW="4076640" imgH="7110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870200"/>
                        <a:ext cx="4076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28" name="Object 4"/>
          <p:cNvGraphicFramePr>
            <a:graphicFrameLocks noChangeAspect="1"/>
          </p:cNvGraphicFramePr>
          <p:nvPr/>
        </p:nvGraphicFramePr>
        <p:xfrm>
          <a:off x="812800" y="3524536"/>
          <a:ext cx="2082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7" imgW="2082600" imgH="711000" progId="Equation.DSMT4">
                  <p:embed/>
                </p:oleObj>
              </mc:Choice>
              <mc:Fallback>
                <p:oleObj name="Equation" r:id="rId7" imgW="2082600" imgH="7110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524536"/>
                        <a:ext cx="2082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94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855585"/>
              </p:ext>
            </p:extLst>
          </p:nvPr>
        </p:nvGraphicFramePr>
        <p:xfrm>
          <a:off x="812800" y="4686300"/>
          <a:ext cx="2082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9" imgW="2082600" imgH="711000" progId="Equation.DSMT4">
                  <p:embed/>
                </p:oleObj>
              </mc:Choice>
              <mc:Fallback>
                <p:oleObj name="Equation" r:id="rId9" imgW="2082600" imgH="711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686300"/>
                        <a:ext cx="2082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Evaluating an Improper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First, evaluate the integral from </a:t>
            </a:r>
            <a:r>
              <a:rPr lang="en-US" i="1" dirty="0" smtClean="0">
                <a:solidFill>
                  <a:srgbClr val="7030A0"/>
                </a:solidFill>
              </a:rPr>
              <a:t>x </a:t>
            </a:r>
            <a:r>
              <a:rPr lang="en-US" dirty="0" smtClean="0">
                <a:solidFill>
                  <a:srgbClr val="7030A0"/>
                </a:solidFill>
              </a:rPr>
              <a:t>= 1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x</a:t>
            </a:r>
            <a:r>
              <a:rPr lang="en-US" dirty="0" smtClean="0">
                <a:solidFill>
                  <a:srgbClr val="7030A0"/>
                </a:solidFill>
              </a:rPr>
              <a:t> =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3604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234483"/>
              </p:ext>
            </p:extLst>
          </p:nvPr>
        </p:nvGraphicFramePr>
        <p:xfrm>
          <a:off x="549275" y="1295400"/>
          <a:ext cx="273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2730240" imgH="825480" progId="Equation.DSMT4">
                  <p:embed/>
                </p:oleObj>
              </mc:Choice>
              <mc:Fallback>
                <p:oleObj name="Equation" r:id="rId3" imgW="2730240" imgH="825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295400"/>
                        <a:ext cx="2730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76400" y="371475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1117440" imgH="838080" progId="Equation.DSMT4">
                  <p:embed/>
                </p:oleObj>
              </mc:Choice>
              <mc:Fallback>
                <p:oleObj name="Equation" r:id="rId5" imgW="1117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71475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901950" y="3784600"/>
          <a:ext cx="1409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7" imgW="1409400" imgH="698400" progId="Equation.DSMT4">
                  <p:embed/>
                </p:oleObj>
              </mc:Choice>
              <mc:Fallback>
                <p:oleObj name="Equation" r:id="rId7" imgW="140940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3784600"/>
                        <a:ext cx="1409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419600" y="3581400"/>
          <a:ext cx="1079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9" imgW="1079280" imgH="1104840" progId="Equation.DSMT4">
                  <p:embed/>
                </p:oleObj>
              </mc:Choice>
              <mc:Fallback>
                <p:oleObj name="Equation" r:id="rId9" imgW="107928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581400"/>
                        <a:ext cx="10795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607050" y="3625850"/>
          <a:ext cx="1066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1" imgW="1066680" imgH="1015920" progId="Equation.DSMT4">
                  <p:embed/>
                </p:oleObj>
              </mc:Choice>
              <mc:Fallback>
                <p:oleObj name="Equation" r:id="rId11" imgW="106668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3625850"/>
                        <a:ext cx="1066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781800" y="37147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3" imgW="1244520" imgH="838080" progId="Equation.DSMT4">
                  <p:embed/>
                </p:oleObj>
              </mc:Choice>
              <mc:Fallback>
                <p:oleObj name="Equation" r:id="rId13" imgW="12445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71475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an Improper Integral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Next, find the limit as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3280392"/>
            <a:ext cx="1781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Therefore,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57200" y="4953000"/>
            <a:ext cx="82296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We say that the integral </a:t>
            </a:r>
            <a:r>
              <a:rPr lang="en-US" sz="2800" b="1" dirty="0" smtClean="0">
                <a:solidFill>
                  <a:srgbClr val="FF0000"/>
                </a:solidFill>
              </a:rPr>
              <a:t>converges </a:t>
            </a:r>
            <a:r>
              <a:rPr lang="en-US" sz="2800" dirty="0" smtClean="0">
                <a:solidFill>
                  <a:srgbClr val="FF0000"/>
                </a:solidFill>
              </a:rPr>
              <a:t>to 1</a:t>
            </a:r>
            <a:r>
              <a:rPr lang="en-US" sz="2800" dirty="0" smtClean="0"/>
              <a:t>.</a:t>
            </a:r>
            <a:r>
              <a:rPr lang="en-US" sz="2800" b="1" dirty="0" smtClean="0"/>
              <a:t> </a:t>
            </a:r>
            <a:endParaRPr lang="en-US" sz="2800" dirty="0"/>
          </a:p>
        </p:txBody>
      </p:sp>
      <p:graphicFrame>
        <p:nvGraphicFramePr>
          <p:cNvPr id="361478" name="Object 6"/>
          <p:cNvGraphicFramePr>
            <a:graphicFrameLocks noChangeAspect="1"/>
          </p:cNvGraphicFramePr>
          <p:nvPr/>
        </p:nvGraphicFramePr>
        <p:xfrm>
          <a:off x="3733800" y="1385248"/>
          <a:ext cx="1219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1218671" imgH="393529" progId="Equation.DSMT4">
                  <p:embed/>
                </p:oleObj>
              </mc:Choice>
              <mc:Fallback>
                <p:oleObj name="Equation" r:id="rId3" imgW="1218671" imgH="39352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385248"/>
                        <a:ext cx="1219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477587"/>
              </p:ext>
            </p:extLst>
          </p:nvPr>
        </p:nvGraphicFramePr>
        <p:xfrm>
          <a:off x="6362700" y="2086592"/>
          <a:ext cx="217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2171700" imgH="622300" progId="Equation.DSMT4">
                  <p:embed/>
                </p:oleObj>
              </mc:Choice>
              <mc:Fallback>
                <p:oleObj name="Equation" r:id="rId5" imgW="2171700" imgH="6223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700" y="2086592"/>
                        <a:ext cx="2171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86000" y="1932296"/>
          <a:ext cx="1943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7" imgW="1942920" imgH="927000" progId="Equation.DSMT4">
                  <p:embed/>
                </p:oleObj>
              </mc:Choice>
              <mc:Fallback>
                <p:oleObj name="Equation" r:id="rId7" imgW="19429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32296"/>
                        <a:ext cx="1943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239904" y="2237096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9" imgW="952200" imgH="291960" progId="Equation.DSMT4">
                  <p:embed/>
                </p:oleObj>
              </mc:Choice>
              <mc:Fallback>
                <p:oleObj name="Equation" r:id="rId9" imgW="952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904" y="2237096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216856" y="2231408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1" imgW="457200" imgH="279360" progId="Equation.DSMT4">
                  <p:embed/>
                </p:oleObj>
              </mc:Choice>
              <mc:Fallback>
                <p:oleObj name="Equation" r:id="rId11" imgW="457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856" y="2231408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567752" y="3796352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3" imgW="1384200" imgH="838080" progId="Equation.DSMT4">
                  <p:embed/>
                </p:oleObj>
              </mc:Choice>
              <mc:Fallback>
                <p:oleObj name="Equation" r:id="rId13" imgW="1384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752" y="3796352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940300" y="4103688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5" imgW="545760" imgH="279360" progId="Equation.DSMT4">
                  <p:embed/>
                </p:oleObj>
              </mc:Choice>
              <mc:Fallback>
                <p:oleObj name="Equation" r:id="rId15" imgW="5457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4103688"/>
                        <a:ext cx="54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Determining Integral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whether the improper integral</a:t>
            </a:r>
          </a:p>
          <a:p>
            <a:r>
              <a:rPr lang="en-US" dirty="0" smtClean="0"/>
              <a:t>is convergent or divergent. Evaluate it if it is convergent.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First, evaluate the integral from </a:t>
            </a:r>
            <a:r>
              <a:rPr lang="en-US" dirty="0" smtClean="0">
                <a:solidFill>
                  <a:srgbClr val="7030A0"/>
                </a:solidFill>
              </a:rPr>
              <a:t>0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i="1" dirty="0" smtClean="0"/>
              <a:t>.</a:t>
            </a:r>
            <a:endParaRPr lang="en-US" dirty="0"/>
          </a:p>
        </p:txBody>
      </p:sp>
      <p:graphicFrame>
        <p:nvGraphicFramePr>
          <p:cNvPr id="362498" name="Object 2"/>
          <p:cNvGraphicFramePr>
            <a:graphicFrameLocks noChangeAspect="1"/>
          </p:cNvGraphicFramePr>
          <p:nvPr/>
        </p:nvGraphicFramePr>
        <p:xfrm>
          <a:off x="6629400" y="1164608"/>
          <a:ext cx="1460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460500" imgH="698500" progId="Equation.DSMT4">
                  <p:embed/>
                </p:oleObj>
              </mc:Choice>
              <mc:Fallback>
                <p:oleObj name="Equation" r:id="rId3" imgW="1460500" imgH="6985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164608"/>
                        <a:ext cx="1460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182504" y="4024952"/>
          <a:ext cx="1295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1295280" imgH="698400" progId="Equation.DSMT4">
                  <p:embed/>
                </p:oleObj>
              </mc:Choice>
              <mc:Fallback>
                <p:oleObj name="Equation" r:id="rId5" imgW="12952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504" y="4024952"/>
                        <a:ext cx="1295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32496" y="3907808"/>
          <a:ext cx="1625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1625400" imgH="1015920" progId="Equation.DSMT4">
                  <p:embed/>
                </p:oleObj>
              </mc:Choice>
              <mc:Fallback>
                <p:oleObj name="Equation" r:id="rId7" imgW="1625400" imgH="1015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496" y="3907808"/>
                        <a:ext cx="1625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216856" y="3989696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1726920" imgH="838080" progId="Equation.DSMT4">
                  <p:embed/>
                </p:oleObj>
              </mc:Choice>
              <mc:Fallback>
                <p:oleObj name="Equation" r:id="rId9" imgW="1726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856" y="3989696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Determining Integral Convergence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Next, find the limit as</a:t>
            </a:r>
            <a:r>
              <a:rPr lang="en-US" i="1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integral </a:t>
            </a:r>
            <a:r>
              <a:rPr lang="en-US" dirty="0" smtClean="0">
                <a:solidFill>
                  <a:srgbClr val="FF0000"/>
                </a:solidFill>
              </a:rPr>
              <a:t>converges to</a:t>
            </a:r>
          </a:p>
          <a:p>
            <a:endParaRPr lang="en-US" dirty="0"/>
          </a:p>
        </p:txBody>
      </p:sp>
      <p:graphicFrame>
        <p:nvGraphicFramePr>
          <p:cNvPr id="363524" name="Object 4"/>
          <p:cNvGraphicFramePr>
            <a:graphicFrameLocks noChangeAspect="1"/>
          </p:cNvGraphicFramePr>
          <p:nvPr/>
        </p:nvGraphicFramePr>
        <p:xfrm>
          <a:off x="3733800" y="1406856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1244600" imgH="393700" progId="Equation.DSMT4">
                  <p:embed/>
                </p:oleObj>
              </mc:Choice>
              <mc:Fallback>
                <p:oleObj name="Equation" r:id="rId3" imgW="1244600" imgH="393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406856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35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382515"/>
              </p:ext>
            </p:extLst>
          </p:nvPr>
        </p:nvGraphicFramePr>
        <p:xfrm>
          <a:off x="4291652" y="3186752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342720" imgH="838080" progId="Equation.DSMT4">
                  <p:embed/>
                </p:oleObj>
              </mc:Choice>
              <mc:Fallback>
                <p:oleObj name="Equation" r:id="rId5" imgW="34272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652" y="3186752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69192" y="2002808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7" imgW="2425680" imgH="927000" progId="Equation.DSMT4">
                  <p:embed/>
                </p:oleObj>
              </mc:Choice>
              <mc:Fallback>
                <p:oleObj name="Equation" r:id="rId7" imgW="24256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192" y="2002808"/>
                        <a:ext cx="2425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015552" y="2035792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9" imgW="1015920" imgH="838080" progId="Equation.DSMT4">
                  <p:embed/>
                </p:oleObj>
              </mc:Choice>
              <mc:Fallback>
                <p:oleObj name="Equation" r:id="rId9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552" y="2035792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055056" y="2043752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1" imgW="520560" imgH="838080" progId="Equation.DSMT4">
                  <p:embed/>
                </p:oleObj>
              </mc:Choice>
              <mc:Fallback>
                <p:oleObj name="Equation" r:id="rId11" imgW="52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056" y="2043752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Determining Integral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whether the improper integral</a:t>
            </a:r>
          </a:p>
          <a:p>
            <a:r>
              <a:rPr lang="en-US" dirty="0" smtClean="0"/>
              <a:t>is convergent or divergent. Evaluate it if it is convergent.</a:t>
            </a:r>
          </a:p>
          <a:p>
            <a:r>
              <a:rPr lang="en-US" b="1" dirty="0" smtClean="0"/>
              <a:t>Solution: </a:t>
            </a:r>
            <a:r>
              <a:rPr lang="en-US" dirty="0" smtClean="0"/>
              <a:t>First, evaluate the integral from </a:t>
            </a:r>
            <a:r>
              <a:rPr lang="en-US" dirty="0" smtClean="0">
                <a:solidFill>
                  <a:srgbClr val="7030A0"/>
                </a:solidFill>
              </a:rPr>
              <a:t>1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i="1" dirty="0" smtClean="0"/>
              <a:t>.</a:t>
            </a:r>
            <a:r>
              <a:rPr lang="en-US" b="1" i="1" dirty="0" smtClean="0"/>
              <a:t> </a:t>
            </a:r>
            <a:endParaRPr lang="en-US" dirty="0"/>
          </a:p>
        </p:txBody>
      </p:sp>
      <p:graphicFrame>
        <p:nvGraphicFramePr>
          <p:cNvPr id="364546" name="Object 2"/>
          <p:cNvGraphicFramePr>
            <a:graphicFrameLocks noChangeAspect="1"/>
          </p:cNvGraphicFramePr>
          <p:nvPr/>
        </p:nvGraphicFramePr>
        <p:xfrm>
          <a:off x="6629400" y="1102056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1155700" imgH="838200" progId="Equation.DSMT4">
                  <p:embed/>
                </p:oleObj>
              </mc:Choice>
              <mc:Fallback>
                <p:oleObj name="Equation" r:id="rId3" imgW="1155700" imgH="838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102056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6"/>
          <p:cNvSpPr txBox="1">
            <a:spLocks/>
          </p:cNvSpPr>
          <p:nvPr/>
        </p:nvSpPr>
        <p:spPr bwMode="auto">
          <a:xfrm>
            <a:off x="457200" y="4158442"/>
            <a:ext cx="8229600" cy="1702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Next, find the limit as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integral is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divergent.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733800" y="4269694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5" imgW="1244600" imgH="393700" progId="Equation.DSMT4">
                  <p:embed/>
                </p:oleObj>
              </mc:Choice>
              <mc:Fallback>
                <p:oleObj name="Equation" r:id="rId5" imgW="1244600" imgH="3937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269694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619500" y="4785056"/>
          <a:ext cx="1905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7" imgW="1904174" imgH="545863" progId="Equation.DSMT4">
                  <p:embed/>
                </p:oleObj>
              </mc:Choice>
              <mc:Fallback>
                <p:oleObj name="Equation" r:id="rId7" imgW="1904174" imgH="545863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4785056"/>
                        <a:ext cx="1905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313296" y="3227696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9" imgW="977760" imgH="838080" progId="Equation.DSMT4">
                  <p:embed/>
                </p:oleObj>
              </mc:Choice>
              <mc:Fallback>
                <p:oleObj name="Equation" r:id="rId9" imgW="977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296" y="3227696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325504" y="33528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1" imgW="1143000" imgH="622080" progId="Equation.DSMT4">
                  <p:embed/>
                </p:oleObj>
              </mc:Choice>
              <mc:Fallback>
                <p:oleObj name="Equation" r:id="rId11" imgW="1143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504" y="33528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544704" y="3505200"/>
          <a:ext cx="148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3" imgW="1485720" imgH="304560" progId="Equation.DSMT4">
                  <p:embed/>
                </p:oleObj>
              </mc:Choice>
              <mc:Fallback>
                <p:oleObj name="Equation" r:id="rId13" imgW="14857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4704" y="3505200"/>
                        <a:ext cx="1485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6068704" y="3497240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5" imgW="761760" imgH="304560" progId="Equation.DSMT4">
                  <p:embed/>
                </p:oleObj>
              </mc:Choice>
              <mc:Fallback>
                <p:oleObj name="Equation" r:id="rId15" imgW="76176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8704" y="3497240"/>
                        <a:ext cx="762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4 : Determining Integral Convergence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 of the integral                    if it is convergent.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First, evaluate the integral from </a:t>
            </a:r>
            <a:r>
              <a:rPr lang="en-US" dirty="0" smtClean="0">
                <a:solidFill>
                  <a:srgbClr val="7030A0"/>
                </a:solidFill>
              </a:rPr>
              <a:t>4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7030A0"/>
                </a:solidFill>
              </a:rPr>
              <a:t>b</a:t>
            </a:r>
            <a:r>
              <a:rPr lang="en-US" i="1" dirty="0" smtClean="0"/>
              <a:t>.</a:t>
            </a:r>
            <a:r>
              <a:rPr lang="en-US" b="1" i="1" dirty="0" smtClean="0"/>
              <a:t> </a:t>
            </a:r>
            <a:endParaRPr lang="en-US" dirty="0"/>
          </a:p>
        </p:txBody>
      </p:sp>
      <p:graphicFrame>
        <p:nvGraphicFramePr>
          <p:cNvPr id="366594" name="Object 2"/>
          <p:cNvGraphicFramePr>
            <a:graphicFrameLocks noChangeAspect="1"/>
          </p:cNvGraphicFramePr>
          <p:nvPr/>
        </p:nvGraphicFramePr>
        <p:xfrm>
          <a:off x="4749800" y="1102056"/>
          <a:ext cx="1422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" imgW="1422400" imgH="889000" progId="Equation.DSMT4">
                  <p:embed/>
                </p:oleObj>
              </mc:Choice>
              <mc:Fallback>
                <p:oleObj name="Equation" r:id="rId3" imgW="1422400" imgH="889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1102056"/>
                        <a:ext cx="1422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752600" y="3648316"/>
          <a:ext cx="1244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5" imgW="1244520" imgH="888840" progId="Equation.DSMT4">
                  <p:embed/>
                </p:oleObj>
              </mc:Choice>
              <mc:Fallback>
                <p:oleObj name="Equation" r:id="rId5" imgW="124452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48316"/>
                        <a:ext cx="1244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115733" y="3600074"/>
          <a:ext cx="1460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7" imgW="1460160" imgH="812520" progId="Equation.DSMT4">
                  <p:embed/>
                </p:oleObj>
              </mc:Choice>
              <mc:Fallback>
                <p:oleObj name="Equation" r:id="rId7" imgW="146016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733" y="3600074"/>
                        <a:ext cx="1460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918200" y="3606800"/>
          <a:ext cx="1320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9" imgW="1320480" imgH="622080" progId="Equation.DSMT4">
                  <p:embed/>
                </p:oleObj>
              </mc:Choice>
              <mc:Fallback>
                <p:oleObj name="Equation" r:id="rId9" imgW="13204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3606800"/>
                        <a:ext cx="1320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694766" y="3504824"/>
          <a:ext cx="1104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1" imgW="1104840" imgH="761760" progId="Equation.DSMT4">
                  <p:embed/>
                </p:oleObj>
              </mc:Choice>
              <mc:Fallback>
                <p:oleObj name="Equation" r:id="rId11" imgW="1104840" imgH="761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766" y="3504824"/>
                        <a:ext cx="11049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373</Words>
  <Application>Microsoft Office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Courier New</vt:lpstr>
      <vt:lpstr>Arial</vt:lpstr>
      <vt:lpstr>Office Theme</vt:lpstr>
      <vt:lpstr>Equation</vt:lpstr>
      <vt:lpstr>Section 15.5</vt:lpstr>
      <vt:lpstr>Objectives</vt:lpstr>
      <vt:lpstr>Improper Integrals</vt:lpstr>
      <vt:lpstr>Example 1: Evaluating an Improper Integral</vt:lpstr>
      <vt:lpstr>Example 1: Evaluating an Improper Integral (cont.)</vt:lpstr>
      <vt:lpstr>Example 2: Determining Integral Convergence</vt:lpstr>
      <vt:lpstr>Example 2: Determining Integral Convergence (cont.)</vt:lpstr>
      <vt:lpstr>Example 3: Determining Integral Convergence</vt:lpstr>
      <vt:lpstr>Example 4 : Determining Integral Convergence </vt:lpstr>
      <vt:lpstr>Example 4 : Determining Integral Convergence (cont.) </vt:lpstr>
      <vt:lpstr>Example 5 : Determining Integral Convergence </vt:lpstr>
      <vt:lpstr>Example 5 : Determining Integral Convergence (cont.) </vt:lpstr>
      <vt:lpstr>Example 6: Area Bounded by an Asymptote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33</cp:revision>
  <dcterms:created xsi:type="dcterms:W3CDTF">2013-04-26T14:43:13Z</dcterms:created>
  <dcterms:modified xsi:type="dcterms:W3CDTF">2019-08-22T03:58:21Z</dcterms:modified>
</cp:coreProperties>
</file>