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3"/>
      <p:bold r:id="rId14"/>
      <p:italic r:id="rId15"/>
      <p:boldItalic r:id="rId16"/>
    </p:embeddedFont>
    <p:embeddedFont>
      <p:font typeface="Sylfaen" panose="010A0502050306030303" pitchFamily="18" charset="0"/>
      <p:regular r:id="rId17"/>
    </p:embeddedFont>
    <p:embeddedFont>
      <p:font typeface="Cambria Math" panose="02040503050406030204" pitchFamily="18" charset="0"/>
      <p:regular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00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410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1598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2F9D8-32F9-4617-B1A9-BED36C29E774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EB8FCC-4451-48DD-881D-A901E275F9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296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oleObject" Target="../embeddings/oleObject2.bin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9.png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4" Type="http://schemas.openxmlformats.org/officeDocument/2006/relationships/image" Target="../media/image3.wmf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oleObject" Target="../embeddings/oleObject8.bin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3.wmf"/><Relationship Id="rId5" Type="http://schemas.openxmlformats.org/officeDocument/2006/relationships/image" Target="../media/image14.png"/><Relationship Id="rId10" Type="http://schemas.openxmlformats.org/officeDocument/2006/relationships/oleObject" Target="../embeddings/oleObject11.bin"/><Relationship Id="rId4" Type="http://schemas.openxmlformats.org/officeDocument/2006/relationships/image" Target="../media/image10.wmf"/><Relationship Id="rId9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image" Target="../media/image22.png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6.bin"/><Relationship Id="rId9" Type="http://schemas.openxmlformats.org/officeDocument/2006/relationships/image" Target="../media/image2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2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image" Target="../media/image31.png"/><Relationship Id="rId7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5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4.bin"/><Relationship Id="rId9" Type="http://schemas.openxmlformats.org/officeDocument/2006/relationships/image" Target="../media/image3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15.6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Volume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Find the volume of a solid of revolution.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Solid of Revolution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96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Volume of a Solid of Revolution </a:t>
            </a:r>
          </a:p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is a nonnegative continuous function on the interval [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], then the volume of the solid formed by revolving the region bounded by the graph of the function and the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-axis 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≤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≤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) about the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-axis is given by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2314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0018378"/>
              </p:ext>
            </p:extLst>
          </p:nvPr>
        </p:nvGraphicFramePr>
        <p:xfrm>
          <a:off x="3200400" y="3956050"/>
          <a:ext cx="27432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3" imgW="2743200" imgH="698400" progId="Equation.DSMT4">
                  <p:embed/>
                </p:oleObj>
              </mc:Choice>
              <mc:Fallback>
                <p:oleObj name="Equation" r:id="rId3" imgW="2743200" imgH="6984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956050"/>
                        <a:ext cx="27432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Finding the Volume of a Solid of Revolution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volume of the solid of revolution generated by </a:t>
            </a:r>
          </a:p>
          <a:p>
            <a:r>
              <a:rPr lang="en-US" dirty="0"/>
              <a:t>revolving the region under the curve              from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0 </a:t>
            </a:r>
            <a:r>
              <a:rPr lang="en-US" dirty="0"/>
              <a:t>to 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4 </a:t>
            </a:r>
            <a:r>
              <a:rPr lang="en-US" dirty="0"/>
              <a:t>about the axis.</a:t>
            </a:r>
          </a:p>
          <a:p>
            <a:r>
              <a:rPr lang="en-US" b="1" dirty="0"/>
              <a:t>Solution: </a:t>
            </a:r>
            <a:endParaRPr lang="en-US" dirty="0"/>
          </a:p>
        </p:txBody>
      </p:sp>
      <p:graphicFrame>
        <p:nvGraphicFramePr>
          <p:cNvPr id="232450" name="Object 2"/>
          <p:cNvGraphicFramePr>
            <a:graphicFrameLocks noChangeAspect="1"/>
          </p:cNvGraphicFramePr>
          <p:nvPr/>
        </p:nvGraphicFramePr>
        <p:xfrm>
          <a:off x="5868348" y="1776480"/>
          <a:ext cx="1003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1" name="Equation" r:id="rId3" imgW="1002865" imgH="482391" progId="Equation.DSMT4">
                  <p:embed/>
                </p:oleObj>
              </mc:Choice>
              <mc:Fallback>
                <p:oleObj name="Equation" r:id="rId3" imgW="1002865" imgH="482391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348" y="1776480"/>
                        <a:ext cx="1003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 descr="s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658136" y="2397456"/>
            <a:ext cx="3379455" cy="36576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57200" y="5508008"/>
            <a:ext cx="44180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 volume is </a:t>
            </a:r>
            <a:r>
              <a:rPr lang="en-US" sz="2800" dirty="0">
                <a:solidFill>
                  <a:srgbClr val="FF0000"/>
                </a:solidFill>
              </a:rPr>
              <a:t>8</a:t>
            </a:r>
            <a:r>
              <a:rPr lang="el-GR" sz="2800" i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π</a:t>
            </a:r>
            <a:r>
              <a:rPr lang="en-US" sz="2800" dirty="0">
                <a:solidFill>
                  <a:srgbClr val="FF0000"/>
                </a:solidFill>
              </a:rPr>
              <a:t> cubic units</a:t>
            </a:r>
            <a:r>
              <a:rPr lang="en-US" sz="2800" dirty="0"/>
              <a:t>.</a:t>
            </a:r>
            <a:endParaRPr lang="en-US" sz="2800" dirty="0">
              <a:latin typeface="Sylfaen" pitchFamily="18" charset="0"/>
            </a:endParaRP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0616825"/>
              </p:ext>
            </p:extLst>
          </p:nvPr>
        </p:nvGraphicFramePr>
        <p:xfrm>
          <a:off x="2005013" y="2681288"/>
          <a:ext cx="26797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2" name="Equation" r:id="rId6" imgW="2679480" imgH="698400" progId="Equation.DSMT4">
                  <p:embed/>
                </p:oleObj>
              </mc:Choice>
              <mc:Fallback>
                <p:oleObj name="Equation" r:id="rId6" imgW="2679480" imgH="698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5013" y="2681288"/>
                        <a:ext cx="26797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0844360"/>
              </p:ext>
            </p:extLst>
          </p:nvPr>
        </p:nvGraphicFramePr>
        <p:xfrm>
          <a:off x="2295525" y="3498850"/>
          <a:ext cx="20701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3" name="Equation" r:id="rId8" imgW="2070000" imgH="761760" progId="Equation.DSMT4">
                  <p:embed/>
                </p:oleObj>
              </mc:Choice>
              <mc:Fallback>
                <p:oleObj name="Equation" r:id="rId8" imgW="2070000" imgH="7617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5525" y="3498850"/>
                        <a:ext cx="20701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606528"/>
              </p:ext>
            </p:extLst>
          </p:nvPr>
        </p:nvGraphicFramePr>
        <p:xfrm>
          <a:off x="2301875" y="4370388"/>
          <a:ext cx="15748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4" name="Equation" r:id="rId10" imgW="1574640" imgH="1168200" progId="Equation.DSMT4">
                  <p:embed/>
                </p:oleObj>
              </mc:Choice>
              <mc:Fallback>
                <p:oleObj name="Equation" r:id="rId10" imgW="1574640" imgH="1168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1875" y="4370388"/>
                        <a:ext cx="15748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394443"/>
              </p:ext>
            </p:extLst>
          </p:nvPr>
        </p:nvGraphicFramePr>
        <p:xfrm>
          <a:off x="3887788" y="4814888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5" name="Equation" r:id="rId12" imgW="723600" imgH="291960" progId="Equation.DSMT4">
                  <p:embed/>
                </p:oleObj>
              </mc:Choice>
              <mc:Fallback>
                <p:oleObj name="Equation" r:id="rId12" imgW="7236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7788" y="4814888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7226723"/>
              </p:ext>
            </p:extLst>
          </p:nvPr>
        </p:nvGraphicFramePr>
        <p:xfrm>
          <a:off x="4375150" y="3568700"/>
          <a:ext cx="1460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6" name="Equation" r:id="rId14" imgW="1460160" imgH="698400" progId="Equation.DSMT4">
                  <p:embed/>
                </p:oleObj>
              </mc:Choice>
              <mc:Fallback>
                <p:oleObj name="Equation" r:id="rId14" imgW="1460160" imgH="698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5150" y="3568700"/>
                        <a:ext cx="14605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Finding the Volume of a Solid of Revolution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the region under the line              from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0 </a:t>
            </a:r>
            <a:r>
              <a:rPr lang="en-US" dirty="0"/>
              <a:t>to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i="1" dirty="0">
                <a:solidFill>
                  <a:srgbClr val="0000FF"/>
                </a:solidFill>
              </a:rPr>
              <a:t>h</a:t>
            </a:r>
            <a:r>
              <a:rPr lang="en-US" dirty="0"/>
              <a:t> is </a:t>
            </a:r>
          </a:p>
          <a:p>
            <a:pPr>
              <a:spcBef>
                <a:spcPts val="1800"/>
              </a:spcBef>
            </a:pPr>
            <a:r>
              <a:rPr lang="en-US" dirty="0"/>
              <a:t>revolved about the </a:t>
            </a:r>
            <a:r>
              <a:rPr lang="en-US" i="1" dirty="0"/>
              <a:t>x</a:t>
            </a:r>
            <a:r>
              <a:rPr lang="en-US" dirty="0"/>
              <a:t>-axis, a circular cone is formed. Find the volume of this cone.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Solution: </a:t>
            </a:r>
            <a:endParaRPr lang="en-US" dirty="0"/>
          </a:p>
        </p:txBody>
      </p:sp>
      <p:graphicFrame>
        <p:nvGraphicFramePr>
          <p:cNvPr id="233474" name="Object 2"/>
          <p:cNvGraphicFramePr>
            <a:graphicFrameLocks noChangeAspect="1"/>
          </p:cNvGraphicFramePr>
          <p:nvPr/>
        </p:nvGraphicFramePr>
        <p:xfrm>
          <a:off x="4457700" y="1103004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Equation" r:id="rId3" imgW="1002865" imgH="837836" progId="Equation.DSMT4">
                  <p:embed/>
                </p:oleObj>
              </mc:Choice>
              <mc:Fallback>
                <p:oleObj name="Equation" r:id="rId3" imgW="1002865" imgH="837836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7700" y="1103004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 descr="s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105400" y="2283913"/>
            <a:ext cx="3750590" cy="3657600"/>
          </a:xfrm>
          <a:prstGeom prst="rect">
            <a:avLst/>
          </a:prstGeom>
        </p:spPr>
      </p:pic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929658"/>
              </p:ext>
            </p:extLst>
          </p:nvPr>
        </p:nvGraphicFramePr>
        <p:xfrm>
          <a:off x="2122488" y="2979738"/>
          <a:ext cx="24511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Equation" r:id="rId6" imgW="2450880" imgH="698400" progId="Equation.DSMT4">
                  <p:embed/>
                </p:oleObj>
              </mc:Choice>
              <mc:Fallback>
                <p:oleObj name="Equation" r:id="rId6" imgW="2450880" imgH="698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2488" y="2979738"/>
                        <a:ext cx="24511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5938495"/>
              </p:ext>
            </p:extLst>
          </p:nvPr>
        </p:nvGraphicFramePr>
        <p:xfrm>
          <a:off x="2424113" y="3789363"/>
          <a:ext cx="21209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7" name="Equation" r:id="rId8" imgW="2120760" imgH="1002960" progId="Equation.DSMT4">
                  <p:embed/>
                </p:oleObj>
              </mc:Choice>
              <mc:Fallback>
                <p:oleObj name="Equation" r:id="rId8" imgW="2120760" imgH="1002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113" y="3789363"/>
                        <a:ext cx="21209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1338262"/>
              </p:ext>
            </p:extLst>
          </p:nvPr>
        </p:nvGraphicFramePr>
        <p:xfrm>
          <a:off x="2398713" y="4876800"/>
          <a:ext cx="1968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8" name="Equation" r:id="rId10" imgW="1968480" imgH="876240" progId="Equation.DSMT4">
                  <p:embed/>
                </p:oleObj>
              </mc:Choice>
              <mc:Fallback>
                <p:oleObj name="Equation" r:id="rId10" imgW="1968480" imgH="876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8713" y="4876800"/>
                        <a:ext cx="1968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Finding the Volume of a Solid of Revolution (cont.)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57200" y="457200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Thus the volume is given by the standard formula </a:t>
            </a:r>
          </a:p>
        </p:txBody>
      </p:sp>
      <p:graphicFrame>
        <p:nvGraphicFramePr>
          <p:cNvPr id="2345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8539602"/>
              </p:ext>
            </p:extLst>
          </p:nvPr>
        </p:nvGraphicFramePr>
        <p:xfrm>
          <a:off x="7726363" y="4427538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9" name="Equation" r:id="rId3" imgW="1028520" imgH="838080" progId="Equation.DSMT4">
                  <p:embed/>
                </p:oleObj>
              </mc:Choice>
              <mc:Fallback>
                <p:oleObj name="Equation" r:id="rId3" imgW="1028520" imgH="8380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26363" y="4427538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3525515"/>
              </p:ext>
            </p:extLst>
          </p:nvPr>
        </p:nvGraphicFramePr>
        <p:xfrm>
          <a:off x="3568700" y="1219200"/>
          <a:ext cx="19812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0" name="Equation" r:id="rId5" imgW="1981080" imgH="1168200" progId="Equation.DSMT4">
                  <p:embed/>
                </p:oleObj>
              </mc:Choice>
              <mc:Fallback>
                <p:oleObj name="Equation" r:id="rId5" imgW="1981080" imgH="1168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8700" y="1219200"/>
                        <a:ext cx="19812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2627399"/>
              </p:ext>
            </p:extLst>
          </p:nvPr>
        </p:nvGraphicFramePr>
        <p:xfrm>
          <a:off x="3575050" y="2520950"/>
          <a:ext cx="16891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1" name="Equation" r:id="rId7" imgW="1688760" imgH="1015920" progId="Equation.DSMT4">
                  <p:embed/>
                </p:oleObj>
              </mc:Choice>
              <mc:Fallback>
                <p:oleObj name="Equation" r:id="rId7" imgW="1688760" imgH="10159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5050" y="2520950"/>
                        <a:ext cx="16891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2080297"/>
              </p:ext>
            </p:extLst>
          </p:nvPr>
        </p:nvGraphicFramePr>
        <p:xfrm>
          <a:off x="3576638" y="3616325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2" name="Equation" r:id="rId9" imgW="1231560" imgH="838080" progId="Equation.DSMT4">
                  <p:embed/>
                </p:oleObj>
              </mc:Choice>
              <mc:Fallback>
                <p:oleObj name="Equation" r:id="rId9" imgW="12315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6638" y="3616325"/>
                        <a:ext cx="1231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34000" y="2366755"/>
            <a:ext cx="3657600" cy="3614945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region bounded by the parabola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9 −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and the     </a:t>
            </a:r>
            <a:r>
              <a:rPr lang="en-US" i="1" dirty="0"/>
              <a:t>x</a:t>
            </a:r>
            <a:r>
              <a:rPr lang="en-US" dirty="0"/>
              <a:t>-axis is revolved about the </a:t>
            </a:r>
            <a:r>
              <a:rPr lang="en-US" i="1" dirty="0"/>
              <a:t>x</a:t>
            </a:r>
            <a:r>
              <a:rPr lang="en-US" dirty="0"/>
              <a:t>-axis. Find the volume of the solid of revolution that is generated.</a:t>
            </a:r>
          </a:p>
          <a:p>
            <a:r>
              <a:rPr lang="en-US" b="1" dirty="0"/>
              <a:t>Solution:  </a:t>
            </a:r>
          </a:p>
          <a:p>
            <a:r>
              <a:rPr lang="en-US" dirty="0"/>
              <a:t>Set </a:t>
            </a:r>
            <a:r>
              <a:rPr lang="en-US" i="1" dirty="0"/>
              <a:t>y</a:t>
            </a:r>
            <a:r>
              <a:rPr lang="en-US" dirty="0"/>
              <a:t> = 0 to find the points where</a:t>
            </a:r>
          </a:p>
          <a:p>
            <a:pPr>
              <a:spcBef>
                <a:spcPts val="0"/>
              </a:spcBef>
            </a:pPr>
            <a:r>
              <a:rPr lang="en-US" dirty="0"/>
              <a:t>the parabola intersects the </a:t>
            </a:r>
            <a:r>
              <a:rPr lang="en-US" i="1" dirty="0"/>
              <a:t>x</a:t>
            </a:r>
            <a:r>
              <a:rPr lang="en-US" dirty="0"/>
              <a:t>-axis.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Finding the Volume of a Solid of Revolution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2147248" y="4288808"/>
          <a:ext cx="1358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3" name="Equation" r:id="rId4" imgW="1358640" imgH="380880" progId="Equation.DSMT4">
                  <p:embed/>
                </p:oleObj>
              </mc:Choice>
              <mc:Fallback>
                <p:oleObj name="Equation" r:id="rId4" imgW="135864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248" y="4288808"/>
                        <a:ext cx="1358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2604448" y="4890448"/>
          <a:ext cx="863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4" name="Equation" r:id="rId6" imgW="863280" imgH="380880" progId="Equation.DSMT4">
                  <p:embed/>
                </p:oleObj>
              </mc:Choice>
              <mc:Fallback>
                <p:oleObj name="Equation" r:id="rId6" imgW="8632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4448" y="4890448"/>
                        <a:ext cx="863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764808" y="5492088"/>
          <a:ext cx="952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5" name="Equation" r:id="rId8" imgW="952200" imgH="380880" progId="Equation.DSMT4">
                  <p:embed/>
                </p:oleObj>
              </mc:Choice>
              <mc:Fallback>
                <p:oleObj name="Equation" r:id="rId8" imgW="9522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4808" y="5492088"/>
                        <a:ext cx="952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Finding the Volume of a Solid of Revolution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81798"/>
              </p:ext>
            </p:extLst>
          </p:nvPr>
        </p:nvGraphicFramePr>
        <p:xfrm>
          <a:off x="1176338" y="1227138"/>
          <a:ext cx="27432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7" name="Equation" r:id="rId3" imgW="2743200" imgH="698400" progId="Equation.DSMT4">
                  <p:embed/>
                </p:oleObj>
              </mc:Choice>
              <mc:Fallback>
                <p:oleObj name="Equation" r:id="rId3" imgW="2743200" imgH="698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6338" y="1227138"/>
                        <a:ext cx="27432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3726734"/>
              </p:ext>
            </p:extLst>
          </p:nvPr>
        </p:nvGraphicFramePr>
        <p:xfrm>
          <a:off x="1436688" y="2003425"/>
          <a:ext cx="2514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8" name="Equation" r:id="rId5" imgW="2514600" imgH="698400" progId="Equation.DSMT4">
                  <p:embed/>
                </p:oleObj>
              </mc:Choice>
              <mc:Fallback>
                <p:oleObj name="Equation" r:id="rId5" imgW="2514600" imgH="698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6688" y="2003425"/>
                        <a:ext cx="25146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9676779"/>
              </p:ext>
            </p:extLst>
          </p:nvPr>
        </p:nvGraphicFramePr>
        <p:xfrm>
          <a:off x="1430338" y="2819400"/>
          <a:ext cx="35433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9" name="Equation" r:id="rId7" imgW="3543120" imgH="698400" progId="Equation.DSMT4">
                  <p:embed/>
                </p:oleObj>
              </mc:Choice>
              <mc:Fallback>
                <p:oleObj name="Equation" r:id="rId7" imgW="3543120" imgH="698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0338" y="2819400"/>
                        <a:ext cx="35433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9288050"/>
              </p:ext>
            </p:extLst>
          </p:nvPr>
        </p:nvGraphicFramePr>
        <p:xfrm>
          <a:off x="1447800" y="3595688"/>
          <a:ext cx="35433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0" name="Equation" r:id="rId9" imgW="3543120" imgH="1168200" progId="Equation.DSMT4">
                  <p:embed/>
                </p:oleObj>
              </mc:Choice>
              <mc:Fallback>
                <p:oleObj name="Equation" r:id="rId9" imgW="3543120" imgH="1168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595688"/>
                        <a:ext cx="35433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4390058"/>
              </p:ext>
            </p:extLst>
          </p:nvPr>
        </p:nvGraphicFramePr>
        <p:xfrm>
          <a:off x="1481138" y="4870450"/>
          <a:ext cx="6477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1" name="Equation" r:id="rId11" imgW="6476760" imgH="990360" progId="Equation.DSMT4">
                  <p:embed/>
                </p:oleObj>
              </mc:Choice>
              <mc:Fallback>
                <p:oleObj name="Equation" r:id="rId11" imgW="6476760" imgH="990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1138" y="4870450"/>
                        <a:ext cx="64770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Finding the Volume of a Solid of Revolution (cont.)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 descr="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38800" y="1143000"/>
            <a:ext cx="3307141" cy="4754880"/>
          </a:xfrm>
          <a:prstGeom prst="rect">
            <a:avLst/>
          </a:prstGeom>
        </p:spPr>
      </p:pic>
      <p:graphicFrame>
        <p:nvGraphicFramePr>
          <p:cNvPr id="2375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5350161"/>
              </p:ext>
            </p:extLst>
          </p:nvPr>
        </p:nvGraphicFramePr>
        <p:xfrm>
          <a:off x="442913" y="3733800"/>
          <a:ext cx="491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1" name="Equation" r:id="rId4" imgW="4914720" imgH="838080" progId="Equation.DSMT4">
                  <p:embed/>
                </p:oleObj>
              </mc:Choice>
              <mc:Fallback>
                <p:oleObj name="Equation" r:id="rId4" imgW="4914720" imgH="8380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13" y="3733800"/>
                        <a:ext cx="491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8112223"/>
              </p:ext>
            </p:extLst>
          </p:nvPr>
        </p:nvGraphicFramePr>
        <p:xfrm>
          <a:off x="1538288" y="1441450"/>
          <a:ext cx="3175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2" name="Equation" r:id="rId6" imgW="3174840" imgH="939600" progId="Equation.DSMT4">
                  <p:embed/>
                </p:oleObj>
              </mc:Choice>
              <mc:Fallback>
                <p:oleObj name="Equation" r:id="rId6" imgW="3174840" imgH="939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8288" y="1441450"/>
                        <a:ext cx="3175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5605932"/>
              </p:ext>
            </p:extLst>
          </p:nvPr>
        </p:nvGraphicFramePr>
        <p:xfrm>
          <a:off x="1527175" y="2479675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3" name="Equation" r:id="rId8" imgW="1307880" imgH="838080" progId="Equation.DSMT4">
                  <p:embed/>
                </p:oleObj>
              </mc:Choice>
              <mc:Fallback>
                <p:oleObj name="Equation" r:id="rId8" imgW="13078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7175" y="2479675"/>
                        <a:ext cx="1308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280</Words>
  <Application>Microsoft Office PowerPoint</Application>
  <PresentationFormat>On-screen Show (4:3)</PresentationFormat>
  <Paragraphs>25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Calibri</vt:lpstr>
      <vt:lpstr>Sylfaen</vt:lpstr>
      <vt:lpstr>Courier New</vt:lpstr>
      <vt:lpstr>Arial</vt:lpstr>
      <vt:lpstr>Cambria Math</vt:lpstr>
      <vt:lpstr>Office Theme</vt:lpstr>
      <vt:lpstr>Equation</vt:lpstr>
      <vt:lpstr>Section 15.6</vt:lpstr>
      <vt:lpstr>Objectives</vt:lpstr>
      <vt:lpstr>Solid of Revolution </vt:lpstr>
      <vt:lpstr>Example 1: Finding the Volume of a Solid of Revolution</vt:lpstr>
      <vt:lpstr>Example 2: Finding the Volume of a Solid of Revolution</vt:lpstr>
      <vt:lpstr>Example 2: Finding the Volume of a Solid of Revolution (cont.)</vt:lpstr>
      <vt:lpstr>Example 3: Finding the Volume of a Solid of Revolution</vt:lpstr>
      <vt:lpstr>Example 3: Finding the Volume of a Solid of Revolution (cont.)</vt:lpstr>
      <vt:lpstr>Example 3: Finding the Volume of a Solid of Revolution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Mathematics with Applications in Business and Social Sciences</dc:title>
  <dc:creator>Hawkes Learning Systems</dc:creator>
  <cp:lastModifiedBy>syamprasad</cp:lastModifiedBy>
  <cp:revision>39</cp:revision>
  <dcterms:created xsi:type="dcterms:W3CDTF">2013-04-26T14:43:13Z</dcterms:created>
  <dcterms:modified xsi:type="dcterms:W3CDTF">2019-08-22T03:59:16Z</dcterms:modified>
</cp:coreProperties>
</file>