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FF00FF"/>
    <a:srgbClr val="008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410"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198398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F5DE32-8219-41AA-9957-612D2A2773E7}"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758DA6-8B78-413E-8FE7-E1E77E4809C0}" type="slidenum">
              <a:rPr lang="en-US" smtClean="0"/>
              <a:pPr/>
              <a:t>‹#›</a:t>
            </a:fld>
            <a:endParaRPr lang="en-US" dirty="0"/>
          </a:p>
        </p:txBody>
      </p:sp>
    </p:spTree>
    <p:extLst>
      <p:ext uri="{BB962C8B-B14F-4D97-AF65-F5344CB8AC3E}">
        <p14:creationId xmlns:p14="http://schemas.microsoft.com/office/powerpoint/2010/main" val="315670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8.w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wmf"/><Relationship Id="rId5" Type="http://schemas.openxmlformats.org/officeDocument/2006/relationships/oleObject" Target="../embeddings/oleObject36.bin"/><Relationship Id="rId4" Type="http://schemas.openxmlformats.org/officeDocument/2006/relationships/image" Target="../media/image37.wmf"/></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5.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2.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16.1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Functions of Several Variables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a.	</a:t>
            </a:r>
            <a:r>
              <a:rPr lang="en-US" dirty="0" smtClean="0"/>
              <a:t>The formula for the volume of a rectangular solid is 	</a:t>
            </a:r>
            <a:r>
              <a:rPr lang="en-US" i="1" dirty="0" smtClean="0">
                <a:solidFill>
                  <a:srgbClr val="000099"/>
                </a:solidFill>
              </a:rPr>
              <a:t>V</a:t>
            </a:r>
            <a:r>
              <a:rPr lang="en-US" dirty="0" smtClean="0">
                <a:solidFill>
                  <a:srgbClr val="000099"/>
                </a:solidFill>
              </a:rPr>
              <a:t> = </a:t>
            </a:r>
            <a:r>
              <a:rPr lang="en-US" i="1" dirty="0" smtClean="0">
                <a:solidFill>
                  <a:srgbClr val="000099"/>
                </a:solidFill>
              </a:rPr>
              <a:t>l </a:t>
            </a:r>
            <a:r>
              <a:rPr lang="en-US" dirty="0" smtClean="0">
                <a:solidFill>
                  <a:srgbClr val="000099"/>
                </a:solidFill>
                <a:sym typeface="Symbol"/>
              </a:rPr>
              <a:t> </a:t>
            </a:r>
            <a:r>
              <a:rPr lang="en-US" i="1" dirty="0" smtClean="0">
                <a:solidFill>
                  <a:srgbClr val="000099"/>
                </a:solidFill>
              </a:rPr>
              <a:t>w </a:t>
            </a:r>
            <a:r>
              <a:rPr lang="en-US" dirty="0" smtClean="0">
                <a:solidFill>
                  <a:srgbClr val="000099"/>
                </a:solidFill>
                <a:sym typeface="Symbol"/>
              </a:rPr>
              <a:t> </a:t>
            </a:r>
            <a:r>
              <a:rPr lang="en-US" i="1" dirty="0" smtClean="0">
                <a:solidFill>
                  <a:srgbClr val="000099"/>
                </a:solidFill>
              </a:rPr>
              <a:t>h</a:t>
            </a:r>
            <a:r>
              <a:rPr lang="en-US" dirty="0" smtClean="0"/>
              <a:t>, where </a:t>
            </a:r>
            <a:r>
              <a:rPr lang="en-US" i="1" dirty="0" smtClean="0"/>
              <a:t>l</a:t>
            </a:r>
            <a:r>
              <a:rPr lang="en-US" dirty="0" smtClean="0"/>
              <a:t> = length, </a:t>
            </a:r>
            <a:r>
              <a:rPr lang="en-US" i="1" dirty="0" smtClean="0"/>
              <a:t>w</a:t>
            </a:r>
            <a:r>
              <a:rPr lang="en-US" dirty="0" smtClean="0"/>
              <a:t> = width, and             	</a:t>
            </a:r>
            <a:r>
              <a:rPr lang="en-US" i="1" dirty="0" smtClean="0"/>
              <a:t>h</a:t>
            </a:r>
            <a:r>
              <a:rPr lang="en-US" dirty="0" smtClean="0"/>
              <a:t> = height. Thus, the function that represents the 	volume of this box is</a:t>
            </a:r>
            <a:endParaRPr lang="en-US" dirty="0"/>
          </a:p>
        </p:txBody>
      </p:sp>
      <p:graphicFrame>
        <p:nvGraphicFramePr>
          <p:cNvPr id="248834" name="Object 2"/>
          <p:cNvGraphicFramePr>
            <a:graphicFrameLocks noChangeAspect="1"/>
          </p:cNvGraphicFramePr>
          <p:nvPr>
            <p:extLst>
              <p:ext uri="{D42A27DB-BD31-4B8C-83A1-F6EECF244321}">
                <p14:modId xmlns:p14="http://schemas.microsoft.com/office/powerpoint/2010/main" val="3911624039"/>
              </p:ext>
            </p:extLst>
          </p:nvPr>
        </p:nvGraphicFramePr>
        <p:xfrm>
          <a:off x="2997200" y="3200400"/>
          <a:ext cx="3149600" cy="495300"/>
        </p:xfrm>
        <a:graphic>
          <a:graphicData uri="http://schemas.openxmlformats.org/presentationml/2006/ole">
            <mc:AlternateContent xmlns:mc="http://schemas.openxmlformats.org/markup-compatibility/2006">
              <mc:Choice xmlns:v="urn:schemas-microsoft-com:vml" Requires="v">
                <p:oleObj spid="_x0000_s4102" name="Equation" r:id="rId3" imgW="3149600" imgH="495300" progId="Equation.DSMT4">
                  <p:embed/>
                </p:oleObj>
              </mc:Choice>
              <mc:Fallback>
                <p:oleObj name="Equation" r:id="rId3" imgW="3149600" imgH="4953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3200400"/>
                        <a:ext cx="3149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88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The surface area consists of the sum of the areas of 	the bottom surface, the front and back faces, and 	the left and the right faces. For this box, we have</a:t>
            </a:r>
          </a:p>
          <a:p>
            <a:pPr>
              <a:tabLst>
                <a:tab pos="461963" algn="l"/>
                <a:tab pos="1603375" algn="l"/>
              </a:tabLst>
            </a:pPr>
            <a:r>
              <a:rPr lang="en-US" i="1" dirty="0" smtClean="0"/>
              <a:t>		x</a:t>
            </a:r>
            <a:r>
              <a:rPr lang="en-US" baseline="30000" dirty="0" smtClean="0"/>
              <a:t>2</a:t>
            </a:r>
            <a:r>
              <a:rPr lang="en-US" dirty="0" smtClean="0"/>
              <a:t> = area of bottom surface and </a:t>
            </a:r>
          </a:p>
          <a:p>
            <a:pPr>
              <a:tabLst>
                <a:tab pos="1603375" algn="l"/>
              </a:tabLst>
            </a:pPr>
            <a:r>
              <a:rPr lang="en-US" i="1" dirty="0" smtClean="0"/>
              <a:t>	xy</a:t>
            </a:r>
            <a:r>
              <a:rPr lang="en-US" dirty="0" smtClean="0"/>
              <a:t> = area of each of the other four faces.</a:t>
            </a:r>
          </a:p>
          <a:p>
            <a:pPr>
              <a:tabLst>
                <a:tab pos="461963" algn="l"/>
                <a:tab pos="1603375" algn="l"/>
              </a:tabLst>
            </a:pPr>
            <a:r>
              <a:rPr lang="en-US" dirty="0" smtClean="0"/>
              <a:t>	Thus, the total surface area is represented by the 	function</a:t>
            </a:r>
            <a:endParaRPr lang="en-US" dirty="0"/>
          </a:p>
        </p:txBody>
      </p:sp>
      <p:graphicFrame>
        <p:nvGraphicFramePr>
          <p:cNvPr id="249859" name="Object 3"/>
          <p:cNvGraphicFramePr>
            <a:graphicFrameLocks noChangeAspect="1"/>
          </p:cNvGraphicFramePr>
          <p:nvPr>
            <p:extLst>
              <p:ext uri="{D42A27DB-BD31-4B8C-83A1-F6EECF244321}">
                <p14:modId xmlns:p14="http://schemas.microsoft.com/office/powerpoint/2010/main" val="2946547879"/>
              </p:ext>
            </p:extLst>
          </p:nvPr>
        </p:nvGraphicFramePr>
        <p:xfrm>
          <a:off x="3263900" y="4610100"/>
          <a:ext cx="2616200" cy="495300"/>
        </p:xfrm>
        <a:graphic>
          <a:graphicData uri="http://schemas.openxmlformats.org/presentationml/2006/ole">
            <mc:AlternateContent xmlns:mc="http://schemas.openxmlformats.org/markup-compatibility/2006">
              <mc:Choice xmlns:v="urn:schemas-microsoft-com:vml" Requires="v">
                <p:oleObj spid="_x0000_s5126" name="Equation" r:id="rId3" imgW="2616200" imgH="495300" progId="Equation.DSMT4">
                  <p:embed/>
                </p:oleObj>
              </mc:Choice>
              <mc:Fallback>
                <p:oleObj name="Equation" r:id="rId3" imgW="2616200" imgH="4953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610100"/>
                        <a:ext cx="2616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98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c.	</a:t>
            </a:r>
            <a:r>
              <a:rPr lang="en-US" dirty="0" smtClean="0"/>
              <a:t>Evaluate this function in two variables at </a:t>
            </a:r>
            <a:r>
              <a:rPr lang="en-US" i="1" dirty="0" smtClean="0">
                <a:solidFill>
                  <a:srgbClr val="008000"/>
                </a:solidFill>
              </a:rPr>
              <a:t>x</a:t>
            </a:r>
            <a:r>
              <a:rPr lang="en-US" dirty="0" smtClean="0">
                <a:solidFill>
                  <a:srgbClr val="008000"/>
                </a:solidFill>
              </a:rPr>
              <a:t> = 4 </a:t>
            </a:r>
            <a:r>
              <a:rPr lang="en-US" dirty="0" smtClean="0"/>
              <a:t>and   	</a:t>
            </a:r>
            <a:r>
              <a:rPr lang="en-US" i="1" dirty="0" smtClean="0">
                <a:solidFill>
                  <a:srgbClr val="FF00FF"/>
                </a:solidFill>
              </a:rPr>
              <a:t>y</a:t>
            </a:r>
            <a:r>
              <a:rPr lang="en-US" dirty="0" smtClean="0">
                <a:solidFill>
                  <a:srgbClr val="FF00FF"/>
                </a:solidFill>
              </a:rPr>
              <a:t> = 5</a:t>
            </a:r>
            <a:r>
              <a:rPr lang="en-US" dirty="0" smtClean="0"/>
              <a:t>. Then </a:t>
            </a:r>
            <a:endParaRPr lang="en-US" dirty="0"/>
          </a:p>
        </p:txBody>
      </p:sp>
      <p:graphicFrame>
        <p:nvGraphicFramePr>
          <p:cNvPr id="6147" name="Object 3"/>
          <p:cNvGraphicFramePr>
            <a:graphicFrameLocks noChangeAspect="1"/>
          </p:cNvGraphicFramePr>
          <p:nvPr/>
        </p:nvGraphicFramePr>
        <p:xfrm>
          <a:off x="1981200" y="2438400"/>
          <a:ext cx="990600" cy="495300"/>
        </p:xfrm>
        <a:graphic>
          <a:graphicData uri="http://schemas.openxmlformats.org/presentationml/2006/ole">
            <mc:AlternateContent xmlns:mc="http://schemas.openxmlformats.org/markup-compatibility/2006">
              <mc:Choice xmlns:v="urn:schemas-microsoft-com:vml" Requires="v">
                <p:oleObj spid="_x0000_s6163" name="Equation" r:id="rId3" imgW="990360" imgH="495000" progId="Equation.DSMT4">
                  <p:embed/>
                </p:oleObj>
              </mc:Choice>
              <mc:Fallback>
                <p:oleObj name="Equation" r:id="rId3" imgW="99036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438400"/>
                        <a:ext cx="990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020704" y="2438400"/>
          <a:ext cx="2032000" cy="482600"/>
        </p:xfrm>
        <a:graphic>
          <a:graphicData uri="http://schemas.openxmlformats.org/presentationml/2006/ole">
            <mc:AlternateContent xmlns:mc="http://schemas.openxmlformats.org/markup-compatibility/2006">
              <mc:Choice xmlns:v="urn:schemas-microsoft-com:vml" Requires="v">
                <p:oleObj spid="_x0000_s6164" name="Equation" r:id="rId5" imgW="2031840" imgH="482400" progId="Equation.DSMT4">
                  <p:embed/>
                </p:oleObj>
              </mc:Choice>
              <mc:Fallback>
                <p:oleObj name="Equation" r:id="rId5" imgW="203184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0704" y="2438400"/>
                        <a:ext cx="2032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064456" y="2528248"/>
          <a:ext cx="1320800" cy="292100"/>
        </p:xfrm>
        <a:graphic>
          <a:graphicData uri="http://schemas.openxmlformats.org/presentationml/2006/ole">
            <mc:AlternateContent xmlns:mc="http://schemas.openxmlformats.org/markup-compatibility/2006">
              <mc:Choice xmlns:v="urn:schemas-microsoft-com:vml" Requires="v">
                <p:oleObj spid="_x0000_s6165" name="Equation" r:id="rId7" imgW="1320480" imgH="291960" progId="Equation.DSMT4">
                  <p:embed/>
                </p:oleObj>
              </mc:Choice>
              <mc:Fallback>
                <p:oleObj name="Equation" r:id="rId7" imgW="13204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4456" y="2528248"/>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6400800" y="2514600"/>
          <a:ext cx="749300" cy="381000"/>
        </p:xfrm>
        <a:graphic>
          <a:graphicData uri="http://schemas.openxmlformats.org/presentationml/2006/ole">
            <mc:AlternateContent xmlns:mc="http://schemas.openxmlformats.org/markup-compatibility/2006">
              <mc:Choice xmlns:v="urn:schemas-microsoft-com:vml" Requires="v">
                <p:oleObj spid="_x0000_s6166" name="Equation" r:id="rId9" imgW="749160" imgH="380880" progId="Equation.DSMT4">
                  <p:embed/>
                </p:oleObj>
              </mc:Choice>
              <mc:Fallback>
                <p:oleObj name="Equation" r:id="rId9" imgW="74916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00800" y="251460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Using the Cobb-Douglas Production Formula</a:t>
            </a:r>
            <a:endParaRPr lang="en-US" dirty="0"/>
          </a:p>
        </p:txBody>
      </p:sp>
      <p:sp>
        <p:nvSpPr>
          <p:cNvPr id="3" name="Content Placeholder 2"/>
          <p:cNvSpPr>
            <a:spLocks noGrp="1"/>
          </p:cNvSpPr>
          <p:nvPr>
            <p:ph idx="1"/>
          </p:nvPr>
        </p:nvSpPr>
        <p:spPr/>
        <p:txBody>
          <a:bodyPr/>
          <a:lstStyle/>
          <a:p>
            <a:pPr>
              <a:tabLst>
                <a:tab pos="461963" algn="l"/>
              </a:tabLst>
            </a:pPr>
            <a:r>
              <a:rPr lang="en-US" dirty="0" smtClean="0"/>
              <a:t>Suppose that the function                                       represents the number of units produced by a company with </a:t>
            </a:r>
            <a:r>
              <a:rPr lang="en-US" i="1" dirty="0" smtClean="0"/>
              <a:t>x</a:t>
            </a:r>
            <a:r>
              <a:rPr lang="en-US" dirty="0" smtClean="0"/>
              <a:t> units of labor and </a:t>
            </a:r>
            <a:r>
              <a:rPr lang="en-US" i="1" dirty="0" smtClean="0"/>
              <a:t>y</a:t>
            </a:r>
            <a:r>
              <a:rPr lang="en-US" dirty="0" smtClean="0"/>
              <a:t> units of capital.</a:t>
            </a:r>
          </a:p>
          <a:p>
            <a:pPr>
              <a:tabLst>
                <a:tab pos="461963" algn="l"/>
              </a:tabLst>
            </a:pPr>
            <a:r>
              <a:rPr lang="en-US" b="1" dirty="0" smtClean="0"/>
              <a:t>a.	</a:t>
            </a:r>
            <a:r>
              <a:rPr lang="en-US" dirty="0" smtClean="0"/>
              <a:t>How many units of a product will be manufactured 	if </a:t>
            </a:r>
            <a:r>
              <a:rPr lang="en-US" dirty="0" smtClean="0">
                <a:solidFill>
                  <a:srgbClr val="0000FF"/>
                </a:solidFill>
              </a:rPr>
              <a:t>300 units </a:t>
            </a:r>
            <a:r>
              <a:rPr lang="en-US" dirty="0" smtClean="0"/>
              <a:t>of labor and </a:t>
            </a:r>
            <a:r>
              <a:rPr lang="en-US" dirty="0" smtClean="0">
                <a:solidFill>
                  <a:srgbClr val="0000FF"/>
                </a:solidFill>
              </a:rPr>
              <a:t>50 units </a:t>
            </a:r>
            <a:r>
              <a:rPr lang="en-US" dirty="0" smtClean="0"/>
              <a:t>of capital are used?</a:t>
            </a:r>
          </a:p>
          <a:p>
            <a:pPr>
              <a:tabLst>
                <a:tab pos="461963" algn="l"/>
              </a:tabLst>
            </a:pPr>
            <a:r>
              <a:rPr lang="en-US" b="1" dirty="0" smtClean="0"/>
              <a:t>b.	</a:t>
            </a:r>
            <a:r>
              <a:rPr lang="en-US" dirty="0" smtClean="0"/>
              <a:t>How many units will be produced if twice the 	number of units of labor and capital are used?</a:t>
            </a:r>
            <a:endParaRPr lang="en-US" dirty="0"/>
          </a:p>
        </p:txBody>
      </p:sp>
      <p:graphicFrame>
        <p:nvGraphicFramePr>
          <p:cNvPr id="251906" name="Object 2"/>
          <p:cNvGraphicFramePr>
            <a:graphicFrameLocks noChangeAspect="1"/>
          </p:cNvGraphicFramePr>
          <p:nvPr/>
        </p:nvGraphicFramePr>
        <p:xfrm>
          <a:off x="4432300" y="1294440"/>
          <a:ext cx="2806700" cy="495300"/>
        </p:xfrm>
        <a:graphic>
          <a:graphicData uri="http://schemas.openxmlformats.org/presentationml/2006/ole">
            <mc:AlternateContent xmlns:mc="http://schemas.openxmlformats.org/markup-compatibility/2006">
              <mc:Choice xmlns:v="urn:schemas-microsoft-com:vml" Requires="v">
                <p:oleObj spid="_x0000_s7187" name="Equation" r:id="rId3" imgW="2806700" imgH="495300" progId="Equation.DSMT4">
                  <p:embed/>
                </p:oleObj>
              </mc:Choice>
              <mc:Fallback>
                <p:oleObj name="Equation" r:id="rId3" imgW="2806700" imgH="4953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2300" y="1294440"/>
                        <a:ext cx="2806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Content Placeholder 2"/>
          <p:cNvSpPr txBox="1">
            <a:spLocks/>
          </p:cNvSpPr>
          <p:nvPr/>
        </p:nvSpPr>
        <p:spPr bwMode="auto">
          <a:xfrm>
            <a:off x="457200" y="4495800"/>
            <a:ext cx="8229600" cy="10402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tab pos="461963" algn="l"/>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Solutions:</a:t>
            </a:r>
          </a:p>
          <a:p>
            <a:pPr marL="0" marR="0" lvl="0" indent="0" algn="l" defTabSz="914400" rtl="0" eaLnBrk="0" fontAlgn="base" latinLnBrk="0" hangingPunct="0">
              <a:lnSpc>
                <a:spcPct val="100000"/>
              </a:lnSpc>
              <a:spcBef>
                <a:spcPct val="20000"/>
              </a:spcBef>
              <a:spcAft>
                <a:spcPct val="0"/>
              </a:spcAft>
              <a:buClrTx/>
              <a:buSzTx/>
              <a:buFontTx/>
              <a:buNone/>
              <a:tabLst>
                <a:tab pos="461963" algn="l"/>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a.</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5384800" y="5524500"/>
            <a:ext cx="3566160" cy="400110"/>
          </a:xfrm>
          <a:prstGeom prst="rect">
            <a:avLst/>
          </a:prstGeom>
        </p:spPr>
        <p:txBody>
          <a:bodyPr wrap="square">
            <a:spAutoFit/>
          </a:bodyPr>
          <a:lstStyle/>
          <a:p>
            <a:r>
              <a:rPr lang="en-US" sz="2000" dirty="0" smtClean="0">
                <a:solidFill>
                  <a:srgbClr val="008080"/>
                </a:solidFill>
              </a:rPr>
              <a:t>Fractional units are not counted.</a:t>
            </a:r>
            <a:endParaRPr lang="en-US" sz="2000" dirty="0">
              <a:solidFill>
                <a:srgbClr val="008080"/>
              </a:solidFill>
            </a:endParaRPr>
          </a:p>
        </p:txBody>
      </p:sp>
      <p:graphicFrame>
        <p:nvGraphicFramePr>
          <p:cNvPr id="7172" name="Object 4"/>
          <p:cNvGraphicFramePr>
            <a:graphicFrameLocks noChangeAspect="1"/>
          </p:cNvGraphicFramePr>
          <p:nvPr/>
        </p:nvGraphicFramePr>
        <p:xfrm>
          <a:off x="963304" y="5042848"/>
          <a:ext cx="1562100" cy="495300"/>
        </p:xfrm>
        <a:graphic>
          <a:graphicData uri="http://schemas.openxmlformats.org/presentationml/2006/ole">
            <mc:AlternateContent xmlns:mc="http://schemas.openxmlformats.org/markup-compatibility/2006">
              <mc:Choice xmlns:v="urn:schemas-microsoft-com:vml" Requires="v">
                <p:oleObj spid="_x0000_s7188" name="Equation" r:id="rId5" imgW="1562040" imgH="495000" progId="Equation.DSMT4">
                  <p:embed/>
                </p:oleObj>
              </mc:Choice>
              <mc:Fallback>
                <p:oleObj name="Equation" r:id="rId5" imgW="156204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3304" y="5042848"/>
                        <a:ext cx="156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563504" y="5015552"/>
          <a:ext cx="2832100" cy="533400"/>
        </p:xfrm>
        <a:graphic>
          <a:graphicData uri="http://schemas.openxmlformats.org/presentationml/2006/ole">
            <mc:AlternateContent xmlns:mc="http://schemas.openxmlformats.org/markup-compatibility/2006">
              <mc:Choice xmlns:v="urn:schemas-microsoft-com:vml" Requires="v">
                <p:oleObj spid="_x0000_s7189" name="Equation" r:id="rId7" imgW="2831760" imgH="533160" progId="Equation.DSMT4">
                  <p:embed/>
                </p:oleObj>
              </mc:Choice>
              <mc:Fallback>
                <p:oleObj name="Equation" r:id="rId7" imgW="283176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3504" y="5015552"/>
                        <a:ext cx="2832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410200" y="5105400"/>
          <a:ext cx="3556000" cy="393700"/>
        </p:xfrm>
        <a:graphic>
          <a:graphicData uri="http://schemas.openxmlformats.org/presentationml/2006/ole">
            <mc:AlternateContent xmlns:mc="http://schemas.openxmlformats.org/markup-compatibility/2006">
              <mc:Choice xmlns:v="urn:schemas-microsoft-com:vml" Requires="v">
                <p:oleObj spid="_x0000_s7190" name="Equation" r:id="rId9" imgW="3555720" imgH="393480" progId="Equation.DSMT4">
                  <p:embed/>
                </p:oleObj>
              </mc:Choice>
              <mc:Fallback>
                <p:oleObj name="Equation" r:id="rId9" imgW="355572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5105400"/>
                        <a:ext cx="3556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Using the Cobb-Douglas Production Formula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If the number of units of labor and capital are both 	doubled, then</a:t>
            </a:r>
          </a:p>
          <a:p>
            <a:pPr algn="ctr">
              <a:tabLst>
                <a:tab pos="461963" algn="l"/>
              </a:tabLst>
            </a:pPr>
            <a:r>
              <a:rPr lang="en-US" i="1" dirty="0" smtClean="0">
                <a:solidFill>
                  <a:srgbClr val="00C864"/>
                </a:solidFill>
              </a:rPr>
              <a:t>x</a:t>
            </a:r>
            <a:r>
              <a:rPr lang="en-US" dirty="0" smtClean="0">
                <a:solidFill>
                  <a:srgbClr val="00C864"/>
                </a:solidFill>
              </a:rPr>
              <a:t> = 2 ⋅ 300 = 600 </a:t>
            </a:r>
            <a:r>
              <a:rPr lang="en-US" dirty="0" smtClean="0"/>
              <a:t>and </a:t>
            </a:r>
            <a:r>
              <a:rPr lang="en-US" i="1" dirty="0" smtClean="0">
                <a:solidFill>
                  <a:srgbClr val="FF00FF"/>
                </a:solidFill>
              </a:rPr>
              <a:t>y</a:t>
            </a:r>
            <a:r>
              <a:rPr lang="en-US" dirty="0" smtClean="0">
                <a:solidFill>
                  <a:srgbClr val="FF00FF"/>
                </a:solidFill>
              </a:rPr>
              <a:t> = 2 ⋅ 50 = 100</a:t>
            </a:r>
            <a:r>
              <a:rPr lang="en-US" dirty="0" smtClean="0"/>
              <a:t>.</a:t>
            </a:r>
          </a:p>
          <a:p>
            <a:pPr>
              <a:tabLst>
                <a:tab pos="461963" algn="l"/>
              </a:tabLst>
            </a:pPr>
            <a:r>
              <a:rPr lang="en-US" dirty="0" smtClean="0"/>
              <a:t>	So</a:t>
            </a:r>
          </a:p>
          <a:p>
            <a:pPr>
              <a:tabLst>
                <a:tab pos="461963" algn="l"/>
              </a:tabLst>
            </a:pPr>
            <a:endParaRPr lang="en-US" dirty="0" smtClean="0"/>
          </a:p>
          <a:p>
            <a:pPr>
              <a:tabLst>
                <a:tab pos="461963" algn="l"/>
              </a:tabLst>
            </a:pPr>
            <a:endParaRPr lang="en-US" dirty="0" smtClean="0"/>
          </a:p>
          <a:p>
            <a:pPr>
              <a:tabLst>
                <a:tab pos="461963" algn="l"/>
              </a:tabLst>
            </a:pPr>
            <a:endParaRPr lang="en-US" dirty="0" smtClean="0"/>
          </a:p>
          <a:p>
            <a:pPr>
              <a:tabLst>
                <a:tab pos="461963" algn="l"/>
              </a:tabLst>
            </a:pPr>
            <a:r>
              <a:rPr lang="en-US" dirty="0" smtClean="0"/>
              <a:t>	Thus, we see that production is doubled if both 	labor and capital are doubled.</a:t>
            </a:r>
            <a:endParaRPr lang="en-US" dirty="0"/>
          </a:p>
        </p:txBody>
      </p:sp>
      <p:sp>
        <p:nvSpPr>
          <p:cNvPr id="7" name="Rectangle 6"/>
          <p:cNvSpPr/>
          <p:nvPr/>
        </p:nvSpPr>
        <p:spPr>
          <a:xfrm>
            <a:off x="5715000" y="3657600"/>
            <a:ext cx="3383280" cy="400110"/>
          </a:xfrm>
          <a:prstGeom prst="rect">
            <a:avLst/>
          </a:prstGeom>
        </p:spPr>
        <p:txBody>
          <a:bodyPr wrap="square">
            <a:spAutoFit/>
          </a:bodyPr>
          <a:lstStyle/>
          <a:p>
            <a:r>
              <a:rPr lang="en-US" sz="2000" dirty="0" smtClean="0">
                <a:solidFill>
                  <a:srgbClr val="008080"/>
                </a:solidFill>
              </a:rPr>
              <a:t>Substitute </a:t>
            </a:r>
            <a:r>
              <a:rPr lang="en-US" sz="2000" i="1" dirty="0" smtClean="0">
                <a:solidFill>
                  <a:srgbClr val="00C864"/>
                </a:solidFill>
              </a:rPr>
              <a:t>x</a:t>
            </a:r>
            <a:r>
              <a:rPr lang="en-US" sz="2000" dirty="0" smtClean="0">
                <a:solidFill>
                  <a:srgbClr val="00C864"/>
                </a:solidFill>
              </a:rPr>
              <a:t> = 600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100</a:t>
            </a:r>
            <a:r>
              <a:rPr lang="en-US" sz="2000" dirty="0" smtClean="0">
                <a:solidFill>
                  <a:srgbClr val="008080"/>
                </a:solidFill>
              </a:rPr>
              <a:t>.</a:t>
            </a:r>
            <a:endParaRPr lang="en-US" sz="2000" dirty="0">
              <a:solidFill>
                <a:srgbClr val="008080"/>
              </a:solidFill>
            </a:endParaRPr>
          </a:p>
        </p:txBody>
      </p:sp>
      <p:graphicFrame>
        <p:nvGraphicFramePr>
          <p:cNvPr id="8195" name="Object 3"/>
          <p:cNvGraphicFramePr>
            <a:graphicFrameLocks noChangeAspect="1"/>
          </p:cNvGraphicFramePr>
          <p:nvPr/>
        </p:nvGraphicFramePr>
        <p:xfrm>
          <a:off x="990600" y="3618552"/>
          <a:ext cx="1714500" cy="495300"/>
        </p:xfrm>
        <a:graphic>
          <a:graphicData uri="http://schemas.openxmlformats.org/presentationml/2006/ole">
            <mc:AlternateContent xmlns:mc="http://schemas.openxmlformats.org/markup-compatibility/2006">
              <mc:Choice xmlns:v="urn:schemas-microsoft-com:vml" Requires="v">
                <p:oleObj spid="_x0000_s8207" name="Equation" r:id="rId3" imgW="1714320" imgH="495000" progId="Equation.DSMT4">
                  <p:embed/>
                </p:oleObj>
              </mc:Choice>
              <mc:Fallback>
                <p:oleObj name="Equation" r:id="rId3" imgW="171432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618552"/>
                        <a:ext cx="1714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729552" y="3567752"/>
          <a:ext cx="2984500" cy="533400"/>
        </p:xfrm>
        <a:graphic>
          <a:graphicData uri="http://schemas.openxmlformats.org/presentationml/2006/ole">
            <mc:AlternateContent xmlns:mc="http://schemas.openxmlformats.org/markup-compatibility/2006">
              <mc:Choice xmlns:v="urn:schemas-microsoft-com:vml" Requires="v">
                <p:oleObj spid="_x0000_s8208" name="Equation" r:id="rId5" imgW="2984400" imgH="533160" progId="Equation.DSMT4">
                  <p:embed/>
                </p:oleObj>
              </mc:Choice>
              <mc:Fallback>
                <p:oleObj name="Equation" r:id="rId5" imgW="29844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29552" y="3567752"/>
                        <a:ext cx="2984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705100" y="4267200"/>
          <a:ext cx="3644900" cy="393700"/>
        </p:xfrm>
        <a:graphic>
          <a:graphicData uri="http://schemas.openxmlformats.org/presentationml/2006/ole">
            <mc:AlternateContent xmlns:mc="http://schemas.openxmlformats.org/markup-compatibility/2006">
              <mc:Choice xmlns:v="urn:schemas-microsoft-com:vml" Requires="v">
                <p:oleObj spid="_x0000_s8209" name="Equation" r:id="rId7" imgW="3644640" imgH="393480" progId="Equation.DSMT4">
                  <p:embed/>
                </p:oleObj>
              </mc:Choice>
              <mc:Fallback>
                <p:oleObj name="Equation" r:id="rId7" imgW="364464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05100" y="4267200"/>
                        <a:ext cx="3644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Graphing 3D Points</a:t>
            </a:r>
            <a:endParaRPr lang="en-US" dirty="0"/>
          </a:p>
        </p:txBody>
      </p:sp>
      <p:sp>
        <p:nvSpPr>
          <p:cNvPr id="3" name="Content Placeholder 2"/>
          <p:cNvSpPr>
            <a:spLocks noGrp="1"/>
          </p:cNvSpPr>
          <p:nvPr>
            <p:ph idx="1"/>
          </p:nvPr>
        </p:nvSpPr>
        <p:spPr/>
        <p:txBody>
          <a:bodyPr/>
          <a:lstStyle/>
          <a:p>
            <a:r>
              <a:rPr lang="en-US" dirty="0" smtClean="0"/>
              <a:t>Draw a three-dimensional coordinate system; then graph and label the following points:</a:t>
            </a:r>
          </a:p>
          <a:p>
            <a:pPr algn="ctr"/>
            <a:r>
              <a:rPr lang="en-US" i="1" dirty="0" smtClean="0">
                <a:solidFill>
                  <a:srgbClr val="0000FF"/>
                </a:solidFill>
              </a:rPr>
              <a:t>A</a:t>
            </a:r>
            <a:r>
              <a:rPr lang="en-US" dirty="0" smtClean="0">
                <a:solidFill>
                  <a:srgbClr val="0000FF"/>
                </a:solidFill>
              </a:rPr>
              <a:t>(1, −2, 3)</a:t>
            </a:r>
            <a:r>
              <a:rPr lang="en-US" dirty="0" smtClean="0"/>
              <a:t>,</a:t>
            </a:r>
            <a:r>
              <a:rPr lang="en-US" dirty="0" smtClean="0">
                <a:solidFill>
                  <a:srgbClr val="0000FF"/>
                </a:solidFill>
              </a:rPr>
              <a:t> </a:t>
            </a:r>
            <a:r>
              <a:rPr lang="en-US" i="1" dirty="0" smtClean="0">
                <a:solidFill>
                  <a:srgbClr val="0000FF"/>
                </a:solidFill>
              </a:rPr>
              <a:t>B</a:t>
            </a:r>
            <a:r>
              <a:rPr lang="en-US" dirty="0" smtClean="0">
                <a:solidFill>
                  <a:srgbClr val="0000FF"/>
                </a:solidFill>
              </a:rPr>
              <a:t>(0, 0, 4)</a:t>
            </a:r>
            <a:r>
              <a:rPr lang="en-US" dirty="0" smtClean="0"/>
              <a:t>,</a:t>
            </a:r>
            <a:r>
              <a:rPr lang="en-US" dirty="0" smtClean="0">
                <a:solidFill>
                  <a:srgbClr val="0000FF"/>
                </a:solidFill>
              </a:rPr>
              <a:t> </a:t>
            </a:r>
            <a:r>
              <a:rPr lang="en-US" i="1" dirty="0" smtClean="0">
                <a:solidFill>
                  <a:srgbClr val="0000FF"/>
                </a:solidFill>
              </a:rPr>
              <a:t>C</a:t>
            </a:r>
            <a:r>
              <a:rPr lang="en-US" dirty="0" smtClean="0">
                <a:solidFill>
                  <a:srgbClr val="0000FF"/>
                </a:solidFill>
              </a:rPr>
              <a:t>(0, 3, 2)</a:t>
            </a:r>
            <a:r>
              <a:rPr lang="en-US" dirty="0" smtClean="0"/>
              <a:t>,</a:t>
            </a:r>
            <a:r>
              <a:rPr lang="en-US" dirty="0" smtClean="0">
                <a:solidFill>
                  <a:srgbClr val="0000FF"/>
                </a:solidFill>
              </a:rPr>
              <a:t> </a:t>
            </a:r>
            <a:r>
              <a:rPr lang="en-US" dirty="0" smtClean="0"/>
              <a:t>and </a:t>
            </a:r>
            <a:r>
              <a:rPr lang="en-US" i="1" dirty="0" smtClean="0">
                <a:solidFill>
                  <a:srgbClr val="0000FF"/>
                </a:solidFill>
              </a:rPr>
              <a:t>D</a:t>
            </a:r>
            <a:r>
              <a:rPr lang="en-US" dirty="0" smtClean="0">
                <a:solidFill>
                  <a:srgbClr val="0000FF"/>
                </a:solidFill>
              </a:rPr>
              <a:t>(2, 2, −1)</a:t>
            </a:r>
            <a:r>
              <a:rPr lang="en-US" dirty="0" smtClean="0"/>
              <a:t>.</a:t>
            </a:r>
          </a:p>
          <a:p>
            <a:r>
              <a:rPr lang="en-US" b="1" dirty="0" smtClean="0"/>
              <a:t>Solution:</a:t>
            </a:r>
            <a:endParaRPr lang="en-US" dirty="0"/>
          </a:p>
        </p:txBody>
      </p:sp>
      <p:pic>
        <p:nvPicPr>
          <p:cNvPr id="254978" name="Picture 2" descr="C:\Documents and Settings\Nagesh\Desktop\Ch_8_sec8.png"/>
          <p:cNvPicPr>
            <a:picLocks noChangeAspect="1" noChangeArrowheads="1"/>
          </p:cNvPicPr>
          <p:nvPr/>
        </p:nvPicPr>
        <p:blipFill>
          <a:blip r:embed="rId2" cstate="print"/>
          <a:srcRect/>
          <a:stretch>
            <a:fillRect/>
          </a:stretch>
        </p:blipFill>
        <p:spPr bwMode="auto">
          <a:xfrm>
            <a:off x="2896275" y="2743200"/>
            <a:ext cx="3351450" cy="3200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49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Graphing 3D Planes</a:t>
            </a:r>
            <a:endParaRPr lang="en-US" dirty="0"/>
          </a:p>
        </p:txBody>
      </p:sp>
      <p:sp>
        <p:nvSpPr>
          <p:cNvPr id="3" name="Content Placeholder 2"/>
          <p:cNvSpPr>
            <a:spLocks noGrp="1"/>
          </p:cNvSpPr>
          <p:nvPr>
            <p:ph idx="1"/>
          </p:nvPr>
        </p:nvSpPr>
        <p:spPr/>
        <p:txBody>
          <a:bodyPr/>
          <a:lstStyle/>
          <a:p>
            <a:r>
              <a:rPr lang="en-US" dirty="0" smtClean="0"/>
              <a:t>Set up a three-dimensional coordinate system to graph each of the following planes: </a:t>
            </a:r>
          </a:p>
          <a:p>
            <a:r>
              <a:rPr lang="en-US" b="1" dirty="0" smtClean="0"/>
              <a:t>a.  </a:t>
            </a:r>
            <a:r>
              <a:rPr lang="en-US" i="1" dirty="0" smtClean="0">
                <a:solidFill>
                  <a:srgbClr val="0000FF"/>
                </a:solidFill>
              </a:rPr>
              <a:t>x</a:t>
            </a:r>
            <a:r>
              <a:rPr lang="en-US" dirty="0" smtClean="0">
                <a:solidFill>
                  <a:srgbClr val="0000FF"/>
                </a:solidFill>
              </a:rPr>
              <a:t> = 5</a:t>
            </a:r>
            <a:r>
              <a:rPr lang="en-US" dirty="0" smtClean="0"/>
              <a:t>				</a:t>
            </a:r>
            <a:r>
              <a:rPr lang="en-US" b="1" dirty="0" smtClean="0"/>
              <a:t>b.  </a:t>
            </a:r>
            <a:r>
              <a:rPr lang="en-US" i="1" dirty="0" smtClean="0">
                <a:solidFill>
                  <a:srgbClr val="0000FF"/>
                </a:solidFill>
              </a:rPr>
              <a:t>y</a:t>
            </a:r>
            <a:r>
              <a:rPr lang="en-US" dirty="0" smtClean="0">
                <a:solidFill>
                  <a:srgbClr val="0000FF"/>
                </a:solidFill>
              </a:rPr>
              <a:t> = −2</a:t>
            </a:r>
            <a:r>
              <a:rPr lang="en-US" dirty="0" smtClean="0"/>
              <a:t>.</a:t>
            </a:r>
          </a:p>
          <a:p>
            <a:r>
              <a:rPr lang="en-US" b="1" dirty="0" smtClean="0"/>
              <a:t>Solutions:</a:t>
            </a:r>
            <a:endParaRPr lang="en-US" dirty="0" smtClean="0"/>
          </a:p>
          <a:p>
            <a:endParaRPr lang="en-US" dirty="0" smtClean="0"/>
          </a:p>
        </p:txBody>
      </p:sp>
      <p:pic>
        <p:nvPicPr>
          <p:cNvPr id="4" name="Picture 2" descr="C:\Documents and Settings\Nagesh\Desktop\Ch_8_sec8.png"/>
          <p:cNvPicPr>
            <a:picLocks noChangeAspect="1" noChangeArrowheads="1"/>
          </p:cNvPicPr>
          <p:nvPr/>
        </p:nvPicPr>
        <p:blipFill>
          <a:blip r:embed="rId2" cstate="print"/>
          <a:srcRect/>
          <a:stretch>
            <a:fillRect/>
          </a:stretch>
        </p:blipFill>
        <p:spPr bwMode="auto">
          <a:xfrm>
            <a:off x="2514600" y="2697779"/>
            <a:ext cx="3351449" cy="3200400"/>
          </a:xfrm>
          <a:prstGeom prst="rect">
            <a:avLst/>
          </a:prstGeom>
          <a:noFill/>
        </p:spPr>
      </p:pic>
      <p:sp>
        <p:nvSpPr>
          <p:cNvPr id="5" name="Rectangle 4"/>
          <p:cNvSpPr/>
          <p:nvPr/>
        </p:nvSpPr>
        <p:spPr>
          <a:xfrm>
            <a:off x="5943600" y="2828093"/>
            <a:ext cx="2895600" cy="1938992"/>
          </a:xfrm>
          <a:prstGeom prst="rect">
            <a:avLst/>
          </a:prstGeom>
        </p:spPr>
        <p:txBody>
          <a:bodyPr wrap="square">
            <a:spAutoFit/>
          </a:bodyPr>
          <a:lstStyle/>
          <a:p>
            <a:r>
              <a:rPr lang="en-US" sz="2000" b="1" dirty="0" smtClean="0">
                <a:solidFill>
                  <a:srgbClr val="008080"/>
                </a:solidFill>
              </a:rPr>
              <a:t>Note: </a:t>
            </a:r>
            <a:r>
              <a:rPr lang="en-US" sz="2000" i="1" dirty="0" smtClean="0">
                <a:solidFill>
                  <a:srgbClr val="008080"/>
                </a:solidFill>
              </a:rPr>
              <a:t>x</a:t>
            </a:r>
            <a:r>
              <a:rPr lang="en-US" sz="2000" dirty="0" smtClean="0">
                <a:solidFill>
                  <a:srgbClr val="008080"/>
                </a:solidFill>
              </a:rPr>
              <a:t> = 5 is a plane parallel to the </a:t>
            </a:r>
            <a:r>
              <a:rPr lang="en-US" sz="2000" i="1" dirty="0" smtClean="0">
                <a:solidFill>
                  <a:srgbClr val="008080"/>
                </a:solidFill>
              </a:rPr>
              <a:t>yz</a:t>
            </a:r>
            <a:r>
              <a:rPr lang="en-US" sz="2000" dirty="0" smtClean="0">
                <a:solidFill>
                  <a:srgbClr val="008080"/>
                </a:solidFill>
              </a:rPr>
              <a:t>-plane.</a:t>
            </a:r>
          </a:p>
          <a:p>
            <a:endParaRPr lang="en-US" sz="2000" dirty="0" smtClean="0">
              <a:solidFill>
                <a:srgbClr val="008080"/>
              </a:solidFill>
            </a:endParaRPr>
          </a:p>
          <a:p>
            <a:endParaRPr lang="en-US" sz="2000" dirty="0">
              <a:solidFill>
                <a:srgbClr val="008080"/>
              </a:solidFill>
            </a:endParaRPr>
          </a:p>
          <a:p>
            <a:endParaRPr lang="en-US" sz="2000" dirty="0" smtClean="0">
              <a:solidFill>
                <a:srgbClr val="008080"/>
              </a:solidFill>
            </a:endParaRPr>
          </a:p>
          <a:p>
            <a:endParaRPr lang="en-US" sz="2000" dirty="0">
              <a:solidFill>
                <a:srgbClr val="008080"/>
              </a:solidFill>
            </a:endParaRPr>
          </a:p>
        </p:txBody>
      </p:sp>
      <p:sp>
        <p:nvSpPr>
          <p:cNvPr id="6" name="Rectangle 5"/>
          <p:cNvSpPr/>
          <p:nvPr/>
        </p:nvSpPr>
        <p:spPr>
          <a:xfrm>
            <a:off x="2118372" y="2743200"/>
            <a:ext cx="458780" cy="523220"/>
          </a:xfrm>
          <a:prstGeom prst="rect">
            <a:avLst/>
          </a:prstGeom>
        </p:spPr>
        <p:txBody>
          <a:bodyPr wrap="none">
            <a:spAutoFit/>
          </a:bodyPr>
          <a:lstStyle/>
          <a:p>
            <a:r>
              <a:rPr lang="en-US" sz="2800" b="1" dirty="0" smtClean="0"/>
              <a:t>a.</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Graphing 3D Planes (cont.)</a:t>
            </a:r>
            <a:endParaRPr lang="en-US" dirty="0"/>
          </a:p>
        </p:txBody>
      </p:sp>
      <p:sp>
        <p:nvSpPr>
          <p:cNvPr id="3" name="Content Placeholder 2"/>
          <p:cNvSpPr>
            <a:spLocks noGrp="1"/>
          </p:cNvSpPr>
          <p:nvPr>
            <p:ph idx="1"/>
          </p:nvPr>
        </p:nvSpPr>
        <p:spPr/>
        <p:txBody>
          <a:bodyPr/>
          <a:lstStyle/>
          <a:p>
            <a:r>
              <a:rPr lang="en-US" b="1" dirty="0" smtClean="0"/>
              <a:t>b.</a:t>
            </a:r>
            <a:endParaRPr lang="en-US" dirty="0"/>
          </a:p>
        </p:txBody>
      </p:sp>
      <p:sp>
        <p:nvSpPr>
          <p:cNvPr id="4" name="Rectangle 3"/>
          <p:cNvSpPr/>
          <p:nvPr/>
        </p:nvSpPr>
        <p:spPr>
          <a:xfrm>
            <a:off x="5562600" y="1371600"/>
            <a:ext cx="2895600" cy="1323439"/>
          </a:xfrm>
          <a:prstGeom prst="rect">
            <a:avLst/>
          </a:prstGeom>
        </p:spPr>
        <p:txBody>
          <a:bodyPr wrap="square">
            <a:spAutoFit/>
          </a:bodyPr>
          <a:lstStyle/>
          <a:p>
            <a:r>
              <a:rPr lang="en-US" sz="2000" b="1" dirty="0" smtClean="0">
                <a:solidFill>
                  <a:srgbClr val="008080"/>
                </a:solidFill>
              </a:rPr>
              <a:t>Note: </a:t>
            </a:r>
            <a:r>
              <a:rPr lang="en-US" sz="2000" i="1" dirty="0" smtClean="0">
                <a:solidFill>
                  <a:srgbClr val="008080"/>
                </a:solidFill>
              </a:rPr>
              <a:t>y</a:t>
            </a:r>
            <a:r>
              <a:rPr lang="en-US" sz="2000" dirty="0" smtClean="0">
                <a:solidFill>
                  <a:srgbClr val="008080"/>
                </a:solidFill>
              </a:rPr>
              <a:t> = </a:t>
            </a:r>
            <a:r>
              <a:rPr lang="en-US" sz="2000" dirty="0" smtClean="0">
                <a:solidFill>
                  <a:srgbClr val="008080"/>
                </a:solidFill>
                <a:latin typeface="Symbol" pitchFamily="18" charset="2"/>
              </a:rPr>
              <a:t>-</a:t>
            </a:r>
            <a:r>
              <a:rPr lang="en-US" sz="2000" dirty="0" smtClean="0">
                <a:solidFill>
                  <a:srgbClr val="008080"/>
                </a:solidFill>
              </a:rPr>
              <a:t>2 is a plane parallel to the </a:t>
            </a:r>
            <a:r>
              <a:rPr lang="en-US" sz="2000" i="1" dirty="0" smtClean="0">
                <a:solidFill>
                  <a:srgbClr val="008080"/>
                </a:solidFill>
              </a:rPr>
              <a:t>xz</a:t>
            </a:r>
            <a:r>
              <a:rPr lang="en-US" sz="2000" dirty="0" smtClean="0">
                <a:solidFill>
                  <a:srgbClr val="008080"/>
                </a:solidFill>
              </a:rPr>
              <a:t>-plane.</a:t>
            </a:r>
          </a:p>
          <a:p>
            <a:endParaRPr lang="en-US" sz="2000" dirty="0" smtClean="0">
              <a:solidFill>
                <a:srgbClr val="008080"/>
              </a:solidFill>
            </a:endParaRPr>
          </a:p>
          <a:p>
            <a:endParaRPr lang="en-US" sz="2000" dirty="0" smtClean="0">
              <a:solidFill>
                <a:srgbClr val="008080"/>
              </a:solidFill>
            </a:endParaRPr>
          </a:p>
        </p:txBody>
      </p:sp>
      <p:pic>
        <p:nvPicPr>
          <p:cNvPr id="257026" name="Picture 2" descr="C:\Documents and Settings\Nagesh\Desktop\Ch_8_sec8.png"/>
          <p:cNvPicPr>
            <a:picLocks noChangeAspect="1" noChangeArrowheads="1"/>
          </p:cNvPicPr>
          <p:nvPr/>
        </p:nvPicPr>
        <p:blipFill>
          <a:blip r:embed="rId2" cstate="print"/>
          <a:srcRect/>
          <a:stretch>
            <a:fillRect/>
          </a:stretch>
        </p:blipFill>
        <p:spPr bwMode="auto">
          <a:xfrm>
            <a:off x="1114425" y="1295400"/>
            <a:ext cx="3351448" cy="3200400"/>
          </a:xfrm>
          <a:prstGeom prst="rect">
            <a:avLst/>
          </a:prstGeom>
          <a:noFill/>
        </p:spPr>
      </p:pic>
      <p:sp>
        <p:nvSpPr>
          <p:cNvPr id="6" name="Content Placeholder 2"/>
          <p:cNvSpPr txBox="1">
            <a:spLocks/>
          </p:cNvSpPr>
          <p:nvPr/>
        </p:nvSpPr>
        <p:spPr bwMode="auto">
          <a:xfrm>
            <a:off x="457200" y="4669065"/>
            <a:ext cx="8229600" cy="13234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tab pos="795338" algn="l"/>
              </a:tabLst>
              <a:defRPr/>
            </a:pPr>
            <a:r>
              <a:rPr kumimoji="0" lang="en-US" sz="2000" b="1" i="0" u="none" strike="noStrike" kern="1200" cap="none" spc="0" normalizeH="0" baseline="0" noProof="0" dirty="0" smtClean="0">
                <a:ln>
                  <a:noFill/>
                </a:ln>
                <a:solidFill>
                  <a:srgbClr val="008080"/>
                </a:solidFill>
                <a:effectLst/>
                <a:uLnTx/>
                <a:uFillTx/>
                <a:latin typeface="+mn-lt"/>
                <a:ea typeface="+mn-ea"/>
                <a:cs typeface="+mn-cs"/>
              </a:rPr>
              <a:t>Note: 	</a:t>
            </a:r>
            <a:r>
              <a:rPr kumimoji="0" lang="en-US" sz="2000" b="0" i="0" u="none" strike="noStrike" kern="1200" cap="none" spc="0" normalizeH="0" baseline="0" noProof="0" dirty="0" smtClean="0">
                <a:ln>
                  <a:noFill/>
                </a:ln>
                <a:solidFill>
                  <a:srgbClr val="008080"/>
                </a:solidFill>
                <a:effectLst/>
                <a:uLnTx/>
                <a:uFillTx/>
                <a:latin typeface="+mn-lt"/>
                <a:ea typeface="+mn-ea"/>
                <a:cs typeface="+mn-cs"/>
              </a:rPr>
              <a:t>In each case, only a portion of the plane is graphed. You might have 	chosen to sketch a different portion. For your sketch to have a proper 	perspective, the lines that are shown should be drawn parallel to the 	coordinate axes.</a:t>
            </a:r>
            <a:endParaRPr kumimoji="0" lang="en-US" sz="2000" b="0" i="0" u="none" strike="noStrike" kern="1200" cap="none" spc="0" normalizeH="0" baseline="0" noProof="0" dirty="0">
              <a:ln>
                <a:noFill/>
              </a:ln>
              <a:solidFill>
                <a:srgbClr val="008080"/>
              </a:solidFill>
              <a:effectLst/>
              <a:uLnTx/>
              <a:uFillTx/>
              <a:latin typeface="+mn-lt"/>
              <a:ea typeface="+mn-ea"/>
              <a:cs typeface="+mn-cs"/>
            </a:endParaRPr>
          </a:p>
        </p:txBody>
      </p:sp>
      <p:sp>
        <p:nvSpPr>
          <p:cNvPr id="7" name="Rectangle 6"/>
          <p:cNvSpPr/>
          <p:nvPr/>
        </p:nvSpPr>
        <p:spPr>
          <a:xfrm>
            <a:off x="5562600" y="2797314"/>
            <a:ext cx="3291840" cy="707886"/>
          </a:xfrm>
          <a:prstGeom prst="rect">
            <a:avLst/>
          </a:prstGeom>
        </p:spPr>
        <p:txBody>
          <a:bodyPr>
            <a:spAutoFit/>
          </a:bodyPr>
          <a:lstStyle/>
          <a:p>
            <a:r>
              <a:rPr lang="en-US" sz="2000" dirty="0" smtClean="0">
                <a:solidFill>
                  <a:srgbClr val="008080"/>
                </a:solidFill>
              </a:rPr>
              <a:t>In each graph, the contrasting color corresponds to negative </a:t>
            </a:r>
            <a:r>
              <a:rPr lang="en-US" sz="2000" i="1" dirty="0" smtClean="0">
                <a:solidFill>
                  <a:srgbClr val="008080"/>
                </a:solidFill>
              </a:rPr>
              <a:t>z</a:t>
            </a:r>
            <a:r>
              <a:rPr lang="en-US" sz="2000" dirty="0" smtClean="0">
                <a:solidFill>
                  <a:srgbClr val="008080"/>
                </a:solidFill>
              </a:rPr>
              <a:t>-values.</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smtClean="0"/>
              <a:t>Evaluate values for functions of two or more variables.</a:t>
            </a:r>
          </a:p>
          <a:p>
            <a:pPr marL="341313" indent="-341313">
              <a:buFont typeface="Courier New" pitchFamily="49" charset="0"/>
              <a:buChar char="o"/>
            </a:pPr>
            <a:r>
              <a:rPr lang="en-US" dirty="0" smtClean="0"/>
              <a:t>Graph a function of two variables in a 3D coordinate system.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Several Variables</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wrap="square">
            <a:spAutoFit/>
          </a:bodyPr>
          <a:lstStyle/>
          <a:p>
            <a:pPr algn="ctr"/>
            <a:r>
              <a:rPr lang="en-US" b="1" dirty="0" smtClean="0">
                <a:solidFill>
                  <a:srgbClr val="000000"/>
                </a:solidFill>
              </a:rPr>
              <a:t>Domain and Range of </a:t>
            </a:r>
            <a:r>
              <a:rPr lang="en-US" b="1" i="1" dirty="0" smtClean="0">
                <a:solidFill>
                  <a:srgbClr val="000000"/>
                </a:solidFill>
              </a:rPr>
              <a:t>f</a:t>
            </a:r>
            <a:r>
              <a:rPr lang="en-US" b="1" dirty="0" smtClean="0">
                <a:solidFill>
                  <a:srgbClr val="000000"/>
                </a:solidFill>
              </a:rPr>
              <a:t>(</a:t>
            </a:r>
            <a:r>
              <a:rPr lang="en-US" b="1" i="1" dirty="0" smtClean="0">
                <a:solidFill>
                  <a:srgbClr val="000000"/>
                </a:solidFill>
              </a:rPr>
              <a:t>x, y</a:t>
            </a:r>
            <a:r>
              <a:rPr lang="en-US" b="1" dirty="0" smtClean="0">
                <a:solidFill>
                  <a:srgbClr val="000000"/>
                </a:solidFill>
              </a:rPr>
              <a:t>)</a:t>
            </a:r>
          </a:p>
          <a:p>
            <a:r>
              <a:rPr lang="en-US" dirty="0" smtClean="0">
                <a:solidFill>
                  <a:srgbClr val="000000"/>
                </a:solidFill>
              </a:rPr>
              <a:t>If </a:t>
            </a:r>
            <a:r>
              <a:rPr lang="en-US" i="1" dirty="0" smtClean="0">
                <a:solidFill>
                  <a:srgbClr val="000000"/>
                </a:solidFill>
              </a:rPr>
              <a:t>D</a:t>
            </a:r>
            <a:r>
              <a:rPr lang="en-US" dirty="0" smtClean="0">
                <a:solidFill>
                  <a:srgbClr val="000000"/>
                </a:solidFill>
              </a:rPr>
              <a:t> is a set of ordered pairs of real numbers and for each ordered pair (</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in </a:t>
            </a:r>
            <a:r>
              <a:rPr lang="en-US" i="1" dirty="0" smtClean="0">
                <a:solidFill>
                  <a:srgbClr val="000000"/>
                </a:solidFill>
              </a:rPr>
              <a:t>D</a:t>
            </a:r>
            <a:r>
              <a:rPr lang="en-US" dirty="0" smtClean="0">
                <a:solidFill>
                  <a:srgbClr val="000000"/>
                </a:solidFill>
              </a:rPr>
              <a:t> there corresponds a unique real number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then </a:t>
            </a:r>
            <a:r>
              <a:rPr lang="en-US" i="1" dirty="0" smtClean="0">
                <a:solidFill>
                  <a:srgbClr val="000000"/>
                </a:solidFill>
              </a:rPr>
              <a:t>f</a:t>
            </a:r>
            <a:r>
              <a:rPr lang="en-US" dirty="0" smtClean="0">
                <a:solidFill>
                  <a:srgbClr val="000000"/>
                </a:solidFill>
              </a:rPr>
              <a:t> is called a </a:t>
            </a:r>
            <a:r>
              <a:rPr lang="en-US" b="1" dirty="0" smtClean="0">
                <a:solidFill>
                  <a:srgbClr val="C00000"/>
                </a:solidFill>
              </a:rPr>
              <a:t>function of </a:t>
            </a:r>
            <a:r>
              <a:rPr lang="en-US" b="1" i="1" dirty="0" smtClean="0">
                <a:solidFill>
                  <a:srgbClr val="C00000"/>
                </a:solidFill>
              </a:rPr>
              <a:t>x</a:t>
            </a:r>
            <a:r>
              <a:rPr lang="en-US" b="1" dirty="0" smtClean="0">
                <a:solidFill>
                  <a:srgbClr val="C00000"/>
                </a:solidFill>
              </a:rPr>
              <a:t> and </a:t>
            </a:r>
            <a:r>
              <a:rPr lang="en-US" b="1" i="1" dirty="0" smtClean="0">
                <a:solidFill>
                  <a:srgbClr val="C00000"/>
                </a:solidFill>
              </a:rPr>
              <a:t>y</a:t>
            </a:r>
            <a:r>
              <a:rPr lang="en-US" dirty="0" smtClean="0">
                <a:solidFill>
                  <a:srgbClr val="000000"/>
                </a:solidFill>
              </a:rPr>
              <a:t>. The set </a:t>
            </a:r>
            <a:r>
              <a:rPr lang="en-US" i="1" dirty="0" smtClean="0">
                <a:solidFill>
                  <a:srgbClr val="000000"/>
                </a:solidFill>
              </a:rPr>
              <a:t>D</a:t>
            </a:r>
            <a:r>
              <a:rPr lang="en-US" dirty="0" smtClean="0">
                <a:solidFill>
                  <a:srgbClr val="000000"/>
                </a:solidFill>
              </a:rPr>
              <a:t> is the </a:t>
            </a:r>
            <a:r>
              <a:rPr lang="en-US" b="1" dirty="0" smtClean="0">
                <a:solidFill>
                  <a:srgbClr val="C00000"/>
                </a:solidFill>
              </a:rPr>
              <a:t>domain</a:t>
            </a:r>
            <a:r>
              <a:rPr lang="en-US" dirty="0" smtClean="0">
                <a:solidFill>
                  <a:srgbClr val="000000"/>
                </a:solidFill>
              </a:rPr>
              <a:t> of the function. The set of all the values of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is called the </a:t>
            </a:r>
            <a:r>
              <a:rPr lang="en-US" b="1" dirty="0" smtClean="0">
                <a:solidFill>
                  <a:srgbClr val="C00000"/>
                </a:solidFill>
              </a:rPr>
              <a:t>range</a:t>
            </a:r>
            <a:r>
              <a:rPr lang="en-US" dirty="0" smtClean="0">
                <a:solidFill>
                  <a:srgbClr val="000000"/>
                </a:solidFill>
              </a:rPr>
              <a:t> of the function.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Evaluating </a:t>
            </a:r>
            <a:r>
              <a:rPr lang="en-US" i="1" dirty="0" smtClean="0"/>
              <a:t>f</a:t>
            </a:r>
            <a:r>
              <a:rPr lang="en-US" dirty="0" smtClean="0"/>
              <a:t>(</a:t>
            </a:r>
            <a:r>
              <a:rPr lang="en-US" i="1" dirty="0" smtClean="0"/>
              <a:t>x, y</a:t>
            </a:r>
            <a:r>
              <a:rPr lang="en-US" dirty="0" smtClean="0"/>
              <a:t>)</a:t>
            </a:r>
            <a:endParaRPr lang="en-US" dirty="0"/>
          </a:p>
        </p:txBody>
      </p:sp>
      <p:sp>
        <p:nvSpPr>
          <p:cNvPr id="3" name="Content Placeholder 2"/>
          <p:cNvSpPr>
            <a:spLocks noGrp="1"/>
          </p:cNvSpPr>
          <p:nvPr>
            <p:ph idx="1"/>
          </p:nvPr>
        </p:nvSpPr>
        <p:spPr/>
        <p:txBody>
          <a:bodyPr/>
          <a:lstStyle/>
          <a:p>
            <a:r>
              <a:rPr lang="en-US" dirty="0" smtClean="0"/>
              <a:t>For                                 find the following:</a:t>
            </a:r>
          </a:p>
          <a:p>
            <a:endParaRPr lang="en-US" dirty="0" smtClean="0"/>
          </a:p>
          <a:p>
            <a:endParaRPr lang="en-US" dirty="0" smtClean="0"/>
          </a:p>
          <a:p>
            <a:r>
              <a:rPr lang="en-US" b="1" dirty="0" smtClean="0"/>
              <a:t>Solutions: </a:t>
            </a:r>
            <a:endParaRPr lang="en-US" dirty="0" smtClean="0"/>
          </a:p>
        </p:txBody>
      </p:sp>
      <p:graphicFrame>
        <p:nvGraphicFramePr>
          <p:cNvPr id="232452" name="Object 4"/>
          <p:cNvGraphicFramePr>
            <a:graphicFrameLocks noChangeAspect="1"/>
          </p:cNvGraphicFramePr>
          <p:nvPr>
            <p:extLst>
              <p:ext uri="{D42A27DB-BD31-4B8C-83A1-F6EECF244321}">
                <p14:modId xmlns:p14="http://schemas.microsoft.com/office/powerpoint/2010/main" val="1719759591"/>
              </p:ext>
            </p:extLst>
          </p:nvPr>
        </p:nvGraphicFramePr>
        <p:xfrm>
          <a:off x="1109832" y="1295400"/>
          <a:ext cx="2438400" cy="495300"/>
        </p:xfrm>
        <a:graphic>
          <a:graphicData uri="http://schemas.openxmlformats.org/presentationml/2006/ole">
            <mc:AlternateContent xmlns:mc="http://schemas.openxmlformats.org/markup-compatibility/2006">
              <mc:Choice xmlns:v="urn:schemas-microsoft-com:vml" Requires="v">
                <p:oleObj spid="_x0000_s1075" name="Equation" r:id="rId3" imgW="2438400" imgH="495300" progId="Equation.DSMT4">
                  <p:embed/>
                </p:oleObj>
              </mc:Choice>
              <mc:Fallback>
                <p:oleObj name="Equation" r:id="rId3" imgW="2438400" imgH="4953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9832" y="129540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2454" name="Object 6"/>
          <p:cNvGraphicFramePr>
            <a:graphicFrameLocks noChangeAspect="1"/>
          </p:cNvGraphicFramePr>
          <p:nvPr/>
        </p:nvGraphicFramePr>
        <p:xfrm>
          <a:off x="528638" y="2014368"/>
          <a:ext cx="6845300" cy="622300"/>
        </p:xfrm>
        <a:graphic>
          <a:graphicData uri="http://schemas.openxmlformats.org/presentationml/2006/ole">
            <mc:AlternateContent xmlns:mc="http://schemas.openxmlformats.org/markup-compatibility/2006">
              <mc:Choice xmlns:v="urn:schemas-microsoft-com:vml" Requires="v">
                <p:oleObj spid="_x0000_s1076" name="Equation" r:id="rId5" imgW="6845300" imgH="622300" progId="Equation.DSMT4">
                  <p:embed/>
                </p:oleObj>
              </mc:Choice>
              <mc:Fallback>
                <p:oleObj name="Equation" r:id="rId5" imgW="6845300" imgH="62230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8638" y="2014368"/>
                        <a:ext cx="6845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181600" y="3614568"/>
            <a:ext cx="2851550" cy="1831271"/>
          </a:xfrm>
          <a:prstGeom prst="rect">
            <a:avLst/>
          </a:prstGeom>
        </p:spPr>
        <p:txBody>
          <a:bodyPr wrap="none">
            <a:spAutoFit/>
          </a:bodyPr>
          <a:lstStyle/>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2</a:t>
            </a:r>
            <a:r>
              <a:rPr lang="en-US" sz="2000" dirty="0" smtClean="0">
                <a:solidFill>
                  <a:srgbClr val="00C864"/>
                </a:solidFill>
              </a:rPr>
              <a:t>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3</a:t>
            </a:r>
            <a:r>
              <a:rPr lang="en-US" sz="2000" dirty="0" smtClean="0">
                <a:solidFill>
                  <a:srgbClr val="008080"/>
                </a:solidFill>
              </a:rPr>
              <a:t>.</a:t>
            </a:r>
          </a:p>
          <a:p>
            <a:endParaRPr lang="en-US" dirty="0" smtClean="0">
              <a:solidFill>
                <a:srgbClr val="008080"/>
              </a:solidFill>
            </a:endParaRPr>
          </a:p>
          <a:p>
            <a:pPr>
              <a:lnSpc>
                <a:spcPct val="150000"/>
              </a:lnSpc>
            </a:pPr>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2</a:t>
            </a:r>
            <a:r>
              <a:rPr lang="en-US" sz="2000" dirty="0" smtClean="0">
                <a:solidFill>
                  <a:srgbClr val="00C864"/>
                </a:solidFill>
              </a:rPr>
              <a:t> </a:t>
            </a:r>
            <a:r>
              <a:rPr lang="en-US" sz="2000" dirty="0" smtClean="0">
                <a:solidFill>
                  <a:srgbClr val="008080"/>
                </a:solidFill>
              </a:rPr>
              <a:t>and </a:t>
            </a:r>
          </a:p>
          <a:p>
            <a:endParaRPr lang="en-US" sz="2400" dirty="0" smtClean="0">
              <a:solidFill>
                <a:srgbClr val="008080"/>
              </a:solidFill>
            </a:endParaRPr>
          </a:p>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0</a:t>
            </a:r>
            <a:r>
              <a:rPr lang="en-US" sz="2000" dirty="0" smtClean="0">
                <a:solidFill>
                  <a:srgbClr val="008080"/>
                </a:solidFill>
              </a:rPr>
              <a:t>.</a:t>
            </a:r>
            <a:endParaRPr lang="en-US" sz="2000" dirty="0">
              <a:solidFill>
                <a:srgbClr val="008080"/>
              </a:solidFill>
            </a:endParaRPr>
          </a:p>
        </p:txBody>
      </p:sp>
      <p:graphicFrame>
        <p:nvGraphicFramePr>
          <p:cNvPr id="232456" name="Object 8"/>
          <p:cNvGraphicFramePr>
            <a:graphicFrameLocks noChangeAspect="1"/>
          </p:cNvGraphicFramePr>
          <p:nvPr/>
        </p:nvGraphicFramePr>
        <p:xfrm>
          <a:off x="7351404" y="4305300"/>
          <a:ext cx="762000" cy="355600"/>
        </p:xfrm>
        <a:graphic>
          <a:graphicData uri="http://schemas.openxmlformats.org/presentationml/2006/ole">
            <mc:AlternateContent xmlns:mc="http://schemas.openxmlformats.org/markup-compatibility/2006">
              <mc:Choice xmlns:v="urn:schemas-microsoft-com:vml" Requires="v">
                <p:oleObj spid="_x0000_s1077" name="Equation" r:id="rId7" imgW="761669" imgH="355446" progId="Equation.DSMT4">
                  <p:embed/>
                </p:oleObj>
              </mc:Choice>
              <mc:Fallback>
                <p:oleObj name="Equation" r:id="rId7" imgW="761669" imgH="355446" progId="Equation.DSMT4">
                  <p:embed/>
                  <p:pic>
                    <p:nvPicPr>
                      <p:cNvPr id="0" name="Object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51404" y="4305300"/>
                        <a:ext cx="762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525440" y="3546144"/>
          <a:ext cx="1485900" cy="495300"/>
        </p:xfrm>
        <a:graphic>
          <a:graphicData uri="http://schemas.openxmlformats.org/presentationml/2006/ole">
            <mc:AlternateContent xmlns:mc="http://schemas.openxmlformats.org/markup-compatibility/2006">
              <mc:Choice xmlns:v="urn:schemas-microsoft-com:vml" Requires="v">
                <p:oleObj spid="_x0000_s1078" name="Equation" r:id="rId9" imgW="1485720" imgH="495000" progId="Equation.DSMT4">
                  <p:embed/>
                </p:oleObj>
              </mc:Choice>
              <mc:Fallback>
                <p:oleObj name="Equation" r:id="rId9" imgW="14857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5440" y="3546144"/>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070100" y="3554104"/>
          <a:ext cx="1358900" cy="381000"/>
        </p:xfrm>
        <a:graphic>
          <a:graphicData uri="http://schemas.openxmlformats.org/presentationml/2006/ole">
            <mc:AlternateContent xmlns:mc="http://schemas.openxmlformats.org/markup-compatibility/2006">
              <mc:Choice xmlns:v="urn:schemas-microsoft-com:vml" Requires="v">
                <p:oleObj spid="_x0000_s1079" name="Equation" r:id="rId11" imgW="1358640" imgH="380880" progId="Equation.DSMT4">
                  <p:embed/>
                </p:oleObj>
              </mc:Choice>
              <mc:Fallback>
                <p:oleObj name="Equation" r:id="rId11" imgW="13586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0100" y="3554104"/>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3505200" y="3643952"/>
          <a:ext cx="635000" cy="292100"/>
        </p:xfrm>
        <a:graphic>
          <a:graphicData uri="http://schemas.openxmlformats.org/presentationml/2006/ole">
            <mc:AlternateContent xmlns:mc="http://schemas.openxmlformats.org/markup-compatibility/2006">
              <mc:Choice xmlns:v="urn:schemas-microsoft-com:vml" Requires="v">
                <p:oleObj spid="_x0000_s1080" name="Equation" r:id="rId13" imgW="634680" imgH="291960" progId="Equation.DSMT4">
                  <p:embed/>
                </p:oleObj>
              </mc:Choice>
              <mc:Fallback>
                <p:oleObj name="Equation" r:id="rId13" imgW="6346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3643952"/>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533400" y="4218296"/>
          <a:ext cx="1752600" cy="622300"/>
        </p:xfrm>
        <a:graphic>
          <a:graphicData uri="http://schemas.openxmlformats.org/presentationml/2006/ole">
            <mc:AlternateContent xmlns:mc="http://schemas.openxmlformats.org/markup-compatibility/2006">
              <mc:Choice xmlns:v="urn:schemas-microsoft-com:vml" Requires="v">
                <p:oleObj spid="_x0000_s1081" name="Equation" r:id="rId15" imgW="1752480" imgH="622080" progId="Equation.DSMT4">
                  <p:embed/>
                </p:oleObj>
              </mc:Choice>
              <mc:Fallback>
                <p:oleObj name="Equation" r:id="rId15" imgW="1752480" imgH="622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218296"/>
                        <a:ext cx="1752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334904" y="4142096"/>
          <a:ext cx="1866900" cy="698500"/>
        </p:xfrm>
        <a:graphic>
          <a:graphicData uri="http://schemas.openxmlformats.org/presentationml/2006/ole">
            <mc:AlternateContent xmlns:mc="http://schemas.openxmlformats.org/markup-compatibility/2006">
              <mc:Choice xmlns:v="urn:schemas-microsoft-com:vml" Requires="v">
                <p:oleObj spid="_x0000_s1082" name="Equation" r:id="rId17" imgW="1866600" imgH="698400" progId="Equation.DSMT4">
                  <p:embed/>
                </p:oleObj>
              </mc:Choice>
              <mc:Fallback>
                <p:oleObj name="Equation" r:id="rId17" imgW="1866600" imgH="698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34904" y="4142096"/>
                        <a:ext cx="186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4253552" y="4370696"/>
          <a:ext cx="482600" cy="292100"/>
        </p:xfrm>
        <a:graphic>
          <a:graphicData uri="http://schemas.openxmlformats.org/presentationml/2006/ole">
            <mc:AlternateContent xmlns:mc="http://schemas.openxmlformats.org/markup-compatibility/2006">
              <mc:Choice xmlns:v="urn:schemas-microsoft-com:vml" Requires="v">
                <p:oleObj spid="_x0000_s1083" name="Equation" r:id="rId19" imgW="482400" imgH="291960" progId="Equation.DSMT4">
                  <p:embed/>
                </p:oleObj>
              </mc:Choice>
              <mc:Fallback>
                <p:oleObj name="Equation" r:id="rId19" imgW="4824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53552" y="43706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533400" y="4953000"/>
          <a:ext cx="1511300" cy="495300"/>
        </p:xfrm>
        <a:graphic>
          <a:graphicData uri="http://schemas.openxmlformats.org/presentationml/2006/ole">
            <mc:AlternateContent xmlns:mc="http://schemas.openxmlformats.org/markup-compatibility/2006">
              <mc:Choice xmlns:v="urn:schemas-microsoft-com:vml" Requires="v">
                <p:oleObj spid="_x0000_s1084" name="Equation" r:id="rId21" imgW="1511280" imgH="495000" progId="Equation.DSMT4">
                  <p:embed/>
                </p:oleObj>
              </mc:Choice>
              <mc:Fallback>
                <p:oleObj name="Equation" r:id="rId21" imgW="1511280" imgH="495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 y="4953000"/>
                        <a:ext cx="1511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2079008" y="4972336"/>
          <a:ext cx="1397000" cy="381000"/>
        </p:xfrm>
        <a:graphic>
          <a:graphicData uri="http://schemas.openxmlformats.org/presentationml/2006/ole">
            <mc:AlternateContent xmlns:mc="http://schemas.openxmlformats.org/markup-compatibility/2006">
              <mc:Choice xmlns:v="urn:schemas-microsoft-com:vml" Requires="v">
                <p:oleObj spid="_x0000_s1085" name="Equation" r:id="rId23" imgW="1396800" imgH="380880" progId="Equation.DSMT4">
                  <p:embed/>
                </p:oleObj>
              </mc:Choice>
              <mc:Fallback>
                <p:oleObj name="Equation" r:id="rId23" imgW="1396800" imgH="3808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079008" y="4972336"/>
                        <a:ext cx="139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3546144" y="5056496"/>
          <a:ext cx="482600" cy="292100"/>
        </p:xfrm>
        <a:graphic>
          <a:graphicData uri="http://schemas.openxmlformats.org/presentationml/2006/ole">
            <mc:AlternateContent xmlns:mc="http://schemas.openxmlformats.org/markup-compatibility/2006">
              <mc:Choice xmlns:v="urn:schemas-microsoft-com:vml" Requires="v">
                <p:oleObj spid="_x0000_s1086" name="Equation" r:id="rId25" imgW="482400" imgH="291960" progId="Equation.DSMT4">
                  <p:embed/>
                </p:oleObj>
              </mc:Choice>
              <mc:Fallback>
                <p:oleObj name="Equation" r:id="rId25" imgW="48240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546144" y="50564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245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3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3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Evaluating </a:t>
            </a:r>
            <a:r>
              <a:rPr lang="en-US" i="1" dirty="0" smtClean="0"/>
              <a:t>f</a:t>
            </a:r>
            <a:r>
              <a:rPr lang="en-US" dirty="0" smtClean="0"/>
              <a:t>(</a:t>
            </a:r>
            <a:r>
              <a:rPr lang="en-US" i="1" dirty="0" smtClean="0"/>
              <a:t>x, y</a:t>
            </a:r>
            <a:r>
              <a:rPr lang="en-US" dirty="0" smtClean="0"/>
              <a:t>)</a:t>
            </a:r>
            <a:endParaRPr lang="en-US" dirty="0"/>
          </a:p>
        </p:txBody>
      </p:sp>
      <p:sp>
        <p:nvSpPr>
          <p:cNvPr id="3" name="Content Placeholder 2"/>
          <p:cNvSpPr>
            <a:spLocks noGrp="1"/>
          </p:cNvSpPr>
          <p:nvPr>
            <p:ph idx="1"/>
          </p:nvPr>
        </p:nvSpPr>
        <p:spPr/>
        <p:txBody>
          <a:bodyPr/>
          <a:lstStyle/>
          <a:p>
            <a:pPr>
              <a:tabLst>
                <a:tab pos="461963" algn="l"/>
              </a:tabLst>
            </a:pPr>
            <a:r>
              <a:rPr lang="en-US" dirty="0" smtClean="0"/>
              <a:t>For                                    </a:t>
            </a:r>
          </a:p>
          <a:p>
            <a:pPr>
              <a:tabLst>
                <a:tab pos="461963" algn="l"/>
              </a:tabLst>
            </a:pPr>
            <a:r>
              <a:rPr lang="en-US" b="1" dirty="0" smtClean="0"/>
              <a:t>a.	</a:t>
            </a:r>
            <a:r>
              <a:rPr lang="en-US" dirty="0" smtClean="0"/>
              <a:t>find the domain and  </a:t>
            </a:r>
            <a:r>
              <a:rPr lang="en-US" b="1" dirty="0" smtClean="0"/>
              <a:t>b.</a:t>
            </a:r>
            <a:r>
              <a:rPr lang="en-US" dirty="0" smtClean="0"/>
              <a:t>  find </a:t>
            </a:r>
            <a:r>
              <a:rPr lang="en-US" i="1" dirty="0" smtClean="0"/>
              <a:t>f</a:t>
            </a:r>
            <a:r>
              <a:rPr lang="en-US" dirty="0" smtClean="0"/>
              <a:t>(0, 1).</a:t>
            </a:r>
          </a:p>
          <a:p>
            <a:pPr>
              <a:tabLst>
                <a:tab pos="461963" algn="l"/>
              </a:tabLst>
            </a:pPr>
            <a:r>
              <a:rPr lang="en-US" b="1" dirty="0" smtClean="0"/>
              <a:t>Solutions:</a:t>
            </a:r>
          </a:p>
          <a:p>
            <a:pPr>
              <a:lnSpc>
                <a:spcPct val="150000"/>
              </a:lnSpc>
              <a:tabLst>
                <a:tab pos="461963" algn="l"/>
              </a:tabLst>
            </a:pPr>
            <a:r>
              <a:rPr lang="en-US" b="1" dirty="0" smtClean="0"/>
              <a:t>a.	</a:t>
            </a:r>
            <a:r>
              <a:rPr lang="en-US" dirty="0" smtClean="0"/>
              <a:t>For        to be defined, we must have </a:t>
            </a:r>
            <a:r>
              <a:rPr lang="en-US" i="1" dirty="0" smtClean="0"/>
              <a:t>x</a:t>
            </a:r>
            <a:r>
              <a:rPr lang="en-US" dirty="0" smtClean="0"/>
              <a:t> ≥ 0.</a:t>
            </a:r>
          </a:p>
          <a:p>
            <a:pPr>
              <a:tabLst>
                <a:tab pos="461963" algn="l"/>
              </a:tabLst>
            </a:pPr>
            <a:r>
              <a:rPr lang="en-US" dirty="0" smtClean="0"/>
              <a:t>	For </a:t>
            </a:r>
            <a:r>
              <a:rPr lang="en-US" dirty="0" smtClean="0">
                <a:solidFill>
                  <a:srgbClr val="000099"/>
                </a:solidFill>
              </a:rPr>
              <a:t>ln</a:t>
            </a:r>
            <a:r>
              <a:rPr lang="en-US" i="1" dirty="0" smtClean="0">
                <a:solidFill>
                  <a:srgbClr val="000099"/>
                </a:solidFill>
              </a:rPr>
              <a:t>y</a:t>
            </a:r>
            <a:r>
              <a:rPr lang="en-US" dirty="0" smtClean="0"/>
              <a:t> to be defined, we must have </a:t>
            </a:r>
            <a:r>
              <a:rPr lang="en-US" i="1" dirty="0" smtClean="0"/>
              <a:t>y</a:t>
            </a:r>
            <a:r>
              <a:rPr lang="en-US" dirty="0" smtClean="0"/>
              <a:t> &gt; 0.</a:t>
            </a:r>
          </a:p>
          <a:p>
            <a:pPr>
              <a:tabLst>
                <a:tab pos="461963" algn="l"/>
              </a:tabLst>
            </a:pPr>
            <a:r>
              <a:rPr lang="en-US" dirty="0" smtClean="0"/>
              <a:t>	So, the domain is </a:t>
            </a:r>
            <a:endParaRPr lang="en-US" b="1" dirty="0" smtClean="0"/>
          </a:p>
        </p:txBody>
      </p:sp>
      <p:graphicFrame>
        <p:nvGraphicFramePr>
          <p:cNvPr id="245765" name="Object 5"/>
          <p:cNvGraphicFramePr>
            <a:graphicFrameLocks noChangeAspect="1"/>
          </p:cNvGraphicFramePr>
          <p:nvPr/>
        </p:nvGraphicFramePr>
        <p:xfrm>
          <a:off x="1126416" y="1246496"/>
          <a:ext cx="2705100" cy="546100"/>
        </p:xfrm>
        <a:graphic>
          <a:graphicData uri="http://schemas.openxmlformats.org/presentationml/2006/ole">
            <mc:AlternateContent xmlns:mc="http://schemas.openxmlformats.org/markup-compatibility/2006">
              <mc:Choice xmlns:v="urn:schemas-microsoft-com:vml" Requires="v">
                <p:oleObj spid="_x0000_s2079" name="Equation" r:id="rId3" imgW="2705100" imgH="546100" progId="Equation.DSMT4">
                  <p:embed/>
                </p:oleObj>
              </mc:Choice>
              <mc:Fallback>
                <p:oleObj name="Equation" r:id="rId3" imgW="2705100" imgH="5461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6416" y="1246496"/>
                        <a:ext cx="2705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66" name="Object 6"/>
          <p:cNvGraphicFramePr>
            <a:graphicFrameLocks noChangeAspect="1"/>
          </p:cNvGraphicFramePr>
          <p:nvPr/>
        </p:nvGraphicFramePr>
        <p:xfrm>
          <a:off x="1506652" y="2961410"/>
          <a:ext cx="482600" cy="444500"/>
        </p:xfrm>
        <a:graphic>
          <a:graphicData uri="http://schemas.openxmlformats.org/presentationml/2006/ole">
            <mc:AlternateContent xmlns:mc="http://schemas.openxmlformats.org/markup-compatibility/2006">
              <mc:Choice xmlns:v="urn:schemas-microsoft-com:vml" Requires="v">
                <p:oleObj spid="_x0000_s2080" name="Equation" r:id="rId5" imgW="482391" imgH="444307" progId="Equation.DSMT4">
                  <p:embed/>
                </p:oleObj>
              </mc:Choice>
              <mc:Fallback>
                <p:oleObj name="Equation" r:id="rId5" imgW="482391" imgH="444307"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6652" y="2961410"/>
                        <a:ext cx="482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67" name="Object 7"/>
          <p:cNvGraphicFramePr>
            <a:graphicFrameLocks noChangeAspect="1"/>
          </p:cNvGraphicFramePr>
          <p:nvPr>
            <p:extLst>
              <p:ext uri="{D42A27DB-BD31-4B8C-83A1-F6EECF244321}">
                <p14:modId xmlns:p14="http://schemas.microsoft.com/office/powerpoint/2010/main" val="1636435613"/>
              </p:ext>
            </p:extLst>
          </p:nvPr>
        </p:nvGraphicFramePr>
        <p:xfrm>
          <a:off x="3562350" y="4062621"/>
          <a:ext cx="3454400" cy="558800"/>
        </p:xfrm>
        <a:graphic>
          <a:graphicData uri="http://schemas.openxmlformats.org/presentationml/2006/ole">
            <mc:AlternateContent xmlns:mc="http://schemas.openxmlformats.org/markup-compatibility/2006">
              <mc:Choice xmlns:v="urn:schemas-microsoft-com:vml" Requires="v">
                <p:oleObj spid="_x0000_s2081" name="Equation" r:id="rId7" imgW="3454200" imgH="558720" progId="Equation.DSMT4">
                  <p:embed/>
                </p:oleObj>
              </mc:Choice>
              <mc:Fallback>
                <p:oleObj name="Equation" r:id="rId7" imgW="3454200" imgH="558720" progId="Equation.DSMT4">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2350" y="4062621"/>
                        <a:ext cx="3454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5791200" y="5029200"/>
            <a:ext cx="2853153" cy="400110"/>
          </a:xfrm>
          <a:prstGeom prst="rect">
            <a:avLst/>
          </a:prstGeom>
        </p:spPr>
        <p:txBody>
          <a:bodyPr wrap="none">
            <a:spAutoFit/>
          </a:bodyPr>
          <a:lstStyle/>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1</a:t>
            </a:r>
            <a:r>
              <a:rPr lang="en-US" sz="2000" dirty="0" smtClean="0">
                <a:solidFill>
                  <a:srgbClr val="008080"/>
                </a:solidFill>
              </a:rPr>
              <a:t>.</a:t>
            </a:r>
            <a:endParaRPr lang="en-US" sz="2000" dirty="0">
              <a:solidFill>
                <a:srgbClr val="008080"/>
              </a:solidFill>
            </a:endParaRPr>
          </a:p>
        </p:txBody>
      </p:sp>
      <p:graphicFrame>
        <p:nvGraphicFramePr>
          <p:cNvPr id="2054" name="Object 6"/>
          <p:cNvGraphicFramePr>
            <a:graphicFrameLocks noChangeAspect="1"/>
          </p:cNvGraphicFramePr>
          <p:nvPr/>
        </p:nvGraphicFramePr>
        <p:xfrm>
          <a:off x="533400" y="5001904"/>
          <a:ext cx="1485900" cy="495300"/>
        </p:xfrm>
        <a:graphic>
          <a:graphicData uri="http://schemas.openxmlformats.org/presentationml/2006/ole">
            <mc:AlternateContent xmlns:mc="http://schemas.openxmlformats.org/markup-compatibility/2006">
              <mc:Choice xmlns:v="urn:schemas-microsoft-com:vml" Requires="v">
                <p:oleObj spid="_x0000_s2082" name="Equation" r:id="rId9" imgW="1485720" imgH="495000" progId="Equation.DSMT4">
                  <p:embed/>
                </p:oleObj>
              </mc:Choice>
              <mc:Fallback>
                <p:oleObj name="Equation" r:id="rId9" imgW="14857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5001904"/>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057400" y="4953000"/>
          <a:ext cx="1511300" cy="431800"/>
        </p:xfrm>
        <a:graphic>
          <a:graphicData uri="http://schemas.openxmlformats.org/presentationml/2006/ole">
            <mc:AlternateContent xmlns:mc="http://schemas.openxmlformats.org/markup-compatibility/2006">
              <mc:Choice xmlns:v="urn:schemas-microsoft-com:vml" Requires="v">
                <p:oleObj spid="_x0000_s2083" name="Equation" r:id="rId11" imgW="1511280" imgH="431640" progId="Equation.DSMT4">
                  <p:embed/>
                </p:oleObj>
              </mc:Choice>
              <mc:Fallback>
                <p:oleObj name="Equation" r:id="rId11" imgW="151128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953000"/>
                        <a:ext cx="151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616656" y="5001904"/>
          <a:ext cx="1117600" cy="381000"/>
        </p:xfrm>
        <a:graphic>
          <a:graphicData uri="http://schemas.openxmlformats.org/presentationml/2006/ole">
            <mc:AlternateContent xmlns:mc="http://schemas.openxmlformats.org/markup-compatibility/2006">
              <mc:Choice xmlns:v="urn:schemas-microsoft-com:vml" Requires="v">
                <p:oleObj spid="_x0000_s2084" name="Equation" r:id="rId13" imgW="1117440" imgH="380880" progId="Equation.DSMT4">
                  <p:embed/>
                </p:oleObj>
              </mc:Choice>
              <mc:Fallback>
                <p:oleObj name="Equation" r:id="rId13" imgW="111744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16656" y="5001904"/>
                        <a:ext cx="111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4773304" y="5078104"/>
          <a:ext cx="457200" cy="279400"/>
        </p:xfrm>
        <a:graphic>
          <a:graphicData uri="http://schemas.openxmlformats.org/presentationml/2006/ole">
            <mc:AlternateContent xmlns:mc="http://schemas.openxmlformats.org/markup-compatibility/2006">
              <mc:Choice xmlns:v="urn:schemas-microsoft-com:vml" Requires="v">
                <p:oleObj spid="_x0000_s2085" name="Equation" r:id="rId15" imgW="457200" imgH="279360" progId="Equation.DSMT4">
                  <p:embed/>
                </p:oleObj>
              </mc:Choice>
              <mc:Fallback>
                <p:oleObj name="Equation" r:id="rId15" imgW="457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73304" y="5078104"/>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6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57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Evaluating Revenue Influenced by Two Variables</a:t>
            </a:r>
            <a:endParaRPr lang="en-US" dirty="0"/>
          </a:p>
        </p:txBody>
      </p:sp>
      <p:sp>
        <p:nvSpPr>
          <p:cNvPr id="3" name="Content Placeholder 2"/>
          <p:cNvSpPr>
            <a:spLocks noGrp="1"/>
          </p:cNvSpPr>
          <p:nvPr>
            <p:ph idx="1"/>
          </p:nvPr>
        </p:nvSpPr>
        <p:spPr/>
        <p:txBody>
          <a:bodyPr/>
          <a:lstStyle/>
          <a:p>
            <a:r>
              <a:rPr lang="en-US" dirty="0" smtClean="0"/>
              <a:t>A pharmacy sells two brands of aspirin. Brand A sells for </a:t>
            </a:r>
            <a:r>
              <a:rPr lang="en-US" dirty="0" smtClean="0">
                <a:solidFill>
                  <a:srgbClr val="0000FF"/>
                </a:solidFill>
              </a:rPr>
              <a:t>$1.25 </a:t>
            </a:r>
            <a:r>
              <a:rPr lang="en-US" dirty="0" smtClean="0"/>
              <a:t>per bottle and Brand B sells for </a:t>
            </a:r>
            <a:r>
              <a:rPr lang="en-US" dirty="0" smtClean="0">
                <a:solidFill>
                  <a:srgbClr val="0000FF"/>
                </a:solidFill>
              </a:rPr>
              <a:t>$1.50 </a:t>
            </a:r>
            <a:r>
              <a:rPr lang="en-US" dirty="0" smtClean="0"/>
              <a:t>per bottle.</a:t>
            </a:r>
          </a:p>
          <a:p>
            <a:pPr>
              <a:tabLst>
                <a:tab pos="461963" algn="l"/>
              </a:tabLst>
            </a:pPr>
            <a:r>
              <a:rPr lang="en-US" b="1" dirty="0" smtClean="0"/>
              <a:t>a.	</a:t>
            </a:r>
            <a:r>
              <a:rPr lang="en-US" dirty="0" smtClean="0"/>
              <a:t>What is the revenue function for aspirin?</a:t>
            </a:r>
          </a:p>
          <a:p>
            <a:pPr>
              <a:tabLst>
                <a:tab pos="461963" algn="l"/>
              </a:tabLst>
            </a:pPr>
            <a:r>
              <a:rPr lang="en-US" b="1" dirty="0" smtClean="0"/>
              <a:t>b.	</a:t>
            </a:r>
            <a:r>
              <a:rPr lang="en-US" dirty="0" smtClean="0"/>
              <a:t>What is the revenue for aspirin if </a:t>
            </a:r>
            <a:r>
              <a:rPr lang="en-US" dirty="0" smtClean="0">
                <a:solidFill>
                  <a:srgbClr val="0000FF"/>
                </a:solidFill>
              </a:rPr>
              <a:t>100 bottles </a:t>
            </a:r>
            <a:r>
              <a:rPr lang="en-US" dirty="0" smtClean="0"/>
              <a:t>of 	Brand A and </a:t>
            </a:r>
            <a:r>
              <a:rPr lang="en-US" dirty="0" smtClean="0">
                <a:solidFill>
                  <a:srgbClr val="0000FF"/>
                </a:solidFill>
              </a:rPr>
              <a:t>150 bottles </a:t>
            </a:r>
            <a:r>
              <a:rPr lang="en-US" dirty="0" smtClean="0"/>
              <a:t>of Brand B are sold?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Evaluating Revenue Influenced by Two Variables (cont.)</a:t>
            </a:r>
            <a:endParaRPr lang="en-US" dirty="0"/>
          </a:p>
        </p:txBody>
      </p:sp>
      <p:sp>
        <p:nvSpPr>
          <p:cNvPr id="3" name="Content Placeholder 2"/>
          <p:cNvSpPr>
            <a:spLocks noGrp="1"/>
          </p:cNvSpPr>
          <p:nvPr>
            <p:ph idx="1"/>
          </p:nvPr>
        </p:nvSpPr>
        <p:spPr/>
        <p:txBody>
          <a:bodyPr/>
          <a:lstStyle/>
          <a:p>
            <a:r>
              <a:rPr lang="en-US" b="1" dirty="0" smtClean="0"/>
              <a:t>Solutions:</a:t>
            </a:r>
          </a:p>
          <a:p>
            <a:pPr>
              <a:tabLst>
                <a:tab pos="461963" algn="l"/>
                <a:tab pos="1033463" algn="l"/>
              </a:tabLst>
            </a:pPr>
            <a:r>
              <a:rPr lang="en-US" b="1" dirty="0" smtClean="0"/>
              <a:t>a.	</a:t>
            </a:r>
            <a:r>
              <a:rPr lang="en-US" dirty="0" smtClean="0"/>
              <a:t>Let	</a:t>
            </a:r>
            <a:r>
              <a:rPr lang="en-US" i="1" dirty="0" smtClean="0"/>
              <a:t>x</a:t>
            </a:r>
            <a:r>
              <a:rPr lang="en-US" dirty="0" smtClean="0"/>
              <a:t> = the number of bottles of Brand A sold, and </a:t>
            </a:r>
            <a:r>
              <a:rPr lang="en-US" i="1" dirty="0" smtClean="0"/>
              <a:t>	       y</a:t>
            </a:r>
            <a:r>
              <a:rPr lang="en-US" dirty="0" smtClean="0"/>
              <a:t> = the number of bottles of Brand B sold. </a:t>
            </a:r>
          </a:p>
          <a:p>
            <a:pPr>
              <a:tabLst>
                <a:tab pos="461963" algn="l"/>
              </a:tabLst>
            </a:pPr>
            <a:r>
              <a:rPr lang="en-US" dirty="0" smtClean="0"/>
              <a:t>	Then the revenue function is</a:t>
            </a:r>
          </a:p>
          <a:p>
            <a:pPr>
              <a:tabLst>
                <a:tab pos="461963" algn="l"/>
              </a:tabLst>
            </a:pPr>
            <a:endParaRPr lang="en-US" dirty="0" smtClean="0"/>
          </a:p>
          <a:p>
            <a:pPr>
              <a:tabLst>
                <a:tab pos="461963" algn="l"/>
              </a:tabLst>
            </a:pPr>
            <a:endParaRPr lang="en-US" sz="1000" b="1" dirty="0" smtClean="0"/>
          </a:p>
          <a:p>
            <a:pPr>
              <a:tabLst>
                <a:tab pos="461963" algn="l"/>
              </a:tabLst>
            </a:pPr>
            <a:r>
              <a:rPr lang="en-US" b="1" dirty="0" smtClean="0"/>
              <a:t>b.</a:t>
            </a:r>
            <a:endParaRPr lang="en-US" dirty="0"/>
          </a:p>
        </p:txBody>
      </p:sp>
      <p:graphicFrame>
        <p:nvGraphicFramePr>
          <p:cNvPr id="246786" name="Object 2"/>
          <p:cNvGraphicFramePr>
            <a:graphicFrameLocks noChangeAspect="1"/>
          </p:cNvGraphicFramePr>
          <p:nvPr/>
        </p:nvGraphicFramePr>
        <p:xfrm>
          <a:off x="2914650" y="3339152"/>
          <a:ext cx="3314700" cy="495300"/>
        </p:xfrm>
        <a:graphic>
          <a:graphicData uri="http://schemas.openxmlformats.org/presentationml/2006/ole">
            <mc:AlternateContent xmlns:mc="http://schemas.openxmlformats.org/markup-compatibility/2006">
              <mc:Choice xmlns:v="urn:schemas-microsoft-com:vml" Requires="v">
                <p:oleObj spid="_x0000_s3095" name="Equation" r:id="rId3" imgW="3314700" imgH="495300" progId="Equation.DSMT4">
                  <p:embed/>
                </p:oleObj>
              </mc:Choice>
              <mc:Fallback>
                <p:oleObj name="Equation" r:id="rId3" imgW="3314700" imgH="4953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3339152"/>
                        <a:ext cx="3314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976952" y="3962400"/>
          <a:ext cx="1714500" cy="495300"/>
        </p:xfrm>
        <a:graphic>
          <a:graphicData uri="http://schemas.openxmlformats.org/presentationml/2006/ole">
            <mc:AlternateContent xmlns:mc="http://schemas.openxmlformats.org/markup-compatibility/2006">
              <mc:Choice xmlns:v="urn:schemas-microsoft-com:vml" Requires="v">
                <p:oleObj spid="_x0000_s3096" name="Equation" r:id="rId5" imgW="1714320" imgH="495000" progId="Equation.DSMT4">
                  <p:embed/>
                </p:oleObj>
              </mc:Choice>
              <mc:Fallback>
                <p:oleObj name="Equation" r:id="rId5" imgW="171432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6952" y="3962400"/>
                        <a:ext cx="1714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743200" y="3989696"/>
          <a:ext cx="3403600" cy="469900"/>
        </p:xfrm>
        <a:graphic>
          <a:graphicData uri="http://schemas.openxmlformats.org/presentationml/2006/ole">
            <mc:AlternateContent xmlns:mc="http://schemas.openxmlformats.org/markup-compatibility/2006">
              <mc:Choice xmlns:v="urn:schemas-microsoft-com:vml" Requires="v">
                <p:oleObj spid="_x0000_s3097" name="Equation" r:id="rId7" imgW="3403440" imgH="469800" progId="Equation.DSMT4">
                  <p:embed/>
                </p:oleObj>
              </mc:Choice>
              <mc:Fallback>
                <p:oleObj name="Equation" r:id="rId7" imgW="3403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3989696"/>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743200" y="4620904"/>
          <a:ext cx="1651000" cy="292100"/>
        </p:xfrm>
        <a:graphic>
          <a:graphicData uri="http://schemas.openxmlformats.org/presentationml/2006/ole">
            <mc:AlternateContent xmlns:mc="http://schemas.openxmlformats.org/markup-compatibility/2006">
              <mc:Choice xmlns:v="urn:schemas-microsoft-com:vml" Requires="v">
                <p:oleObj spid="_x0000_s3098" name="Equation" r:id="rId9" imgW="1650960" imgH="291960" progId="Equation.DSMT4">
                  <p:embed/>
                </p:oleObj>
              </mc:Choice>
              <mc:Fallback>
                <p:oleObj name="Equation" r:id="rId9" imgW="1650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4620904"/>
                        <a:ext cx="165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3200" y="5132696"/>
          <a:ext cx="1016000" cy="368300"/>
        </p:xfrm>
        <a:graphic>
          <a:graphicData uri="http://schemas.openxmlformats.org/presentationml/2006/ole">
            <mc:AlternateContent xmlns:mc="http://schemas.openxmlformats.org/markup-compatibility/2006">
              <mc:Choice xmlns:v="urn:schemas-microsoft-com:vml" Requires="v">
                <p:oleObj spid="_x0000_s3099" name="Equation" r:id="rId11" imgW="1015920" imgH="368280" progId="Equation.DSMT4">
                  <p:embed/>
                </p:oleObj>
              </mc:Choice>
              <mc:Fallback>
                <p:oleObj name="Equation" r:id="rId11" imgW="101592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5132696"/>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678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a:t>
            </a:r>
            <a:endParaRPr lang="en-US" dirty="0"/>
          </a:p>
        </p:txBody>
      </p:sp>
      <p:sp>
        <p:nvSpPr>
          <p:cNvPr id="3" name="Content Placeholder 2"/>
          <p:cNvSpPr>
            <a:spLocks noGrp="1"/>
          </p:cNvSpPr>
          <p:nvPr>
            <p:ph idx="1"/>
          </p:nvPr>
        </p:nvSpPr>
        <p:spPr/>
        <p:txBody>
          <a:bodyPr/>
          <a:lstStyle/>
          <a:p>
            <a:pPr>
              <a:tabLst>
                <a:tab pos="461963" algn="l"/>
              </a:tabLst>
            </a:pPr>
            <a:r>
              <a:rPr lang="en-US" dirty="0" smtClean="0"/>
              <a:t>Suppose that a box has a square base and an open top.</a:t>
            </a:r>
          </a:p>
          <a:p>
            <a:pPr>
              <a:tabLst>
                <a:tab pos="461963" algn="l"/>
              </a:tabLst>
            </a:pPr>
            <a:r>
              <a:rPr lang="en-US" b="1" dirty="0" smtClean="0"/>
              <a:t>a.	</a:t>
            </a:r>
            <a:r>
              <a:rPr lang="en-US" dirty="0" smtClean="0"/>
              <a:t>Write a function of two variables that represents the 	volume of the box.</a:t>
            </a:r>
          </a:p>
          <a:p>
            <a:pPr>
              <a:tabLst>
                <a:tab pos="461963" algn="l"/>
              </a:tabLst>
            </a:pPr>
            <a:r>
              <a:rPr lang="en-US" b="1" dirty="0" smtClean="0"/>
              <a:t>b.	</a:t>
            </a:r>
            <a:r>
              <a:rPr lang="en-US" dirty="0" smtClean="0"/>
              <a:t>Write a function of two variables that represents the 	surface area of the box.</a:t>
            </a:r>
          </a:p>
          <a:p>
            <a:pPr>
              <a:tabLst>
                <a:tab pos="461963" algn="l"/>
              </a:tabLst>
            </a:pPr>
            <a:r>
              <a:rPr lang="en-US" b="1" dirty="0" smtClean="0"/>
              <a:t>c.	</a:t>
            </a:r>
            <a:r>
              <a:rPr lang="en-US" dirty="0" smtClean="0"/>
              <a:t>Determine the surface area if </a:t>
            </a:r>
            <a:r>
              <a:rPr lang="en-US" i="1" dirty="0" smtClean="0">
                <a:solidFill>
                  <a:srgbClr val="0000FF"/>
                </a:solidFill>
              </a:rPr>
              <a:t>x</a:t>
            </a:r>
            <a:r>
              <a:rPr lang="en-US" dirty="0" smtClean="0">
                <a:solidFill>
                  <a:srgbClr val="0000FF"/>
                </a:solidFill>
              </a:rPr>
              <a:t> = 4 </a:t>
            </a:r>
            <a:r>
              <a:rPr lang="en-US" dirty="0" smtClean="0"/>
              <a:t>and </a:t>
            </a:r>
            <a:r>
              <a:rPr lang="en-US" i="1" dirty="0" smtClean="0">
                <a:solidFill>
                  <a:srgbClr val="0000FF"/>
                </a:solidFill>
              </a:rPr>
              <a:t>y</a:t>
            </a:r>
            <a:r>
              <a:rPr lang="en-US" dirty="0" smtClean="0">
                <a:solidFill>
                  <a:srgbClr val="0000FF"/>
                </a:solidFill>
              </a:rPr>
              <a:t> = 5</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r>
              <a:rPr lang="en-US" b="1" dirty="0" smtClean="0"/>
              <a:t>Solutions:</a:t>
            </a:r>
          </a:p>
          <a:p>
            <a:r>
              <a:rPr lang="en-US" dirty="0" smtClean="0"/>
              <a:t>Since the base is square, the length and width of the box are equal. </a:t>
            </a:r>
          </a:p>
          <a:p>
            <a:pPr>
              <a:tabLst>
                <a:tab pos="569913" algn="l"/>
              </a:tabLst>
            </a:pPr>
            <a:r>
              <a:rPr lang="en-US" dirty="0" smtClean="0"/>
              <a:t>Let	</a:t>
            </a:r>
            <a:r>
              <a:rPr lang="en-US" i="1" dirty="0" smtClean="0"/>
              <a:t>x</a:t>
            </a:r>
            <a:r>
              <a:rPr lang="en-US" dirty="0" smtClean="0"/>
              <a:t> = length of the box, </a:t>
            </a:r>
          </a:p>
          <a:p>
            <a:pPr>
              <a:tabLst>
                <a:tab pos="569913" algn="l"/>
              </a:tabLst>
            </a:pPr>
            <a:r>
              <a:rPr lang="en-US" i="1" dirty="0" smtClean="0"/>
              <a:t>	x</a:t>
            </a:r>
            <a:r>
              <a:rPr lang="en-US" dirty="0" smtClean="0"/>
              <a:t> = width of the box, and </a:t>
            </a:r>
          </a:p>
          <a:p>
            <a:pPr>
              <a:tabLst>
                <a:tab pos="569913" algn="l"/>
              </a:tabLst>
            </a:pPr>
            <a:r>
              <a:rPr lang="en-US" i="1" dirty="0" smtClean="0"/>
              <a:t>	y</a:t>
            </a:r>
            <a:r>
              <a:rPr lang="en-US" dirty="0" smtClean="0"/>
              <a:t> = height of the box.</a:t>
            </a:r>
            <a:endParaRPr lang="en-US" dirty="0"/>
          </a:p>
        </p:txBody>
      </p:sp>
      <p:pic>
        <p:nvPicPr>
          <p:cNvPr id="247810" name="Picture 2" descr="C:\Documents and Settings\Nagesh\Desktop\Ch_8_sec8.png"/>
          <p:cNvPicPr>
            <a:picLocks noChangeAspect="1" noChangeArrowheads="1"/>
          </p:cNvPicPr>
          <p:nvPr/>
        </p:nvPicPr>
        <p:blipFill>
          <a:blip r:embed="rId2" cstate="print"/>
          <a:srcRect/>
          <a:stretch>
            <a:fillRect/>
          </a:stretch>
        </p:blipFill>
        <p:spPr bwMode="auto">
          <a:xfrm>
            <a:off x="4953000" y="2971800"/>
            <a:ext cx="3339886" cy="1828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506</Words>
  <Application>Microsoft Office PowerPoint</Application>
  <PresentationFormat>On-screen Show (4:3)</PresentationFormat>
  <Paragraphs>90</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Symbol</vt:lpstr>
      <vt:lpstr>Calibri</vt:lpstr>
      <vt:lpstr>Courier New</vt:lpstr>
      <vt:lpstr>Arial</vt:lpstr>
      <vt:lpstr>Office Theme</vt:lpstr>
      <vt:lpstr>Equation</vt:lpstr>
      <vt:lpstr>Section 16.1</vt:lpstr>
      <vt:lpstr>Objectives</vt:lpstr>
      <vt:lpstr>Functions of Several Variables</vt:lpstr>
      <vt:lpstr>Example 1: Evaluating f(x, y)</vt:lpstr>
      <vt:lpstr>Example 2: Evaluating f(x, y)</vt:lpstr>
      <vt:lpstr>Example 3: Evaluating Revenue Influenced by Two Variables</vt:lpstr>
      <vt:lpstr>Example 3: Evaluating Revenue Influenced by Two Variables (cont.)</vt:lpstr>
      <vt:lpstr>Example 4: Characteristics of a Box</vt:lpstr>
      <vt:lpstr>Example 4: Characteristics of a Box (cont.)</vt:lpstr>
      <vt:lpstr>Example 4: Characteristics of a Box (cont.)</vt:lpstr>
      <vt:lpstr>Example 4: Characteristics of a Box (cont.)</vt:lpstr>
      <vt:lpstr>Example 4: Characteristics of a Box (cont.)</vt:lpstr>
      <vt:lpstr>Example 5: Using the Cobb-Douglas Production Formula</vt:lpstr>
      <vt:lpstr>Example 5: Using the Cobb-Douglas Production Formula (cont.)</vt:lpstr>
      <vt:lpstr>Example 6: Graphing 3D Points</vt:lpstr>
      <vt:lpstr>Example 7: Graphing 3D Planes</vt:lpstr>
      <vt:lpstr>Example 7: Graphing 3D Planes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38</cp:revision>
  <dcterms:created xsi:type="dcterms:W3CDTF">2013-04-26T14:43:13Z</dcterms:created>
  <dcterms:modified xsi:type="dcterms:W3CDTF">2019-08-22T04:00:48Z</dcterms:modified>
</cp:coreProperties>
</file>