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77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5"/>
      <p:bold r:id="rId26"/>
      <p:italic r:id="rId27"/>
      <p:boldItalic r:id="rId2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1110" y="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3.fntdata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6/16/2021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0755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B69F24-7DD4-498A-BB02-8D7AEF74DF84}" type="datetimeFigureOut">
              <a:rPr lang="en-US" smtClean="0"/>
              <a:pPr/>
              <a:t>6/16/2021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D3B89E-104D-4F5A-A7B3-2F6695DEC02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131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image" Target="../media/image26.wmf"/><Relationship Id="rId7" Type="http://schemas.openxmlformats.org/officeDocument/2006/relationships/image" Target="../media/image28.wmf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7.bin"/><Relationship Id="rId11" Type="http://schemas.openxmlformats.org/officeDocument/2006/relationships/image" Target="../media/image30.wmf"/><Relationship Id="rId5" Type="http://schemas.openxmlformats.org/officeDocument/2006/relationships/image" Target="../media/image27.wmf"/><Relationship Id="rId10" Type="http://schemas.openxmlformats.org/officeDocument/2006/relationships/oleObject" Target="../embeddings/oleObject29.bin"/><Relationship Id="rId4" Type="http://schemas.openxmlformats.org/officeDocument/2006/relationships/oleObject" Target="../embeddings/oleObject26.bin"/><Relationship Id="rId9" Type="http://schemas.openxmlformats.org/officeDocument/2006/relationships/image" Target="../media/image2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13" Type="http://schemas.openxmlformats.org/officeDocument/2006/relationships/image" Target="../media/image36.wmf"/><Relationship Id="rId18" Type="http://schemas.openxmlformats.org/officeDocument/2006/relationships/oleObject" Target="../embeddings/oleObject38.bin"/><Relationship Id="rId3" Type="http://schemas.openxmlformats.org/officeDocument/2006/relationships/image" Target="../media/image31.wmf"/><Relationship Id="rId7" Type="http://schemas.openxmlformats.org/officeDocument/2006/relationships/image" Target="../media/image33.wmf"/><Relationship Id="rId12" Type="http://schemas.openxmlformats.org/officeDocument/2006/relationships/oleObject" Target="../embeddings/oleObject35.bin"/><Relationship Id="rId17" Type="http://schemas.openxmlformats.org/officeDocument/2006/relationships/image" Target="../media/image38.wmf"/><Relationship Id="rId2" Type="http://schemas.openxmlformats.org/officeDocument/2006/relationships/oleObject" Target="../embeddings/oleObject30.bin"/><Relationship Id="rId16" Type="http://schemas.openxmlformats.org/officeDocument/2006/relationships/oleObject" Target="../embeddings/oleObject3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2.bin"/><Relationship Id="rId11" Type="http://schemas.openxmlformats.org/officeDocument/2006/relationships/image" Target="../media/image35.wmf"/><Relationship Id="rId5" Type="http://schemas.openxmlformats.org/officeDocument/2006/relationships/image" Target="../media/image32.wmf"/><Relationship Id="rId15" Type="http://schemas.openxmlformats.org/officeDocument/2006/relationships/image" Target="../media/image37.wmf"/><Relationship Id="rId10" Type="http://schemas.openxmlformats.org/officeDocument/2006/relationships/oleObject" Target="../embeddings/oleObject34.bin"/><Relationship Id="rId19" Type="http://schemas.openxmlformats.org/officeDocument/2006/relationships/image" Target="../media/image39.wmf"/><Relationship Id="rId4" Type="http://schemas.openxmlformats.org/officeDocument/2006/relationships/oleObject" Target="../embeddings/oleObject31.bin"/><Relationship Id="rId9" Type="http://schemas.openxmlformats.org/officeDocument/2006/relationships/image" Target="../media/image34.wmf"/><Relationship Id="rId14" Type="http://schemas.openxmlformats.org/officeDocument/2006/relationships/oleObject" Target="../embeddings/oleObject36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3" Type="http://schemas.openxmlformats.org/officeDocument/2006/relationships/image" Target="../media/image40.wmf"/><Relationship Id="rId7" Type="http://schemas.openxmlformats.org/officeDocument/2006/relationships/image" Target="../media/image42.wmf"/><Relationship Id="rId2" Type="http://schemas.openxmlformats.org/officeDocument/2006/relationships/oleObject" Target="../embeddings/oleObject3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1.bin"/><Relationship Id="rId5" Type="http://schemas.openxmlformats.org/officeDocument/2006/relationships/image" Target="../media/image41.wmf"/><Relationship Id="rId4" Type="http://schemas.openxmlformats.org/officeDocument/2006/relationships/oleObject" Target="../embeddings/oleObject40.bin"/><Relationship Id="rId9" Type="http://schemas.openxmlformats.org/officeDocument/2006/relationships/image" Target="../media/image43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13" Type="http://schemas.openxmlformats.org/officeDocument/2006/relationships/image" Target="../media/image49.wmf"/><Relationship Id="rId3" Type="http://schemas.openxmlformats.org/officeDocument/2006/relationships/image" Target="../media/image44.wmf"/><Relationship Id="rId7" Type="http://schemas.openxmlformats.org/officeDocument/2006/relationships/image" Target="../media/image46.wmf"/><Relationship Id="rId12" Type="http://schemas.openxmlformats.org/officeDocument/2006/relationships/oleObject" Target="../embeddings/oleObject48.bin"/><Relationship Id="rId2" Type="http://schemas.openxmlformats.org/officeDocument/2006/relationships/oleObject" Target="../embeddings/oleObject4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5.bin"/><Relationship Id="rId11" Type="http://schemas.openxmlformats.org/officeDocument/2006/relationships/image" Target="../media/image48.wmf"/><Relationship Id="rId5" Type="http://schemas.openxmlformats.org/officeDocument/2006/relationships/image" Target="../media/image45.wmf"/><Relationship Id="rId10" Type="http://schemas.openxmlformats.org/officeDocument/2006/relationships/oleObject" Target="../embeddings/oleObject47.bin"/><Relationship Id="rId4" Type="http://schemas.openxmlformats.org/officeDocument/2006/relationships/oleObject" Target="../embeddings/oleObject44.bin"/><Relationship Id="rId9" Type="http://schemas.openxmlformats.org/officeDocument/2006/relationships/image" Target="../media/image47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2.bin"/><Relationship Id="rId13" Type="http://schemas.openxmlformats.org/officeDocument/2006/relationships/image" Target="../media/image55.wmf"/><Relationship Id="rId3" Type="http://schemas.openxmlformats.org/officeDocument/2006/relationships/image" Target="../media/image50.wmf"/><Relationship Id="rId7" Type="http://schemas.openxmlformats.org/officeDocument/2006/relationships/image" Target="../media/image52.wmf"/><Relationship Id="rId12" Type="http://schemas.openxmlformats.org/officeDocument/2006/relationships/oleObject" Target="../embeddings/oleObject54.bin"/><Relationship Id="rId2" Type="http://schemas.openxmlformats.org/officeDocument/2006/relationships/oleObject" Target="../embeddings/oleObject4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1.bin"/><Relationship Id="rId11" Type="http://schemas.openxmlformats.org/officeDocument/2006/relationships/image" Target="../media/image54.wmf"/><Relationship Id="rId5" Type="http://schemas.openxmlformats.org/officeDocument/2006/relationships/image" Target="../media/image51.wmf"/><Relationship Id="rId15" Type="http://schemas.openxmlformats.org/officeDocument/2006/relationships/image" Target="../media/image56.wmf"/><Relationship Id="rId10" Type="http://schemas.openxmlformats.org/officeDocument/2006/relationships/oleObject" Target="../embeddings/oleObject53.bin"/><Relationship Id="rId4" Type="http://schemas.openxmlformats.org/officeDocument/2006/relationships/oleObject" Target="../embeddings/oleObject50.bin"/><Relationship Id="rId9" Type="http://schemas.openxmlformats.org/officeDocument/2006/relationships/image" Target="../media/image53.wmf"/><Relationship Id="rId14" Type="http://schemas.openxmlformats.org/officeDocument/2006/relationships/oleObject" Target="../embeddings/oleObject55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9.bin"/><Relationship Id="rId13" Type="http://schemas.openxmlformats.org/officeDocument/2006/relationships/image" Target="../media/image62.wmf"/><Relationship Id="rId18" Type="http://schemas.openxmlformats.org/officeDocument/2006/relationships/oleObject" Target="../embeddings/oleObject64.bin"/><Relationship Id="rId3" Type="http://schemas.openxmlformats.org/officeDocument/2006/relationships/image" Target="../media/image57.wmf"/><Relationship Id="rId7" Type="http://schemas.openxmlformats.org/officeDocument/2006/relationships/image" Target="../media/image59.wmf"/><Relationship Id="rId12" Type="http://schemas.openxmlformats.org/officeDocument/2006/relationships/oleObject" Target="../embeddings/oleObject61.bin"/><Relationship Id="rId17" Type="http://schemas.openxmlformats.org/officeDocument/2006/relationships/image" Target="../media/image64.wmf"/><Relationship Id="rId2" Type="http://schemas.openxmlformats.org/officeDocument/2006/relationships/oleObject" Target="../embeddings/oleObject56.bin"/><Relationship Id="rId16" Type="http://schemas.openxmlformats.org/officeDocument/2006/relationships/oleObject" Target="../embeddings/oleObject6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8.bin"/><Relationship Id="rId11" Type="http://schemas.openxmlformats.org/officeDocument/2006/relationships/image" Target="../media/image61.wmf"/><Relationship Id="rId5" Type="http://schemas.openxmlformats.org/officeDocument/2006/relationships/image" Target="../media/image58.wmf"/><Relationship Id="rId15" Type="http://schemas.openxmlformats.org/officeDocument/2006/relationships/image" Target="../media/image63.wmf"/><Relationship Id="rId10" Type="http://schemas.openxmlformats.org/officeDocument/2006/relationships/oleObject" Target="../embeddings/oleObject60.bin"/><Relationship Id="rId19" Type="http://schemas.openxmlformats.org/officeDocument/2006/relationships/image" Target="../media/image65.wmf"/><Relationship Id="rId4" Type="http://schemas.openxmlformats.org/officeDocument/2006/relationships/oleObject" Target="../embeddings/oleObject57.bin"/><Relationship Id="rId9" Type="http://schemas.openxmlformats.org/officeDocument/2006/relationships/image" Target="../media/image60.wmf"/><Relationship Id="rId14" Type="http://schemas.openxmlformats.org/officeDocument/2006/relationships/oleObject" Target="../embeddings/oleObject62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6.wmf"/><Relationship Id="rId2" Type="http://schemas.openxmlformats.org/officeDocument/2006/relationships/oleObject" Target="../embeddings/oleObject65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7.wmf"/><Relationship Id="rId4" Type="http://schemas.openxmlformats.org/officeDocument/2006/relationships/oleObject" Target="../embeddings/oleObject66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0.bin"/><Relationship Id="rId13" Type="http://schemas.openxmlformats.org/officeDocument/2006/relationships/image" Target="../media/image73.wmf"/><Relationship Id="rId18" Type="http://schemas.openxmlformats.org/officeDocument/2006/relationships/oleObject" Target="../embeddings/oleObject75.bin"/><Relationship Id="rId3" Type="http://schemas.openxmlformats.org/officeDocument/2006/relationships/image" Target="../media/image68.wmf"/><Relationship Id="rId7" Type="http://schemas.openxmlformats.org/officeDocument/2006/relationships/image" Target="../media/image70.wmf"/><Relationship Id="rId12" Type="http://schemas.openxmlformats.org/officeDocument/2006/relationships/oleObject" Target="../embeddings/oleObject72.bin"/><Relationship Id="rId17" Type="http://schemas.openxmlformats.org/officeDocument/2006/relationships/image" Target="../media/image75.wmf"/><Relationship Id="rId2" Type="http://schemas.openxmlformats.org/officeDocument/2006/relationships/oleObject" Target="../embeddings/oleObject67.bin"/><Relationship Id="rId16" Type="http://schemas.openxmlformats.org/officeDocument/2006/relationships/oleObject" Target="../embeddings/oleObject7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9.bin"/><Relationship Id="rId11" Type="http://schemas.openxmlformats.org/officeDocument/2006/relationships/image" Target="../media/image72.wmf"/><Relationship Id="rId5" Type="http://schemas.openxmlformats.org/officeDocument/2006/relationships/image" Target="../media/image69.wmf"/><Relationship Id="rId15" Type="http://schemas.openxmlformats.org/officeDocument/2006/relationships/image" Target="../media/image74.wmf"/><Relationship Id="rId10" Type="http://schemas.openxmlformats.org/officeDocument/2006/relationships/oleObject" Target="../embeddings/oleObject71.bin"/><Relationship Id="rId19" Type="http://schemas.openxmlformats.org/officeDocument/2006/relationships/image" Target="../media/image76.wmf"/><Relationship Id="rId4" Type="http://schemas.openxmlformats.org/officeDocument/2006/relationships/oleObject" Target="../embeddings/oleObject68.bin"/><Relationship Id="rId9" Type="http://schemas.openxmlformats.org/officeDocument/2006/relationships/image" Target="../media/image71.wmf"/><Relationship Id="rId14" Type="http://schemas.openxmlformats.org/officeDocument/2006/relationships/oleObject" Target="../embeddings/oleObject73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9.bin"/><Relationship Id="rId13" Type="http://schemas.openxmlformats.org/officeDocument/2006/relationships/image" Target="../media/image82.wmf"/><Relationship Id="rId18" Type="http://schemas.openxmlformats.org/officeDocument/2006/relationships/oleObject" Target="../embeddings/oleObject84.bin"/><Relationship Id="rId3" Type="http://schemas.openxmlformats.org/officeDocument/2006/relationships/image" Target="../media/image77.wmf"/><Relationship Id="rId7" Type="http://schemas.openxmlformats.org/officeDocument/2006/relationships/image" Target="../media/image79.wmf"/><Relationship Id="rId12" Type="http://schemas.openxmlformats.org/officeDocument/2006/relationships/oleObject" Target="../embeddings/oleObject81.bin"/><Relationship Id="rId17" Type="http://schemas.openxmlformats.org/officeDocument/2006/relationships/image" Target="../media/image84.wmf"/><Relationship Id="rId2" Type="http://schemas.openxmlformats.org/officeDocument/2006/relationships/oleObject" Target="../embeddings/oleObject76.bin"/><Relationship Id="rId16" Type="http://schemas.openxmlformats.org/officeDocument/2006/relationships/oleObject" Target="../embeddings/oleObject8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8.bin"/><Relationship Id="rId11" Type="http://schemas.openxmlformats.org/officeDocument/2006/relationships/image" Target="../media/image81.wmf"/><Relationship Id="rId5" Type="http://schemas.openxmlformats.org/officeDocument/2006/relationships/image" Target="../media/image78.wmf"/><Relationship Id="rId15" Type="http://schemas.openxmlformats.org/officeDocument/2006/relationships/image" Target="../media/image83.wmf"/><Relationship Id="rId10" Type="http://schemas.openxmlformats.org/officeDocument/2006/relationships/oleObject" Target="../embeddings/oleObject80.bin"/><Relationship Id="rId19" Type="http://schemas.openxmlformats.org/officeDocument/2006/relationships/image" Target="../media/image85.wmf"/><Relationship Id="rId4" Type="http://schemas.openxmlformats.org/officeDocument/2006/relationships/oleObject" Target="../embeddings/oleObject77.bin"/><Relationship Id="rId9" Type="http://schemas.openxmlformats.org/officeDocument/2006/relationships/image" Target="../media/image80.wmf"/><Relationship Id="rId14" Type="http://schemas.openxmlformats.org/officeDocument/2006/relationships/oleObject" Target="../embeddings/oleObject82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8.bin"/><Relationship Id="rId3" Type="http://schemas.openxmlformats.org/officeDocument/2006/relationships/image" Target="../media/image86.wmf"/><Relationship Id="rId7" Type="http://schemas.openxmlformats.org/officeDocument/2006/relationships/image" Target="../media/image88.wmf"/><Relationship Id="rId2" Type="http://schemas.openxmlformats.org/officeDocument/2006/relationships/oleObject" Target="../embeddings/oleObject8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7.bin"/><Relationship Id="rId11" Type="http://schemas.openxmlformats.org/officeDocument/2006/relationships/image" Target="../media/image90.wmf"/><Relationship Id="rId5" Type="http://schemas.openxmlformats.org/officeDocument/2006/relationships/image" Target="../media/image87.wmf"/><Relationship Id="rId10" Type="http://schemas.openxmlformats.org/officeDocument/2006/relationships/oleObject" Target="../embeddings/oleObject89.bin"/><Relationship Id="rId4" Type="http://schemas.openxmlformats.org/officeDocument/2006/relationships/oleObject" Target="../embeddings/oleObject86.bin"/><Relationship Id="rId9" Type="http://schemas.openxmlformats.org/officeDocument/2006/relationships/image" Target="../media/image89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3.bin"/><Relationship Id="rId3" Type="http://schemas.openxmlformats.org/officeDocument/2006/relationships/image" Target="../media/image91.wmf"/><Relationship Id="rId7" Type="http://schemas.openxmlformats.org/officeDocument/2006/relationships/image" Target="../media/image93.wmf"/><Relationship Id="rId2" Type="http://schemas.openxmlformats.org/officeDocument/2006/relationships/oleObject" Target="../embeddings/oleObject9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2.bin"/><Relationship Id="rId11" Type="http://schemas.openxmlformats.org/officeDocument/2006/relationships/image" Target="../media/image95.wmf"/><Relationship Id="rId5" Type="http://schemas.openxmlformats.org/officeDocument/2006/relationships/image" Target="../media/image92.wmf"/><Relationship Id="rId10" Type="http://schemas.openxmlformats.org/officeDocument/2006/relationships/oleObject" Target="../embeddings/oleObject94.bin"/><Relationship Id="rId4" Type="http://schemas.openxmlformats.org/officeDocument/2006/relationships/oleObject" Target="../embeddings/oleObject91.bin"/><Relationship Id="rId9" Type="http://schemas.openxmlformats.org/officeDocument/2006/relationships/image" Target="../media/image94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8.bin"/><Relationship Id="rId13" Type="http://schemas.openxmlformats.org/officeDocument/2006/relationships/image" Target="../media/image101.wmf"/><Relationship Id="rId3" Type="http://schemas.openxmlformats.org/officeDocument/2006/relationships/image" Target="../media/image96.wmf"/><Relationship Id="rId7" Type="http://schemas.openxmlformats.org/officeDocument/2006/relationships/image" Target="../media/image98.wmf"/><Relationship Id="rId12" Type="http://schemas.openxmlformats.org/officeDocument/2006/relationships/oleObject" Target="../embeddings/oleObject100.bin"/><Relationship Id="rId17" Type="http://schemas.openxmlformats.org/officeDocument/2006/relationships/image" Target="../media/image103.wmf"/><Relationship Id="rId2" Type="http://schemas.openxmlformats.org/officeDocument/2006/relationships/oleObject" Target="../embeddings/oleObject95.bin"/><Relationship Id="rId16" Type="http://schemas.openxmlformats.org/officeDocument/2006/relationships/oleObject" Target="../embeddings/oleObject10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7.bin"/><Relationship Id="rId11" Type="http://schemas.openxmlformats.org/officeDocument/2006/relationships/image" Target="../media/image100.wmf"/><Relationship Id="rId5" Type="http://schemas.openxmlformats.org/officeDocument/2006/relationships/image" Target="../media/image97.wmf"/><Relationship Id="rId15" Type="http://schemas.openxmlformats.org/officeDocument/2006/relationships/image" Target="../media/image102.wmf"/><Relationship Id="rId10" Type="http://schemas.openxmlformats.org/officeDocument/2006/relationships/oleObject" Target="../embeddings/oleObject99.bin"/><Relationship Id="rId4" Type="http://schemas.openxmlformats.org/officeDocument/2006/relationships/oleObject" Target="../embeddings/oleObject96.bin"/><Relationship Id="rId9" Type="http://schemas.openxmlformats.org/officeDocument/2006/relationships/image" Target="../media/image99.wmf"/><Relationship Id="rId14" Type="http://schemas.openxmlformats.org/officeDocument/2006/relationships/oleObject" Target="../embeddings/oleObject10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7" Type="http://schemas.openxmlformats.org/officeDocument/2006/relationships/image" Target="../media/image7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image" Target="../media/image14.wmf"/><Relationship Id="rId3" Type="http://schemas.openxmlformats.org/officeDocument/2006/relationships/image" Target="../media/image9.wmf"/><Relationship Id="rId7" Type="http://schemas.openxmlformats.org/officeDocument/2006/relationships/image" Target="../media/image11.wmf"/><Relationship Id="rId12" Type="http://schemas.openxmlformats.org/officeDocument/2006/relationships/oleObject" Target="../embeddings/oleObject13.bin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3.wmf"/><Relationship Id="rId5" Type="http://schemas.openxmlformats.org/officeDocument/2006/relationships/image" Target="../media/image10.wmf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9.bin"/><Relationship Id="rId9" Type="http://schemas.openxmlformats.org/officeDocument/2006/relationships/image" Target="../media/image12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wmf"/><Relationship Id="rId4" Type="http://schemas.openxmlformats.org/officeDocument/2006/relationships/oleObject" Target="../embeddings/oleObject15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22.wmf"/><Relationship Id="rId18" Type="http://schemas.openxmlformats.org/officeDocument/2006/relationships/oleObject" Target="../embeddings/oleObject24.bin"/><Relationship Id="rId3" Type="http://schemas.openxmlformats.org/officeDocument/2006/relationships/image" Target="../media/image17.wmf"/><Relationship Id="rId7" Type="http://schemas.openxmlformats.org/officeDocument/2006/relationships/image" Target="../media/image19.wmf"/><Relationship Id="rId12" Type="http://schemas.openxmlformats.org/officeDocument/2006/relationships/oleObject" Target="../embeddings/oleObject21.bin"/><Relationship Id="rId17" Type="http://schemas.openxmlformats.org/officeDocument/2006/relationships/image" Target="../media/image24.wmf"/><Relationship Id="rId2" Type="http://schemas.openxmlformats.org/officeDocument/2006/relationships/oleObject" Target="../embeddings/oleObject16.bin"/><Relationship Id="rId16" Type="http://schemas.openxmlformats.org/officeDocument/2006/relationships/oleObject" Target="../embeddings/oleObject2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1.wmf"/><Relationship Id="rId5" Type="http://schemas.openxmlformats.org/officeDocument/2006/relationships/image" Target="../media/image18.wmf"/><Relationship Id="rId15" Type="http://schemas.openxmlformats.org/officeDocument/2006/relationships/image" Target="../media/image23.wmf"/><Relationship Id="rId10" Type="http://schemas.openxmlformats.org/officeDocument/2006/relationships/oleObject" Target="../embeddings/oleObject20.bin"/><Relationship Id="rId19" Type="http://schemas.openxmlformats.org/officeDocument/2006/relationships/image" Target="../media/image25.wmf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0.wmf"/><Relationship Id="rId14" Type="http://schemas.openxmlformats.org/officeDocument/2006/relationships/oleObject" Target="../embeddings/oleObject2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16.2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Partial Derivatives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Finding Partial Derivative (cont.)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Now we evaluate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65898" name="Object 10"/>
          <p:cNvGraphicFramePr>
            <a:graphicFrameLocks noChangeAspect="1"/>
          </p:cNvGraphicFramePr>
          <p:nvPr/>
        </p:nvGraphicFramePr>
        <p:xfrm>
          <a:off x="3061648" y="1309048"/>
          <a:ext cx="11811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80588" imgH="495085" progId="Equation.DSMT4">
                  <p:embed/>
                </p:oleObj>
              </mc:Choice>
              <mc:Fallback>
                <p:oleObj name="Equation" r:id="rId2" imgW="1180588" imgH="495085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1648" y="1309048"/>
                        <a:ext cx="11811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2971800" y="1967552"/>
          <a:ext cx="10668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66680" imgH="495000" progId="Equation.DSMT4">
                  <p:embed/>
                </p:oleObj>
              </mc:Choice>
              <mc:Fallback>
                <p:oleObj name="Equation" r:id="rId4" imgW="1066680" imgH="495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1967552"/>
                        <a:ext cx="10668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4101152" y="1981200"/>
          <a:ext cx="2070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70000" imgH="380880" progId="Equation.DSMT4">
                  <p:embed/>
                </p:oleObj>
              </mc:Choice>
              <mc:Fallback>
                <p:oleObj name="Equation" r:id="rId6" imgW="20700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1152" y="1981200"/>
                        <a:ext cx="2070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4093192" y="2585112"/>
          <a:ext cx="1371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71600" imgH="380880" progId="Equation.DSMT4">
                  <p:embed/>
                </p:oleObj>
              </mc:Choice>
              <mc:Fallback>
                <p:oleObj name="Equation" r:id="rId8" imgW="137160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3192" y="2585112"/>
                        <a:ext cx="1371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4087504" y="3159456"/>
          <a:ext cx="762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61760" imgH="380880" progId="Equation.DSMT4">
                  <p:embed/>
                </p:oleObj>
              </mc:Choice>
              <mc:Fallback>
                <p:oleObj name="Equation" r:id="rId10" imgW="76176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7504" y="3159456"/>
                        <a:ext cx="762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Finding Partial Derivative (cont.)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57200" y="3937744"/>
            <a:ext cx="82296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tabLst>
                <a:tab pos="463550" algn="l"/>
              </a:tabLst>
            </a:pPr>
            <a:r>
              <a:rPr lang="en-US" sz="2800" dirty="0"/>
              <a:t>	Now we evaluate </a:t>
            </a:r>
          </a:p>
          <a:p>
            <a:pPr>
              <a:tabLst>
                <a:tab pos="463550" algn="l"/>
              </a:tabLst>
            </a:pPr>
            <a:endParaRPr lang="en-US" sz="2800" dirty="0"/>
          </a:p>
          <a:p>
            <a:pPr>
              <a:tabLst>
                <a:tab pos="463550" algn="l"/>
              </a:tabLst>
            </a:pPr>
            <a:endParaRPr lang="en-US" sz="2800" dirty="0"/>
          </a:p>
          <a:p>
            <a:pPr>
              <a:tabLst>
                <a:tab pos="463550" algn="l"/>
              </a:tabLst>
            </a:pPr>
            <a:endParaRPr lang="en-US" sz="2800" dirty="0"/>
          </a:p>
        </p:txBody>
      </p:sp>
      <p:graphicFrame>
        <p:nvGraphicFramePr>
          <p:cNvPr id="175106" name="Object 2"/>
          <p:cNvGraphicFramePr>
            <a:graphicFrameLocks noChangeAspect="1"/>
          </p:cNvGraphicFramePr>
          <p:nvPr/>
        </p:nvGraphicFramePr>
        <p:xfrm>
          <a:off x="3570596" y="3963874"/>
          <a:ext cx="11811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81100" imgH="508000" progId="Equation.DSMT4">
                  <p:embed/>
                </p:oleObj>
              </mc:Choice>
              <mc:Fallback>
                <p:oleObj name="Equation" r:id="rId2" imgW="1181100" imgH="50800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0596" y="3963874"/>
                        <a:ext cx="11811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457200" y="1349992"/>
            <a:ext cx="82296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tabLst>
                <a:tab pos="463550" algn="l"/>
              </a:tabLst>
            </a:pPr>
            <a:r>
              <a:rPr lang="en-US" sz="2800" b="1" dirty="0"/>
              <a:t>b.</a:t>
            </a:r>
            <a:r>
              <a:rPr lang="en-US" sz="2800" dirty="0"/>
              <a:t>	To find 		 we do </a:t>
            </a:r>
            <a:r>
              <a:rPr lang="en-US" sz="2800" b="1" dirty="0"/>
              <a:t>not</a:t>
            </a:r>
            <a:r>
              <a:rPr lang="en-US" sz="2800" dirty="0"/>
              <a:t> use the Product Rule to 	differentiate 	   with respect to </a:t>
            </a:r>
            <a:r>
              <a:rPr lang="en-US" sz="2800" i="1" dirty="0"/>
              <a:t>y</a:t>
            </a:r>
            <a:r>
              <a:rPr lang="en-US" sz="2800" dirty="0"/>
              <a:t>, since </a:t>
            </a:r>
            <a:r>
              <a:rPr lang="en-US" sz="2800" i="1" dirty="0"/>
              <a:t>x</a:t>
            </a:r>
            <a:r>
              <a:rPr lang="en-US" sz="2800" dirty="0"/>
              <a:t> is treated 	as a constant. </a:t>
            </a:r>
          </a:p>
        </p:txBody>
      </p:sp>
      <p:graphicFrame>
        <p:nvGraphicFramePr>
          <p:cNvPr id="175108" name="Object 4"/>
          <p:cNvGraphicFramePr>
            <a:graphicFrameLocks noChangeAspect="1"/>
          </p:cNvGraphicFramePr>
          <p:nvPr/>
        </p:nvGraphicFramePr>
        <p:xfrm>
          <a:off x="2070409" y="1360592"/>
          <a:ext cx="12446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44600" imgH="508000" progId="Equation.DSMT4">
                  <p:embed/>
                </p:oleObj>
              </mc:Choice>
              <mc:Fallback>
                <p:oleObj name="Equation" r:id="rId4" imgW="1244600" imgH="50800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0409" y="1360592"/>
                        <a:ext cx="12446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5109" name="Object 5"/>
          <p:cNvGraphicFramePr>
            <a:graphicFrameLocks noChangeAspect="1"/>
          </p:cNvGraphicFramePr>
          <p:nvPr/>
        </p:nvGraphicFramePr>
        <p:xfrm>
          <a:off x="2895909" y="1790804"/>
          <a:ext cx="596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96900" imgH="381000" progId="Equation.DSMT4">
                  <p:embed/>
                </p:oleObj>
              </mc:Choice>
              <mc:Fallback>
                <p:oleObj name="Equation" r:id="rId6" imgW="596900" imgH="38100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909" y="1790804"/>
                        <a:ext cx="596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2944504" y="2743200"/>
          <a:ext cx="11176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17440" imgH="507960" progId="Equation.DSMT4">
                  <p:embed/>
                </p:oleObj>
              </mc:Choice>
              <mc:Fallback>
                <p:oleObj name="Equation" r:id="rId8" imgW="1117440" imgH="507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4504" y="2743200"/>
                        <a:ext cx="11176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4128448" y="2729552"/>
          <a:ext cx="2057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57400" imgH="444240" progId="Equation.DSMT4">
                  <p:embed/>
                </p:oleObj>
              </mc:Choice>
              <mc:Fallback>
                <p:oleObj name="Equation" r:id="rId10" imgW="205740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8448" y="2729552"/>
                        <a:ext cx="2057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4114800" y="3347112"/>
          <a:ext cx="1676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76160" imgH="444240" progId="Equation.DSMT4">
                  <p:embed/>
                </p:oleObj>
              </mc:Choice>
              <mc:Fallback>
                <p:oleObj name="Equation" r:id="rId12" imgW="167616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347112"/>
                        <a:ext cx="1676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3020704" y="4669808"/>
          <a:ext cx="1066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66680" imgH="507960" progId="Equation.DSMT4">
                  <p:embed/>
                </p:oleObj>
              </mc:Choice>
              <mc:Fallback>
                <p:oleObj name="Equation" r:id="rId14" imgW="1066680" imgH="507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0704" y="4669808"/>
                        <a:ext cx="10668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/>
        </p:nvGraphicFramePr>
        <p:xfrm>
          <a:off x="4136408" y="4669808"/>
          <a:ext cx="1968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968480" imgH="380880" progId="Equation.DSMT4">
                  <p:embed/>
                </p:oleObj>
              </mc:Choice>
              <mc:Fallback>
                <p:oleObj name="Equation" r:id="rId16" imgW="1968480" imgH="380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6408" y="4669808"/>
                        <a:ext cx="1968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/>
        </p:nvGraphicFramePr>
        <p:xfrm>
          <a:off x="4114800" y="5279408"/>
          <a:ext cx="1117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117440" imgH="380880" progId="Equation.DSMT4">
                  <p:embed/>
                </p:oleObj>
              </mc:Choice>
              <mc:Fallback>
                <p:oleObj name="Equation" r:id="rId18" imgW="1117440" imgH="3808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5279408"/>
                        <a:ext cx="1117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4: Using the Partial Derivative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2400"/>
              </a:spcBef>
              <a:tabLst>
                <a:tab pos="463550" algn="l"/>
              </a:tabLst>
            </a:pPr>
            <a:r>
              <a:rPr lang="en-US" dirty="0"/>
              <a:t>Given the function 				      find all </a:t>
            </a:r>
          </a:p>
          <a:p>
            <a:pPr>
              <a:spcBef>
                <a:spcPts val="2400"/>
              </a:spcBef>
              <a:tabLst>
                <a:tab pos="463550" algn="l"/>
              </a:tabLst>
            </a:pPr>
            <a:r>
              <a:rPr lang="en-US" dirty="0"/>
              <a:t>the ordered pairs (</a:t>
            </a:r>
            <a:r>
              <a:rPr lang="en-US" i="1" dirty="0"/>
              <a:t>x</a:t>
            </a:r>
            <a:r>
              <a:rPr lang="en-US" dirty="0"/>
              <a:t>, </a:t>
            </a:r>
            <a:r>
              <a:rPr lang="en-US" i="1" dirty="0"/>
              <a:t>y</a:t>
            </a:r>
            <a:r>
              <a:rPr lang="en-US" dirty="0"/>
              <a:t>) where both </a:t>
            </a:r>
            <a:endParaRPr lang="en-US" b="1" dirty="0"/>
          </a:p>
          <a:p>
            <a:pPr>
              <a:lnSpc>
                <a:spcPct val="150000"/>
              </a:lnSpc>
              <a:spcBef>
                <a:spcPts val="1200"/>
              </a:spcBef>
              <a:tabLst>
                <a:tab pos="463550" algn="l"/>
              </a:tabLst>
            </a:pPr>
            <a:r>
              <a:rPr lang="en-US" b="1" dirty="0"/>
              <a:t>Solution: </a:t>
            </a:r>
            <a:r>
              <a:rPr lang="en-US" dirty="0"/>
              <a:t>First, we find the partial derivatives.</a:t>
            </a:r>
          </a:p>
          <a:p>
            <a:pPr>
              <a:lnSpc>
                <a:spcPct val="150000"/>
              </a:lnSpc>
              <a:spcBef>
                <a:spcPts val="1200"/>
              </a:spcBef>
              <a:tabLst>
                <a:tab pos="463550" algn="l"/>
              </a:tabLst>
            </a:pPr>
            <a:endParaRPr lang="en-US" dirty="0"/>
          </a:p>
          <a:p>
            <a:pPr>
              <a:lnSpc>
                <a:spcPct val="150000"/>
              </a:lnSpc>
              <a:spcBef>
                <a:spcPts val="1200"/>
              </a:spcBef>
              <a:tabLst>
                <a:tab pos="463550" algn="l"/>
              </a:tabLst>
            </a:pPr>
            <a:r>
              <a:rPr lang="en-US" dirty="0"/>
              <a:t>We want to solve the following system of equations.</a:t>
            </a:r>
          </a:p>
        </p:txBody>
      </p:sp>
      <p:graphicFrame>
        <p:nvGraphicFramePr>
          <p:cNvPr id="174087" name="Object 7"/>
          <p:cNvGraphicFramePr>
            <a:graphicFrameLocks noChangeAspect="1"/>
          </p:cNvGraphicFramePr>
          <p:nvPr/>
        </p:nvGraphicFramePr>
        <p:xfrm>
          <a:off x="3276600" y="1317008"/>
          <a:ext cx="4064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064000" imgH="444500" progId="Equation.DSMT4">
                  <p:embed/>
                </p:oleObj>
              </mc:Choice>
              <mc:Fallback>
                <p:oleObj name="Equation" r:id="rId2" imgW="4064000" imgH="4445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317008"/>
                        <a:ext cx="4064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08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8782205"/>
              </p:ext>
            </p:extLst>
          </p:nvPr>
        </p:nvGraphicFramePr>
        <p:xfrm>
          <a:off x="5630840" y="1855148"/>
          <a:ext cx="26670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67000" imgH="901700" progId="Equation.DSMT4">
                  <p:embed/>
                </p:oleObj>
              </mc:Choice>
              <mc:Fallback>
                <p:oleObj name="Equation" r:id="rId4" imgW="2667000" imgH="90170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0840" y="1855148"/>
                        <a:ext cx="26670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089" name="Object 9"/>
          <p:cNvGraphicFramePr>
            <a:graphicFrameLocks noChangeAspect="1"/>
          </p:cNvGraphicFramePr>
          <p:nvPr/>
        </p:nvGraphicFramePr>
        <p:xfrm>
          <a:off x="2025650" y="3366448"/>
          <a:ext cx="5092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092700" imgH="901700" progId="Equation.DSMT4">
                  <p:embed/>
                </p:oleObj>
              </mc:Choice>
              <mc:Fallback>
                <p:oleObj name="Equation" r:id="rId6" imgW="5092700" imgH="90170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5650" y="3366448"/>
                        <a:ext cx="50927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091" name="Object 11"/>
          <p:cNvGraphicFramePr>
            <a:graphicFrameLocks noChangeAspect="1"/>
          </p:cNvGraphicFramePr>
          <p:nvPr/>
        </p:nvGraphicFramePr>
        <p:xfrm>
          <a:off x="3536950" y="4876800"/>
          <a:ext cx="20701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70100" imgH="1028700" progId="Equation.DSMT4">
                  <p:embed/>
                </p:oleObj>
              </mc:Choice>
              <mc:Fallback>
                <p:oleObj name="Equation" r:id="rId8" imgW="2070100" imgH="102870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6950" y="4876800"/>
                        <a:ext cx="20701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Using the Partial Derivative (cont.)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572000"/>
          </a:xfrm>
        </p:spPr>
        <p:txBody>
          <a:bodyPr>
            <a:noAutofit/>
          </a:bodyPr>
          <a:lstStyle/>
          <a:p>
            <a:r>
              <a:rPr lang="en-US" dirty="0"/>
              <a:t>Multiply each term in the first equation by −2, add to eliminate </a:t>
            </a:r>
            <a:r>
              <a:rPr lang="en-US" i="1" dirty="0"/>
              <a:t>y</a:t>
            </a:r>
            <a:r>
              <a:rPr lang="en-US" dirty="0"/>
              <a:t>, and then solve the resulting equation for </a:t>
            </a:r>
            <a:r>
              <a:rPr lang="en-US" i="1" dirty="0"/>
              <a:t>x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lnSpc>
                <a:spcPct val="250000"/>
              </a:lnSpc>
            </a:pPr>
            <a:r>
              <a:rPr lang="en-US" dirty="0"/>
              <a:t>Thus, both partial derivatives are 0 at</a:t>
            </a:r>
            <a:r>
              <a:rPr lang="en-US" dirty="0">
                <a:solidFill>
                  <a:srgbClr val="FF0000"/>
                </a:solidFill>
              </a:rPr>
              <a:t> (2, 3)</a:t>
            </a:r>
            <a:r>
              <a:rPr lang="en-US" dirty="0"/>
              <a:t>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015552" y="2106680"/>
            <a:ext cx="285764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Multiply each term by −2.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29200" y="3208736"/>
            <a:ext cx="3733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Add the equations to eliminate </a:t>
            </a:r>
            <a:r>
              <a:rPr lang="en-US" sz="2000" i="1" dirty="0">
                <a:solidFill>
                  <a:srgbClr val="008080"/>
                </a:solidFill>
              </a:rPr>
              <a:t>y.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012116" y="3684896"/>
            <a:ext cx="132613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Solve for </a:t>
            </a:r>
            <a:r>
              <a:rPr lang="en-US" sz="2000" i="1" dirty="0">
                <a:solidFill>
                  <a:srgbClr val="008080"/>
                </a:solidFill>
              </a:rPr>
              <a:t>x.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988256" y="4120488"/>
            <a:ext cx="41557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Substitute </a:t>
            </a:r>
            <a:r>
              <a:rPr lang="en-US" sz="2000" i="1" dirty="0">
                <a:solidFill>
                  <a:srgbClr val="FF0000"/>
                </a:solidFill>
              </a:rPr>
              <a:t>x</a:t>
            </a:r>
            <a:r>
              <a:rPr lang="en-US" sz="2000" dirty="0">
                <a:solidFill>
                  <a:srgbClr val="FF0000"/>
                </a:solidFill>
              </a:rPr>
              <a:t> = 2</a:t>
            </a:r>
            <a:r>
              <a:rPr lang="en-US" sz="2000" dirty="0">
                <a:solidFill>
                  <a:srgbClr val="008080"/>
                </a:solidFill>
              </a:rPr>
              <a:t> in one of the original equations and solve for </a:t>
            </a:r>
            <a:r>
              <a:rPr lang="en-US" sz="2000" i="1" dirty="0">
                <a:solidFill>
                  <a:srgbClr val="008080"/>
                </a:solidFill>
              </a:rPr>
              <a:t>y</a:t>
            </a:r>
            <a:r>
              <a:rPr lang="en-US" sz="2000" dirty="0">
                <a:solidFill>
                  <a:srgbClr val="008080"/>
                </a:solidFill>
              </a:rPr>
              <a:t>.</a:t>
            </a: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1949450" y="2114550"/>
          <a:ext cx="21844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84120" imgH="1015920" progId="Equation.DSMT4">
                  <p:embed/>
                </p:oleObj>
              </mc:Choice>
              <mc:Fallback>
                <p:oleObj name="Equation" r:id="rId2" imgW="2184120" imgH="10159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9450" y="2114550"/>
                        <a:ext cx="21844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1981200" y="3276600"/>
          <a:ext cx="1955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55520" imgH="291960" progId="Equation.DSMT4">
                  <p:embed/>
                </p:oleObj>
              </mc:Choice>
              <mc:Fallback>
                <p:oleObj name="Equation" r:id="rId4" imgW="19555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276600"/>
                        <a:ext cx="1955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3000044" y="3717504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11000" imgH="279360" progId="Equation.DSMT4">
                  <p:embed/>
                </p:oleObj>
              </mc:Choice>
              <mc:Fallback>
                <p:oleObj name="Equation" r:id="rId6" imgW="71100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0044" y="3717504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1882444" y="4188352"/>
          <a:ext cx="1854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54000" imgH="355320" progId="Equation.DSMT4">
                  <p:embed/>
                </p:oleObj>
              </mc:Choice>
              <mc:Fallback>
                <p:oleObj name="Equation" r:id="rId8" imgW="1854000" imgH="355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2444" y="4188352"/>
                        <a:ext cx="18542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2834944" y="4721752"/>
          <a:ext cx="889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88840" imgH="355320" progId="Equation.DSMT4">
                  <p:embed/>
                </p:oleObj>
              </mc:Choice>
              <mc:Fallback>
                <p:oleObj name="Equation" r:id="rId10" imgW="888840" imgH="3553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4944" y="4721752"/>
                        <a:ext cx="8890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3012744" y="5230504"/>
          <a:ext cx="711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11000" imgH="355320" progId="Equation.DSMT4">
                  <p:embed/>
                </p:oleObj>
              </mc:Choice>
              <mc:Fallback>
                <p:oleObj name="Equation" r:id="rId12" imgW="711000" imgH="355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2744" y="5230504"/>
                        <a:ext cx="7112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8" grpId="0"/>
      <p:bldP spid="1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5: Using the Cobb-Douglas Production Formula</a:t>
            </a:r>
          </a:p>
        </p:txBody>
      </p:sp>
      <p:sp>
        <p:nvSpPr>
          <p:cNvPr id="9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that the production function </a:t>
            </a:r>
          </a:p>
          <a:p>
            <a:pPr>
              <a:spcBef>
                <a:spcPts val="0"/>
              </a:spcBef>
            </a:pPr>
            <a:r>
              <a:rPr lang="en-US" dirty="0"/>
              <a:t>is known. Determine the marginal productivity of labor and the marginal productivity of capital when 16 units of labor and 144 units of capital are used.</a:t>
            </a:r>
          </a:p>
          <a:p>
            <a:pPr>
              <a:lnSpc>
                <a:spcPct val="200000"/>
              </a:lnSpc>
              <a:spcBef>
                <a:spcPts val="0"/>
              </a:spcBef>
            </a:pPr>
            <a:r>
              <a:rPr lang="en-US" b="1" dirty="0"/>
              <a:t>Solution: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dirty="0"/>
          </a:p>
        </p:txBody>
      </p:sp>
      <p:graphicFrame>
        <p:nvGraphicFramePr>
          <p:cNvPr id="168970" name="Object 10"/>
          <p:cNvGraphicFramePr>
            <a:graphicFrameLocks noChangeAspect="1"/>
          </p:cNvGraphicFramePr>
          <p:nvPr/>
        </p:nvGraphicFramePr>
        <p:xfrm>
          <a:off x="6017904" y="1318904"/>
          <a:ext cx="2984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84500" imgH="495300" progId="Equation.DSMT4">
                  <p:embed/>
                </p:oleObj>
              </mc:Choice>
              <mc:Fallback>
                <p:oleObj name="Equation" r:id="rId2" imgW="2984500" imgH="4953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7904" y="1318904"/>
                        <a:ext cx="2984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2133600" y="3214048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57200" imgH="838080" progId="Equation.DSMT4">
                  <p:embed/>
                </p:oleObj>
              </mc:Choice>
              <mc:Fallback>
                <p:oleObj name="Equation" r:id="rId4" imgW="4572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214048"/>
                        <a:ext cx="45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2730500" y="3407392"/>
          <a:ext cx="2755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55800" imgH="482400" progId="Equation.DSMT4">
                  <p:embed/>
                </p:oleObj>
              </mc:Choice>
              <mc:Fallback>
                <p:oleObj name="Equation" r:id="rId6" imgW="2755800" imgH="482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0500" y="3407392"/>
                        <a:ext cx="2755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5562600" y="3186752"/>
          <a:ext cx="1536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36480" imgH="876240" progId="Equation.DSMT4">
                  <p:embed/>
                </p:oleObj>
              </mc:Choice>
              <mc:Fallback>
                <p:oleObj name="Equation" r:id="rId8" imgW="1536480" imgH="876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3186752"/>
                        <a:ext cx="15367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2133600" y="4218296"/>
          <a:ext cx="457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57200" imgH="901440" progId="Equation.DSMT4">
                  <p:embed/>
                </p:oleObj>
              </mc:Choice>
              <mc:Fallback>
                <p:oleObj name="Equation" r:id="rId10" imgW="457200" imgH="9014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218296"/>
                        <a:ext cx="457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2730500" y="4397992"/>
          <a:ext cx="2755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755800" imgH="482400" progId="Equation.DSMT4">
                  <p:embed/>
                </p:oleObj>
              </mc:Choice>
              <mc:Fallback>
                <p:oleObj name="Equation" r:id="rId12" imgW="2755800" imgH="482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0500" y="4397992"/>
                        <a:ext cx="2755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5562600" y="4191000"/>
          <a:ext cx="15494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549080" imgH="939600" progId="Equation.DSMT4">
                  <p:embed/>
                </p:oleObj>
              </mc:Choice>
              <mc:Fallback>
                <p:oleObj name="Equation" r:id="rId14" imgW="1549080" imgH="9396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4191000"/>
                        <a:ext cx="15494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5: Using the Cobb-Douglas Production Formula (cont.)</a:t>
            </a:r>
          </a:p>
        </p:txBody>
      </p:sp>
      <p:sp>
        <p:nvSpPr>
          <p:cNvPr id="5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Thus, we see that adding one unit of labor will increase production by about </a:t>
            </a:r>
            <a:r>
              <a:rPr lang="en-US" dirty="0">
                <a:solidFill>
                  <a:srgbClr val="FF0000"/>
                </a:solidFill>
              </a:rPr>
              <a:t>3000 units</a:t>
            </a:r>
            <a:r>
              <a:rPr lang="en-US" dirty="0"/>
              <a:t> and adding one unit of capital will increase production by about </a:t>
            </a:r>
            <a:r>
              <a:rPr lang="en-US" dirty="0">
                <a:solidFill>
                  <a:srgbClr val="FF0000"/>
                </a:solidFill>
              </a:rPr>
              <a:t>333 units</a:t>
            </a:r>
            <a:r>
              <a:rPr lang="en-US" dirty="0"/>
              <a:t>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432105" y="3657600"/>
            <a:ext cx="219456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Only whole units are</a:t>
            </a:r>
          </a:p>
          <a:p>
            <a:r>
              <a:rPr lang="en-US" sz="2000" dirty="0">
                <a:solidFill>
                  <a:srgbClr val="008080"/>
                </a:solidFill>
              </a:rPr>
              <a:t>counted.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8172121"/>
              </p:ext>
            </p:extLst>
          </p:nvPr>
        </p:nvGraphicFramePr>
        <p:xfrm>
          <a:off x="533400" y="1219200"/>
          <a:ext cx="5880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879880" imgH="393480" progId="Equation.DSMT4">
                  <p:embed/>
                </p:oleObj>
              </mc:Choice>
              <mc:Fallback>
                <p:oleObj name="Equation" r:id="rId2" imgW="5879880" imgH="39348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19200"/>
                        <a:ext cx="58801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762000" y="1820840"/>
          <a:ext cx="19050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04760" imgH="1015920" progId="Equation.DSMT4">
                  <p:embed/>
                </p:oleObj>
              </mc:Choice>
              <mc:Fallback>
                <p:oleObj name="Equation" r:id="rId4" imgW="1904760" imgH="10159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820840"/>
                        <a:ext cx="19050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2729552" y="1730992"/>
          <a:ext cx="21463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45960" imgH="1104840" progId="Equation.DSMT4">
                  <p:embed/>
                </p:oleObj>
              </mc:Choice>
              <mc:Fallback>
                <p:oleObj name="Equation" r:id="rId6" imgW="2145960" imgH="11048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9552" y="1730992"/>
                        <a:ext cx="2146300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4904096" y="1809464"/>
          <a:ext cx="1663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63560" imgH="876240" progId="Equation.DSMT4">
                  <p:embed/>
                </p:oleObj>
              </mc:Choice>
              <mc:Fallback>
                <p:oleObj name="Equation" r:id="rId8" imgW="1663560" imgH="876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4096" y="1809464"/>
                        <a:ext cx="16637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6588456" y="2133600"/>
          <a:ext cx="1879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79560" imgH="380880" progId="Equation.DSMT4">
                  <p:embed/>
                </p:oleObj>
              </mc:Choice>
              <mc:Fallback>
                <p:oleObj name="Equation" r:id="rId10" imgW="187956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8456" y="2133600"/>
                        <a:ext cx="1879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672152" y="2993408"/>
          <a:ext cx="19939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993680" imgH="1066680" progId="Equation.DSMT4">
                  <p:embed/>
                </p:oleObj>
              </mc:Choice>
              <mc:Fallback>
                <p:oleObj name="Equation" r:id="rId12" imgW="1993680" imgH="10666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152" y="2993408"/>
                        <a:ext cx="19939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2735240" y="2936544"/>
          <a:ext cx="19558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955520" imgH="1104840" progId="Equation.DSMT4">
                  <p:embed/>
                </p:oleObj>
              </mc:Choice>
              <mc:Fallback>
                <p:oleObj name="Equation" r:id="rId14" imgW="1955520" imgH="11048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5240" y="2936544"/>
                        <a:ext cx="1955800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8" name="Object 10"/>
          <p:cNvGraphicFramePr>
            <a:graphicFrameLocks noChangeAspect="1"/>
          </p:cNvGraphicFramePr>
          <p:nvPr/>
        </p:nvGraphicFramePr>
        <p:xfrm>
          <a:off x="4710752" y="3012744"/>
          <a:ext cx="15113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511280" imgH="876240" progId="Equation.DSMT4">
                  <p:embed/>
                </p:oleObj>
              </mc:Choice>
              <mc:Fallback>
                <p:oleObj name="Equation" r:id="rId16" imgW="1511280" imgH="876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0752" y="3012744"/>
                        <a:ext cx="15113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9" name="Object 11"/>
          <p:cNvGraphicFramePr>
            <a:graphicFrameLocks noChangeAspect="1"/>
          </p:cNvGraphicFramePr>
          <p:nvPr/>
        </p:nvGraphicFramePr>
        <p:xfrm>
          <a:off x="6248400" y="3331192"/>
          <a:ext cx="1689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688760" imgH="380880" progId="Equation.DSMT4">
                  <p:embed/>
                </p:oleObj>
              </mc:Choice>
              <mc:Fallback>
                <p:oleObj name="Equation" r:id="rId18" imgW="1688760" imgH="380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3331192"/>
                        <a:ext cx="1689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Finding Second Partial Derivatives</a:t>
            </a:r>
          </a:p>
        </p:txBody>
      </p:sp>
      <p:sp>
        <p:nvSpPr>
          <p:cNvPr id="7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4763">
              <a:tabLst>
                <a:tab pos="463550" algn="l"/>
              </a:tabLst>
            </a:pPr>
            <a:r>
              <a:rPr lang="en-US" b="1" dirty="0"/>
              <a:t>a.</a:t>
            </a:r>
            <a:r>
              <a:rPr lang="en-US" dirty="0"/>
              <a:t>	Find all four second partial derivatives of </a:t>
            </a:r>
          </a:p>
          <a:p>
            <a:pPr indent="4763">
              <a:tabLst>
                <a:tab pos="463550" algn="l"/>
              </a:tabLst>
            </a:pPr>
            <a:endParaRPr lang="en-US" b="1" dirty="0"/>
          </a:p>
          <a:p>
            <a:pPr indent="4763">
              <a:lnSpc>
                <a:spcPct val="200000"/>
              </a:lnSpc>
              <a:spcBef>
                <a:spcPts val="1800"/>
              </a:spcBef>
              <a:tabLst>
                <a:tab pos="463550" algn="l"/>
              </a:tabLst>
            </a:pPr>
            <a:r>
              <a:rPr lang="en-US" b="1" dirty="0"/>
              <a:t>b.</a:t>
            </a:r>
            <a:r>
              <a:rPr lang="en-US" dirty="0"/>
              <a:t>	Find </a:t>
            </a:r>
          </a:p>
          <a:p>
            <a:pPr indent="4763">
              <a:spcBef>
                <a:spcPts val="2400"/>
              </a:spcBef>
              <a:tabLst>
                <a:tab pos="463550" algn="l"/>
              </a:tabLst>
            </a:pPr>
            <a:r>
              <a:rPr lang="en-US" b="1" dirty="0"/>
              <a:t>Solutions: </a:t>
            </a:r>
          </a:p>
          <a:p>
            <a:pPr indent="4763">
              <a:spcBef>
                <a:spcPts val="600"/>
              </a:spcBef>
              <a:tabLst>
                <a:tab pos="463550" algn="l"/>
              </a:tabLst>
            </a:pPr>
            <a:r>
              <a:rPr lang="en-US" b="1" dirty="0"/>
              <a:t>a.	</a:t>
            </a:r>
            <a:r>
              <a:rPr lang="en-US" dirty="0"/>
              <a:t>We must find the first partial derivatives </a:t>
            </a:r>
            <a:r>
              <a:rPr lang="en-US" i="1" dirty="0"/>
              <a:t>f</a:t>
            </a:r>
            <a:r>
              <a:rPr lang="en-US" i="1" baseline="-25000" dirty="0"/>
              <a:t>x</a:t>
            </a:r>
            <a:r>
              <a:rPr lang="en-US" dirty="0"/>
              <a:t>  and </a:t>
            </a:r>
            <a:r>
              <a:rPr lang="en-US" i="1" dirty="0"/>
              <a:t>f</a:t>
            </a:r>
            <a:r>
              <a:rPr lang="en-US" i="1" baseline="-25000" dirty="0"/>
              <a:t>y</a:t>
            </a:r>
            <a:r>
              <a:rPr lang="en-US" dirty="0"/>
              <a:t>	before we can find the second partial derivatives. </a:t>
            </a:r>
          </a:p>
        </p:txBody>
      </p:sp>
      <p:graphicFrame>
        <p:nvGraphicFramePr>
          <p:cNvPr id="17715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6256246"/>
              </p:ext>
            </p:extLst>
          </p:nvPr>
        </p:nvGraphicFramePr>
        <p:xfrm>
          <a:off x="957263" y="1787856"/>
          <a:ext cx="29972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97000" imgH="583920" progId="Equation.DSMT4">
                  <p:embed/>
                </p:oleObj>
              </mc:Choice>
              <mc:Fallback>
                <p:oleObj name="Equation" r:id="rId2" imgW="2997000" imgH="58392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7263" y="1787856"/>
                        <a:ext cx="29972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715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0962758"/>
              </p:ext>
            </p:extLst>
          </p:nvPr>
        </p:nvGraphicFramePr>
        <p:xfrm>
          <a:off x="1695759" y="2567936"/>
          <a:ext cx="14478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47560" imgH="939600" progId="Equation.DSMT4">
                  <p:embed/>
                </p:oleObj>
              </mc:Choice>
              <mc:Fallback>
                <p:oleObj name="Equation" r:id="rId4" imgW="1447560" imgH="9396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5759" y="2567936"/>
                        <a:ext cx="14478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6: Finding Second Partial Derivatives (cont.)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3429000"/>
            <a:ext cx="8229600" cy="523220"/>
          </a:xfrm>
        </p:spPr>
        <p:txBody>
          <a:bodyPr>
            <a:spAutoFit/>
          </a:bodyPr>
          <a:lstStyle/>
          <a:p>
            <a:r>
              <a:rPr lang="en-US" dirty="0"/>
              <a:t>Now we can find the second partial derivatives.</a:t>
            </a:r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2707944" y="1507132"/>
          <a:ext cx="292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1960" imgH="431640" progId="Equation.DSMT4">
                  <p:embed/>
                </p:oleObj>
              </mc:Choice>
              <mc:Fallback>
                <p:oleObj name="Equation" r:id="rId2" imgW="291960" imgH="431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7944" y="1507132"/>
                        <a:ext cx="2921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3048000" y="1286492"/>
          <a:ext cx="1981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81080" imgH="901440" progId="Equation.DSMT4">
                  <p:embed/>
                </p:oleObj>
              </mc:Choice>
              <mc:Fallback>
                <p:oleObj name="Equation" r:id="rId4" imgW="1981080" imgH="9014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1286492"/>
                        <a:ext cx="1981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5078104" y="1286492"/>
          <a:ext cx="1358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58640" imgH="901440" progId="Equation.DSMT4">
                  <p:embed/>
                </p:oleObj>
              </mc:Choice>
              <mc:Fallback>
                <p:oleObj name="Equation" r:id="rId6" imgW="1358640" imgH="9014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8104" y="1286492"/>
                        <a:ext cx="13589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2702256" y="2505692"/>
          <a:ext cx="279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9360" imgH="469800" progId="Equation.DSMT4">
                  <p:embed/>
                </p:oleObj>
              </mc:Choice>
              <mc:Fallback>
                <p:oleObj name="Equation" r:id="rId8" imgW="27936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2256" y="2505692"/>
                        <a:ext cx="279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4" name="Object 8"/>
          <p:cNvGraphicFramePr>
            <a:graphicFrameLocks noChangeAspect="1"/>
          </p:cNvGraphicFramePr>
          <p:nvPr/>
        </p:nvGraphicFramePr>
        <p:xfrm>
          <a:off x="3048000" y="2298700"/>
          <a:ext cx="1816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15840" imgH="901440" progId="Equation.DSMT4">
                  <p:embed/>
                </p:oleObj>
              </mc:Choice>
              <mc:Fallback>
                <p:oleObj name="Equation" r:id="rId10" imgW="1815840" imgH="9014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298700"/>
                        <a:ext cx="18161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5" name="Object 9"/>
          <p:cNvGraphicFramePr>
            <a:graphicFrameLocks noChangeAspect="1"/>
          </p:cNvGraphicFramePr>
          <p:nvPr/>
        </p:nvGraphicFramePr>
        <p:xfrm>
          <a:off x="4898408" y="2298700"/>
          <a:ext cx="1358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58640" imgH="901440" progId="Equation.DSMT4">
                  <p:embed/>
                </p:oleObj>
              </mc:Choice>
              <mc:Fallback>
                <p:oleObj name="Equation" r:id="rId12" imgW="1358640" imgH="9014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8408" y="2298700"/>
                        <a:ext cx="13589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6" name="Object 10"/>
          <p:cNvGraphicFramePr>
            <a:graphicFrameLocks noChangeAspect="1"/>
          </p:cNvGraphicFramePr>
          <p:nvPr/>
        </p:nvGraphicFramePr>
        <p:xfrm>
          <a:off x="1877704" y="4572000"/>
          <a:ext cx="3810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80880" imgH="431640" progId="Equation.DSMT4">
                  <p:embed/>
                </p:oleObj>
              </mc:Choice>
              <mc:Fallback>
                <p:oleObj name="Equation" r:id="rId14" imgW="380880" imgH="4316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7704" y="4572000"/>
                        <a:ext cx="3810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7" name="Object 11"/>
          <p:cNvGraphicFramePr>
            <a:graphicFrameLocks noChangeAspect="1"/>
          </p:cNvGraphicFramePr>
          <p:nvPr/>
        </p:nvGraphicFramePr>
        <p:xfrm>
          <a:off x="2348552" y="4191000"/>
          <a:ext cx="31115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111480" imgH="1218960" progId="Equation.DSMT4">
                  <p:embed/>
                </p:oleObj>
              </mc:Choice>
              <mc:Fallback>
                <p:oleObj name="Equation" r:id="rId16" imgW="3111480" imgH="1218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8552" y="4191000"/>
                        <a:ext cx="31115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8" name="Object 12"/>
          <p:cNvGraphicFramePr>
            <a:graphicFrameLocks noChangeAspect="1"/>
          </p:cNvGraphicFramePr>
          <p:nvPr/>
        </p:nvGraphicFramePr>
        <p:xfrm>
          <a:off x="5513696" y="4288808"/>
          <a:ext cx="17399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739880" imgH="1117440" progId="Equation.DSMT4">
                  <p:embed/>
                </p:oleObj>
              </mc:Choice>
              <mc:Fallback>
                <p:oleObj name="Equation" r:id="rId18" imgW="1739880" imgH="11174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3696" y="4288808"/>
                        <a:ext cx="17399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6: Finding Second Partial Derivatives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5363" name="Object 3"/>
          <p:cNvGraphicFramePr>
            <a:graphicFrameLocks noChangeAspect="1"/>
          </p:cNvGraphicFramePr>
          <p:nvPr/>
        </p:nvGraphicFramePr>
        <p:xfrm>
          <a:off x="1981200" y="1676400"/>
          <a:ext cx="381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80880" imgH="469800" progId="Equation.DSMT4">
                  <p:embed/>
                </p:oleObj>
              </mc:Choice>
              <mc:Fallback>
                <p:oleObj name="Equation" r:id="rId2" imgW="38088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676400"/>
                        <a:ext cx="381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2424752" y="1301088"/>
          <a:ext cx="29337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33640" imgH="1218960" progId="Equation.DSMT4">
                  <p:embed/>
                </p:oleObj>
              </mc:Choice>
              <mc:Fallback>
                <p:oleObj name="Equation" r:id="rId4" imgW="2933640" imgH="1218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4752" y="1301088"/>
                        <a:ext cx="29337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5418160" y="1434152"/>
          <a:ext cx="17399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39880" imgH="1079280" progId="Equation.DSMT4">
                  <p:embed/>
                </p:oleObj>
              </mc:Choice>
              <mc:Fallback>
                <p:oleObj name="Equation" r:id="rId6" imgW="1739880" imgH="10792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8160" y="1434152"/>
                        <a:ext cx="17399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1967552" y="3173104"/>
          <a:ext cx="368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68280" imgH="469800" progId="Equation.DSMT4">
                  <p:embed/>
                </p:oleObj>
              </mc:Choice>
              <mc:Fallback>
                <p:oleObj name="Equation" r:id="rId8" imgW="36828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7552" y="3173104"/>
                        <a:ext cx="368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2430440" y="2797792"/>
          <a:ext cx="29337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933640" imgH="1218960" progId="Equation.DSMT4">
                  <p:embed/>
                </p:oleObj>
              </mc:Choice>
              <mc:Fallback>
                <p:oleObj name="Equation" r:id="rId10" imgW="2933640" imgH="1218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0440" y="2797792"/>
                        <a:ext cx="29337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8"/>
          <p:cNvGraphicFramePr>
            <a:graphicFrameLocks noChangeAspect="1"/>
          </p:cNvGraphicFramePr>
          <p:nvPr/>
        </p:nvGraphicFramePr>
        <p:xfrm>
          <a:off x="5423848" y="2930856"/>
          <a:ext cx="17399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739880" imgH="1079280" progId="Equation.DSMT4">
                  <p:embed/>
                </p:oleObj>
              </mc:Choice>
              <mc:Fallback>
                <p:oleObj name="Equation" r:id="rId12" imgW="1739880" imgH="10792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3848" y="2930856"/>
                        <a:ext cx="17399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9" name="Object 9"/>
          <p:cNvGraphicFramePr>
            <a:graphicFrameLocks noChangeAspect="1"/>
          </p:cNvGraphicFramePr>
          <p:nvPr/>
        </p:nvGraphicFramePr>
        <p:xfrm>
          <a:off x="1981200" y="4648200"/>
          <a:ext cx="381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80880" imgH="469800" progId="Equation.DSMT4">
                  <p:embed/>
                </p:oleObj>
              </mc:Choice>
              <mc:Fallback>
                <p:oleObj name="Equation" r:id="rId14" imgW="38088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4648200"/>
                        <a:ext cx="381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0" name="Object 10"/>
          <p:cNvGraphicFramePr>
            <a:graphicFrameLocks noChangeAspect="1"/>
          </p:cNvGraphicFramePr>
          <p:nvPr/>
        </p:nvGraphicFramePr>
        <p:xfrm>
          <a:off x="2424752" y="4302456"/>
          <a:ext cx="27686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768400" imgH="1218960" progId="Equation.DSMT4">
                  <p:embed/>
                </p:oleObj>
              </mc:Choice>
              <mc:Fallback>
                <p:oleObj name="Equation" r:id="rId16" imgW="2768400" imgH="1218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4752" y="4302456"/>
                        <a:ext cx="27686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1" name="Object 11"/>
          <p:cNvGraphicFramePr>
            <a:graphicFrameLocks noChangeAspect="1"/>
          </p:cNvGraphicFramePr>
          <p:nvPr/>
        </p:nvGraphicFramePr>
        <p:xfrm>
          <a:off x="5257800" y="4419600"/>
          <a:ext cx="17399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739880" imgH="1079280" progId="Equation.DSMT4">
                  <p:embed/>
                </p:oleObj>
              </mc:Choice>
              <mc:Fallback>
                <p:oleObj name="Equation" r:id="rId18" imgW="1739880" imgH="10792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419600"/>
                        <a:ext cx="17399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6: Finding Second Partial Derivatives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560696" y="1746912"/>
          <a:ext cx="1803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03240" imgH="927000" progId="Equation.DSMT4">
                  <p:embed/>
                </p:oleObj>
              </mc:Choice>
              <mc:Fallback>
                <p:oleObj name="Equation" r:id="rId2" imgW="1803240" imgH="927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696" y="1746912"/>
                        <a:ext cx="18034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2403144" y="1287440"/>
          <a:ext cx="2286000" cy="199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86000" imgH="1993680" progId="Equation.DSMT4">
                  <p:embed/>
                </p:oleObj>
              </mc:Choice>
              <mc:Fallback>
                <p:oleObj name="Equation" r:id="rId4" imgW="2286000" imgH="1993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3144" y="1287440"/>
                        <a:ext cx="2286000" cy="199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4710752" y="1793544"/>
          <a:ext cx="13970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96800" imgH="990360" progId="Equation.DSMT4">
                  <p:embed/>
                </p:oleObj>
              </mc:Choice>
              <mc:Fallback>
                <p:oleObj name="Equation" r:id="rId6" imgW="1396800" imgH="990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0752" y="1793544"/>
                        <a:ext cx="13970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6158552" y="1793544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49160" imgH="838080" progId="Equation.DSMT4">
                  <p:embed/>
                </p:oleObj>
              </mc:Choice>
              <mc:Fallback>
                <p:oleObj name="Equation" r:id="rId8" imgW="7491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8552" y="1793544"/>
                        <a:ext cx="749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1" name="Object 7"/>
          <p:cNvGraphicFramePr>
            <a:graphicFrameLocks noChangeAspect="1"/>
          </p:cNvGraphicFramePr>
          <p:nvPr/>
        </p:nvGraphicFramePr>
        <p:xfrm>
          <a:off x="6906904" y="1793544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74360" imgH="838080" progId="Equation.DSMT4">
                  <p:embed/>
                </p:oleObj>
              </mc:Choice>
              <mc:Fallback>
                <p:oleObj name="Equation" r:id="rId10" imgW="7743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6904" y="1793544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Find partial derivatives of functions of two and three variables.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Find second-order partial derivatives.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7: Finding Partial Derivatives with 3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For 		           find</a:t>
            </a:r>
          </a:p>
          <a:p>
            <a:endParaRPr lang="en-US" dirty="0"/>
          </a:p>
          <a:p>
            <a:endParaRPr lang="en-US" dirty="0"/>
          </a:p>
          <a:p>
            <a:pPr>
              <a:lnSpc>
                <a:spcPct val="160000"/>
              </a:lnSpc>
            </a:pPr>
            <a:r>
              <a:rPr lang="en-US" b="1" dirty="0"/>
              <a:t>Solutions: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a.	</a:t>
            </a:r>
            <a:r>
              <a:rPr lang="en-US" dirty="0"/>
              <a:t>Treat </a:t>
            </a:r>
            <a:r>
              <a:rPr lang="en-US" i="1" dirty="0"/>
              <a:t>y</a:t>
            </a:r>
            <a:r>
              <a:rPr lang="en-US" dirty="0"/>
              <a:t> and </a:t>
            </a:r>
            <a:r>
              <a:rPr lang="en-US" i="1" dirty="0"/>
              <a:t>z</a:t>
            </a:r>
            <a:r>
              <a:rPr lang="en-US" dirty="0"/>
              <a:t> as constants</a:t>
            </a:r>
            <a:r>
              <a:rPr lang="en-US" i="1" dirty="0"/>
              <a:t>.</a:t>
            </a:r>
          </a:p>
          <a:p>
            <a:endParaRPr lang="en-US" i="1" dirty="0"/>
          </a:p>
          <a:p>
            <a:endParaRPr lang="en-US" i="1" dirty="0"/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  <p:graphicFrame>
        <p:nvGraphicFramePr>
          <p:cNvPr id="1802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7667540"/>
              </p:ext>
            </p:extLst>
          </p:nvPr>
        </p:nvGraphicFramePr>
        <p:xfrm>
          <a:off x="1080448" y="1273792"/>
          <a:ext cx="2082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82800" imgH="444500" progId="Equation.DSMT4">
                  <p:embed/>
                </p:oleObj>
              </mc:Choice>
              <mc:Fallback>
                <p:oleObj name="Equation" r:id="rId2" imgW="2082800" imgH="4445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0448" y="1273792"/>
                        <a:ext cx="2082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02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1722473"/>
              </p:ext>
            </p:extLst>
          </p:nvPr>
        </p:nvGraphicFramePr>
        <p:xfrm>
          <a:off x="533400" y="1854200"/>
          <a:ext cx="70485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048440" imgH="888840" progId="Equation.DSMT4">
                  <p:embed/>
                </p:oleObj>
              </mc:Choice>
              <mc:Fallback>
                <p:oleObj name="Equation" r:id="rId4" imgW="7048440" imgH="88884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854200"/>
                        <a:ext cx="70485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2667000" y="4038600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33160" imgH="838080" progId="Equation.DSMT4">
                  <p:embed/>
                </p:oleObj>
              </mc:Choice>
              <mc:Fallback>
                <p:oleObj name="Equation" r:id="rId6" imgW="5331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038600"/>
                        <a:ext cx="53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6"/>
          <p:cNvGraphicFramePr>
            <a:graphicFrameLocks noChangeAspect="1"/>
          </p:cNvGraphicFramePr>
          <p:nvPr/>
        </p:nvGraphicFramePr>
        <p:xfrm>
          <a:off x="3214048" y="4239904"/>
          <a:ext cx="2044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44440" imgH="444240" progId="Equation.DSMT4">
                  <p:embed/>
                </p:oleObj>
              </mc:Choice>
              <mc:Fallback>
                <p:oleObj name="Equation" r:id="rId8" imgW="204444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4048" y="4239904"/>
                        <a:ext cx="2044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5" name="Object 7"/>
          <p:cNvGraphicFramePr>
            <a:graphicFrameLocks noChangeAspect="1"/>
          </p:cNvGraphicFramePr>
          <p:nvPr/>
        </p:nvGraphicFramePr>
        <p:xfrm>
          <a:off x="5334000" y="4245592"/>
          <a:ext cx="1155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55600" imgH="444240" progId="Equation.DSMT4">
                  <p:embed/>
                </p:oleObj>
              </mc:Choice>
              <mc:Fallback>
                <p:oleObj name="Equation" r:id="rId10" imgW="115560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245592"/>
                        <a:ext cx="1155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7: Finding Partial Derivatives with 3 Variables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/>
          </a:p>
          <a:p>
            <a:endParaRPr lang="en-US" b="1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57200" y="1295400"/>
            <a:ext cx="82296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tabLst>
                <a:tab pos="463550" algn="l"/>
              </a:tabLst>
            </a:pPr>
            <a:r>
              <a:rPr lang="en-US" sz="2800" b="1" dirty="0"/>
              <a:t>b.</a:t>
            </a:r>
            <a:r>
              <a:rPr lang="en-US" sz="2800" dirty="0"/>
              <a:t>	Treat </a:t>
            </a:r>
            <a:r>
              <a:rPr lang="en-US" sz="2800" i="1" dirty="0"/>
              <a:t>x</a:t>
            </a:r>
            <a:r>
              <a:rPr lang="en-US" sz="2800" dirty="0"/>
              <a:t> and </a:t>
            </a:r>
            <a:r>
              <a:rPr lang="en-US" sz="2800" i="1" dirty="0"/>
              <a:t>z</a:t>
            </a:r>
            <a:r>
              <a:rPr lang="en-US" sz="2800" dirty="0"/>
              <a:t> as constants. Here 	    is a 	product of 	two functions of </a:t>
            </a:r>
            <a:r>
              <a:rPr lang="en-US" sz="2800" i="1" dirty="0"/>
              <a:t>y</a:t>
            </a:r>
            <a:r>
              <a:rPr lang="en-US" sz="2800" dirty="0"/>
              <a:t>, and we use the Product Rule to 	differentiate.</a:t>
            </a:r>
          </a:p>
        </p:txBody>
      </p:sp>
      <p:graphicFrame>
        <p:nvGraphicFramePr>
          <p:cNvPr id="181253" name="Object 5"/>
          <p:cNvGraphicFramePr>
            <a:graphicFrameLocks noChangeAspect="1"/>
          </p:cNvGraphicFramePr>
          <p:nvPr/>
        </p:nvGraphicFramePr>
        <p:xfrm>
          <a:off x="5589896" y="1324560"/>
          <a:ext cx="749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48975" imgH="444307" progId="Equation.DSMT4">
                  <p:embed/>
                </p:oleObj>
              </mc:Choice>
              <mc:Fallback>
                <p:oleObj name="Equation" r:id="rId2" imgW="748975" imgH="444307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9896" y="1324560"/>
                        <a:ext cx="749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457200" y="3806952"/>
            <a:ext cx="82296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355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c.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Treat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as constants. In this case, the entire 	expression 	  is treated as a constant.</a:t>
            </a:r>
          </a:p>
        </p:txBody>
      </p:sp>
      <p:graphicFrame>
        <p:nvGraphicFramePr>
          <p:cNvPr id="9" name="Object 3"/>
          <p:cNvGraphicFramePr>
            <a:graphicFrameLocks noChangeAspect="1"/>
          </p:cNvGraphicFramePr>
          <p:nvPr/>
        </p:nvGraphicFramePr>
        <p:xfrm>
          <a:off x="2631744" y="4296360"/>
          <a:ext cx="749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48975" imgH="444307" progId="Equation.DSMT4">
                  <p:embed/>
                </p:oleObj>
              </mc:Choice>
              <mc:Fallback>
                <p:oleObj name="Equation" r:id="rId4" imgW="748975" imgH="444307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1744" y="4296360"/>
                        <a:ext cx="749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8" name="Object 6"/>
          <p:cNvGraphicFramePr>
            <a:graphicFrameLocks noChangeAspect="1"/>
          </p:cNvGraphicFramePr>
          <p:nvPr/>
        </p:nvGraphicFramePr>
        <p:xfrm>
          <a:off x="1717344" y="2735240"/>
          <a:ext cx="533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33160" imgH="901440" progId="Equation.DSMT4">
                  <p:embed/>
                </p:oleObj>
              </mc:Choice>
              <mc:Fallback>
                <p:oleObj name="Equation" r:id="rId6" imgW="533160" imgH="9014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7344" y="2735240"/>
                        <a:ext cx="533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9" name="Object 7"/>
          <p:cNvGraphicFramePr>
            <a:graphicFrameLocks noChangeAspect="1"/>
          </p:cNvGraphicFramePr>
          <p:nvPr/>
        </p:nvGraphicFramePr>
        <p:xfrm>
          <a:off x="2286000" y="2930856"/>
          <a:ext cx="3086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085920" imgH="444240" progId="Equation.DSMT4">
                  <p:embed/>
                </p:oleObj>
              </mc:Choice>
              <mc:Fallback>
                <p:oleObj name="Equation" r:id="rId8" imgW="308592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930856"/>
                        <a:ext cx="3086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0" name="Object 8"/>
          <p:cNvGraphicFramePr>
            <a:graphicFrameLocks noChangeAspect="1"/>
          </p:cNvGraphicFramePr>
          <p:nvPr/>
        </p:nvGraphicFramePr>
        <p:xfrm>
          <a:off x="5472752" y="2930856"/>
          <a:ext cx="1968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68480" imgH="482400" progId="Equation.DSMT4">
                  <p:embed/>
                </p:oleObj>
              </mc:Choice>
              <mc:Fallback>
                <p:oleObj name="Equation" r:id="rId10" imgW="1968480" imgH="482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2752" y="2930856"/>
                        <a:ext cx="1968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1" name="Object 9"/>
          <p:cNvGraphicFramePr>
            <a:graphicFrameLocks noChangeAspect="1"/>
          </p:cNvGraphicFramePr>
          <p:nvPr/>
        </p:nvGraphicFramePr>
        <p:xfrm>
          <a:off x="3388056" y="4953000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33160" imgH="838080" progId="Equation.DSMT4">
                  <p:embed/>
                </p:oleObj>
              </mc:Choice>
              <mc:Fallback>
                <p:oleObj name="Equation" r:id="rId12" imgW="53316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8056" y="4953000"/>
                        <a:ext cx="53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2" name="Object 10"/>
          <p:cNvGraphicFramePr>
            <a:graphicFrameLocks noChangeAspect="1"/>
          </p:cNvGraphicFramePr>
          <p:nvPr/>
        </p:nvGraphicFramePr>
        <p:xfrm>
          <a:off x="3962400" y="5222544"/>
          <a:ext cx="1130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30040" imgH="291960" progId="Equation.DSMT4">
                  <p:embed/>
                </p:oleObj>
              </mc:Choice>
              <mc:Fallback>
                <p:oleObj name="Equation" r:id="rId14" imgW="113004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5222544"/>
                        <a:ext cx="1130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3" name="Object 11"/>
          <p:cNvGraphicFramePr>
            <a:graphicFrameLocks noChangeAspect="1"/>
          </p:cNvGraphicFramePr>
          <p:nvPr/>
        </p:nvGraphicFramePr>
        <p:xfrm>
          <a:off x="5127008" y="5216856"/>
          <a:ext cx="635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34680" imgH="279360" progId="Equation.DSMT4">
                  <p:embed/>
                </p:oleObj>
              </mc:Choice>
              <mc:Fallback>
                <p:oleObj name="Equation" r:id="rId16" imgW="63468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7008" y="5216856"/>
                        <a:ext cx="635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Partial Derivatives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57200" y="1173481"/>
            <a:ext cx="8229600" cy="4770119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Partial Derivatives</a:t>
            </a:r>
          </a:p>
          <a:p>
            <a:pPr lvl="0" eaLnBrk="0" hangingPunct="0">
              <a:spcBef>
                <a:spcPct val="20000"/>
              </a:spcBef>
              <a:defRPr/>
            </a:pPr>
            <a:r>
              <a:rPr lang="en-US" sz="2800" dirty="0">
                <a:solidFill>
                  <a:srgbClr val="000000"/>
                </a:solidFill>
              </a:rPr>
              <a:t>Let </a:t>
            </a:r>
            <a:r>
              <a:rPr lang="en-US" sz="2800" i="1" dirty="0">
                <a:solidFill>
                  <a:srgbClr val="000000"/>
                </a:solidFill>
              </a:rPr>
              <a:t>z</a:t>
            </a:r>
            <a:r>
              <a:rPr lang="en-US" sz="2800" dirty="0">
                <a:solidFill>
                  <a:srgbClr val="000000"/>
                </a:solidFill>
              </a:rPr>
              <a:t> = </a:t>
            </a:r>
            <a:r>
              <a:rPr lang="en-US" sz="2800" i="1" dirty="0">
                <a:solidFill>
                  <a:srgbClr val="000000"/>
                </a:solidFill>
              </a:rPr>
              <a:t>f</a:t>
            </a:r>
            <a:r>
              <a:rPr lang="en-US" sz="2800" dirty="0">
                <a:solidFill>
                  <a:srgbClr val="000000"/>
                </a:solidFill>
              </a:rPr>
              <a:t>(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y</a:t>
            </a:r>
            <a:r>
              <a:rPr lang="en-US" sz="2800" dirty="0">
                <a:solidFill>
                  <a:srgbClr val="000000"/>
                </a:solidFill>
              </a:rPr>
              <a:t>).</a:t>
            </a:r>
          </a:p>
          <a:p>
            <a:pPr lvl="0" eaLnBrk="0" hangingPunct="0">
              <a:spcBef>
                <a:spcPct val="20000"/>
              </a:spcBef>
              <a:tabLst>
                <a:tab pos="463550" algn="l"/>
              </a:tabLst>
              <a:defRPr/>
            </a:pPr>
            <a:r>
              <a:rPr lang="en-US" sz="2800" b="1" dirty="0">
                <a:solidFill>
                  <a:srgbClr val="000000"/>
                </a:solidFill>
              </a:rPr>
              <a:t>a.</a:t>
            </a:r>
            <a:r>
              <a:rPr lang="en-US" sz="2800" dirty="0">
                <a:solidFill>
                  <a:srgbClr val="000000"/>
                </a:solidFill>
              </a:rPr>
              <a:t>	The </a:t>
            </a:r>
            <a:r>
              <a:rPr lang="en-US" sz="2800" b="1" dirty="0">
                <a:solidFill>
                  <a:srgbClr val="C00000"/>
                </a:solidFill>
              </a:rPr>
              <a:t>first partial derivative of </a:t>
            </a:r>
            <a:r>
              <a:rPr lang="en-US" sz="2800" b="1" i="1" dirty="0">
                <a:solidFill>
                  <a:srgbClr val="C00000"/>
                </a:solidFill>
              </a:rPr>
              <a:t>f</a:t>
            </a:r>
            <a:r>
              <a:rPr lang="en-US" sz="2800" b="1" dirty="0">
                <a:solidFill>
                  <a:srgbClr val="C00000"/>
                </a:solidFill>
              </a:rPr>
              <a:t> with respect to </a:t>
            </a:r>
            <a:r>
              <a:rPr lang="en-US" sz="2800" b="1" i="1" dirty="0">
                <a:solidFill>
                  <a:srgbClr val="C00000"/>
                </a:solidFill>
              </a:rPr>
              <a:t>x</a:t>
            </a:r>
            <a:r>
              <a:rPr lang="en-US" sz="2800" b="1" dirty="0">
                <a:solidFill>
                  <a:srgbClr val="000000"/>
                </a:solidFill>
              </a:rPr>
              <a:t> 	</a:t>
            </a:r>
            <a:r>
              <a:rPr lang="en-US" sz="2800" dirty="0">
                <a:solidFill>
                  <a:srgbClr val="000000"/>
                </a:solidFill>
              </a:rPr>
              <a:t>(if it exists) is </a:t>
            </a:r>
          </a:p>
          <a:p>
            <a:pPr lvl="0" eaLnBrk="0" hangingPunct="0">
              <a:lnSpc>
                <a:spcPct val="150000"/>
              </a:lnSpc>
              <a:spcBef>
                <a:spcPts val="1800"/>
              </a:spcBef>
              <a:tabLst>
                <a:tab pos="463550" algn="l"/>
              </a:tabLst>
              <a:defRPr/>
            </a:pPr>
            <a:endParaRPr lang="en-US" sz="2800" dirty="0">
              <a:solidFill>
                <a:srgbClr val="000000"/>
              </a:solidFill>
            </a:endParaRPr>
          </a:p>
          <a:p>
            <a:pPr lvl="0" eaLnBrk="0" hangingPunct="0">
              <a:spcBef>
                <a:spcPct val="20000"/>
              </a:spcBef>
              <a:tabLst>
                <a:tab pos="463550" algn="l"/>
              </a:tabLst>
              <a:defRPr/>
            </a:pPr>
            <a:r>
              <a:rPr lang="en-US" sz="2800" b="1" dirty="0">
                <a:solidFill>
                  <a:srgbClr val="000000"/>
                </a:solidFill>
              </a:rPr>
              <a:t>b.</a:t>
            </a:r>
            <a:r>
              <a:rPr lang="en-US" sz="2800" dirty="0">
                <a:solidFill>
                  <a:srgbClr val="000000"/>
                </a:solidFill>
              </a:rPr>
              <a:t>	The </a:t>
            </a:r>
            <a:r>
              <a:rPr lang="en-US" sz="2800" b="1" dirty="0">
                <a:solidFill>
                  <a:srgbClr val="C00000"/>
                </a:solidFill>
              </a:rPr>
              <a:t>first partial derivative of </a:t>
            </a:r>
            <a:r>
              <a:rPr lang="en-US" sz="2800" b="1" i="1" dirty="0">
                <a:solidFill>
                  <a:srgbClr val="C00000"/>
                </a:solidFill>
              </a:rPr>
              <a:t>f</a:t>
            </a:r>
            <a:r>
              <a:rPr lang="en-US" sz="2800" b="1" dirty="0">
                <a:solidFill>
                  <a:srgbClr val="C00000"/>
                </a:solidFill>
              </a:rPr>
              <a:t> with respect to </a:t>
            </a:r>
            <a:r>
              <a:rPr lang="en-US" sz="2800" b="1" i="1" dirty="0">
                <a:solidFill>
                  <a:srgbClr val="C00000"/>
                </a:solidFill>
              </a:rPr>
              <a:t>y</a:t>
            </a:r>
            <a:r>
              <a:rPr lang="en-US" sz="2800" b="1" dirty="0">
                <a:solidFill>
                  <a:srgbClr val="000000"/>
                </a:solidFill>
              </a:rPr>
              <a:t> 	</a:t>
            </a:r>
            <a:r>
              <a:rPr lang="en-US" sz="2800" dirty="0">
                <a:solidFill>
                  <a:srgbClr val="000000"/>
                </a:solidFill>
              </a:rPr>
              <a:t>(if it exists) is </a:t>
            </a:r>
          </a:p>
          <a:p>
            <a:pPr lvl="0" eaLnBrk="0" hangingPunct="0">
              <a:spcBef>
                <a:spcPct val="20000"/>
              </a:spcBef>
              <a:tabLst>
                <a:tab pos="463550" algn="l"/>
              </a:tabLst>
              <a:defRPr/>
            </a:pPr>
            <a:endParaRPr lang="en-US" sz="2800" dirty="0">
              <a:solidFill>
                <a:srgbClr val="000000"/>
              </a:solidFill>
              <a:latin typeface="+mn-lt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4540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5044193"/>
              </p:ext>
            </p:extLst>
          </p:nvPr>
        </p:nvGraphicFramePr>
        <p:xfrm>
          <a:off x="2514600" y="3091216"/>
          <a:ext cx="4114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114800" imgH="876300" progId="Equation.DSMT4">
                  <p:embed/>
                </p:oleObj>
              </mc:Choice>
              <mc:Fallback>
                <p:oleObj name="Equation" r:id="rId2" imgW="4114800" imgH="8763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091216"/>
                        <a:ext cx="41148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5410" name="Object 2"/>
          <p:cNvGraphicFramePr>
            <a:graphicFrameLocks noChangeAspect="1"/>
          </p:cNvGraphicFramePr>
          <p:nvPr/>
        </p:nvGraphicFramePr>
        <p:xfrm>
          <a:off x="2514600" y="4950728"/>
          <a:ext cx="41148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114800" imgH="939800" progId="Equation.DSMT4">
                  <p:embed/>
                </p:oleObj>
              </mc:Choice>
              <mc:Fallback>
                <p:oleObj name="Equation" r:id="rId4" imgW="4114800" imgH="9398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950728"/>
                        <a:ext cx="41148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Partial Derivatives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57200" y="1280160"/>
            <a:ext cx="8229600" cy="177279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Partial Derivatives (cont.)</a:t>
            </a:r>
          </a:p>
          <a:p>
            <a:pPr lvl="0" eaLnBrk="0" hangingPunct="0">
              <a:lnSpc>
                <a:spcPct val="150000"/>
              </a:lnSpc>
              <a:spcBef>
                <a:spcPct val="20000"/>
              </a:spcBef>
              <a:tabLst>
                <a:tab pos="463550" algn="l"/>
              </a:tabLst>
              <a:defRPr/>
            </a:pPr>
            <a:r>
              <a:rPr lang="en-US" sz="2800" b="1" dirty="0">
                <a:solidFill>
                  <a:srgbClr val="000000"/>
                </a:solidFill>
              </a:rPr>
              <a:t>c.</a:t>
            </a:r>
            <a:r>
              <a:rPr lang="en-US" sz="2800" dirty="0">
                <a:solidFill>
                  <a:srgbClr val="000000"/>
                </a:solidFill>
              </a:rPr>
              <a:t>					 in our notation.  </a:t>
            </a:r>
            <a:endParaRPr lang="en-US" sz="2800" dirty="0">
              <a:solidFill>
                <a:srgbClr val="000000"/>
              </a:solidFill>
              <a:latin typeface="+mn-lt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4438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3785213"/>
              </p:ext>
            </p:extLst>
          </p:nvPr>
        </p:nvGraphicFramePr>
        <p:xfrm>
          <a:off x="1033463" y="1854200"/>
          <a:ext cx="31115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11480" imgH="888840" progId="Equation.DSMT4">
                  <p:embed/>
                </p:oleObj>
              </mc:Choice>
              <mc:Fallback>
                <p:oleObj name="Equation" r:id="rId2" imgW="3111480" imgH="8888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3463" y="1854200"/>
                        <a:ext cx="31115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Finding a Partial Derivative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57200" y="1280160"/>
            <a:ext cx="8229600" cy="493981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1800"/>
              </a:spcBef>
              <a:tabLst>
                <a:tab pos="463550" algn="l"/>
              </a:tabLst>
            </a:pPr>
            <a:r>
              <a:rPr lang="en-US" sz="2800" dirty="0"/>
              <a:t>For the function 				       find </a:t>
            </a:r>
          </a:p>
          <a:p>
            <a:pPr>
              <a:spcBef>
                <a:spcPts val="1800"/>
              </a:spcBef>
              <a:tabLst>
                <a:tab pos="463550" algn="l"/>
              </a:tabLst>
            </a:pPr>
            <a:r>
              <a:rPr lang="en-US" sz="2800" b="1" dirty="0"/>
              <a:t> </a:t>
            </a:r>
            <a:r>
              <a:rPr lang="en-US" sz="2800" dirty="0"/>
              <a:t>	 	</a:t>
            </a:r>
          </a:p>
          <a:p>
            <a:pPr>
              <a:lnSpc>
                <a:spcPct val="200000"/>
              </a:lnSpc>
              <a:spcBef>
                <a:spcPts val="1200"/>
              </a:spcBef>
              <a:tabLst>
                <a:tab pos="463550" algn="l"/>
              </a:tabLst>
            </a:pPr>
            <a:r>
              <a:rPr lang="en-US" sz="2800" b="1" dirty="0"/>
              <a:t>Solutions:</a:t>
            </a:r>
            <a:r>
              <a:rPr lang="en-US" sz="2800" dirty="0"/>
              <a:t> </a:t>
            </a:r>
          </a:p>
          <a:p>
            <a:pPr>
              <a:spcBef>
                <a:spcPts val="0"/>
              </a:spcBef>
              <a:tabLst>
                <a:tab pos="463550" algn="l"/>
              </a:tabLst>
            </a:pPr>
            <a:r>
              <a:rPr lang="en-US" sz="2800" b="1" dirty="0"/>
              <a:t>a.	</a:t>
            </a:r>
            <a:r>
              <a:rPr lang="en-US" sz="2800" dirty="0"/>
              <a:t>Treating </a:t>
            </a:r>
            <a:r>
              <a:rPr lang="en-US" sz="2800" i="1" dirty="0"/>
              <a:t>y </a:t>
            </a:r>
            <a:r>
              <a:rPr lang="en-US" sz="2800" dirty="0"/>
              <a:t>as a constant, we obtain</a:t>
            </a:r>
          </a:p>
          <a:p>
            <a:pPr>
              <a:spcBef>
                <a:spcPts val="600"/>
              </a:spcBef>
              <a:tabLst>
                <a:tab pos="463550" algn="l"/>
              </a:tabLst>
            </a:pPr>
            <a:endParaRPr lang="en-US" sz="2800" dirty="0"/>
          </a:p>
          <a:p>
            <a:pPr>
              <a:tabLst>
                <a:tab pos="463550" algn="l"/>
              </a:tabLst>
            </a:pPr>
            <a:endParaRPr lang="en-US" sz="2800" dirty="0"/>
          </a:p>
          <a:p>
            <a:pPr>
              <a:tabLst>
                <a:tab pos="463550" algn="l"/>
              </a:tabLst>
            </a:pPr>
            <a:r>
              <a:rPr lang="en-US" sz="2800" dirty="0"/>
              <a:t>	Note that in the expression </a:t>
            </a:r>
            <a:r>
              <a:rPr lang="en-US" sz="2800" dirty="0">
                <a:solidFill>
                  <a:srgbClr val="000099"/>
                </a:solidFill>
              </a:rPr>
              <a:t>–3</a:t>
            </a:r>
            <a:r>
              <a:rPr lang="en-US" sz="2800" i="1" dirty="0">
                <a:solidFill>
                  <a:srgbClr val="000099"/>
                </a:solidFill>
              </a:rPr>
              <a:t>xy</a:t>
            </a:r>
            <a:r>
              <a:rPr lang="en-US" sz="2800" dirty="0"/>
              <a:t>, we treat −3</a:t>
            </a:r>
            <a:r>
              <a:rPr lang="en-US" sz="2800" i="1" dirty="0"/>
              <a:t>y</a:t>
            </a:r>
            <a:r>
              <a:rPr lang="en-US" sz="2800" dirty="0"/>
              <a:t> as a 	constant coefficient of </a:t>
            </a:r>
            <a:r>
              <a:rPr lang="en-US" sz="2800" i="1" dirty="0"/>
              <a:t>x</a:t>
            </a:r>
            <a:r>
              <a:rPr lang="en-US" sz="2800" dirty="0"/>
              <a:t>. Also, the expression </a:t>
            </a:r>
            <a:r>
              <a:rPr lang="en-US" sz="2800" dirty="0">
                <a:solidFill>
                  <a:srgbClr val="000099"/>
                </a:solidFill>
              </a:rPr>
              <a:t>5</a:t>
            </a:r>
            <a:r>
              <a:rPr lang="en-US" sz="2800" i="1" dirty="0">
                <a:solidFill>
                  <a:srgbClr val="000099"/>
                </a:solidFill>
              </a:rPr>
              <a:t>y</a:t>
            </a:r>
            <a:r>
              <a:rPr lang="en-US" sz="2800" baseline="30000" dirty="0">
                <a:solidFill>
                  <a:srgbClr val="000099"/>
                </a:solidFill>
              </a:rPr>
              <a:t>2</a:t>
            </a:r>
            <a:r>
              <a:rPr lang="en-US" sz="2800" dirty="0"/>
              <a:t> is 	treated as a constant.</a:t>
            </a:r>
          </a:p>
        </p:txBody>
      </p:sp>
      <p:graphicFrame>
        <p:nvGraphicFramePr>
          <p:cNvPr id="143380" name="Object 20"/>
          <p:cNvGraphicFramePr>
            <a:graphicFrameLocks noChangeAspect="1"/>
          </p:cNvGraphicFramePr>
          <p:nvPr/>
        </p:nvGraphicFramePr>
        <p:xfrm>
          <a:off x="2895600" y="1317008"/>
          <a:ext cx="3632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32200" imgH="495300" progId="Equation.DSMT4">
                  <p:embed/>
                </p:oleObj>
              </mc:Choice>
              <mc:Fallback>
                <p:oleObj name="Equation" r:id="rId2" imgW="3632200" imgH="495300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1317008"/>
                        <a:ext cx="36322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81" name="Object 21"/>
          <p:cNvGraphicFramePr>
            <a:graphicFrameLocks noChangeAspect="1"/>
          </p:cNvGraphicFramePr>
          <p:nvPr/>
        </p:nvGraphicFramePr>
        <p:xfrm>
          <a:off x="528638" y="1897085"/>
          <a:ext cx="2946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46400" imgH="901700" progId="Equation.DSMT4">
                  <p:embed/>
                </p:oleObj>
              </mc:Choice>
              <mc:Fallback>
                <p:oleObj name="Equation" r:id="rId4" imgW="2946400" imgH="90170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8" y="1897085"/>
                        <a:ext cx="2946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83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4435067"/>
              </p:ext>
            </p:extLst>
          </p:nvPr>
        </p:nvGraphicFramePr>
        <p:xfrm>
          <a:off x="3644900" y="3897004"/>
          <a:ext cx="1854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54000" imgH="838080" progId="Equation.DSMT4">
                  <p:embed/>
                </p:oleObj>
              </mc:Choice>
              <mc:Fallback>
                <p:oleObj name="Equation" r:id="rId6" imgW="1854000" imgH="83808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4900" y="3897004"/>
                        <a:ext cx="1854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Finding a Partial Derivative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/>
              <a:t>b.</a:t>
            </a:r>
            <a:r>
              <a:rPr lang="en-US" dirty="0"/>
              <a:t>	Treating </a:t>
            </a:r>
            <a:r>
              <a:rPr lang="en-US" i="1" dirty="0"/>
              <a:t>x</a:t>
            </a:r>
            <a:r>
              <a:rPr lang="en-US" dirty="0"/>
              <a:t> as a constant, we obtain</a:t>
            </a:r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r>
              <a:rPr lang="en-US" dirty="0"/>
              <a:t>	In this case </a:t>
            </a:r>
            <a:r>
              <a:rPr lang="en-US" dirty="0">
                <a:solidFill>
                  <a:srgbClr val="000099"/>
                </a:solidFill>
              </a:rPr>
              <a:t>4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baseline="30000" dirty="0">
                <a:solidFill>
                  <a:srgbClr val="000099"/>
                </a:solidFill>
              </a:rPr>
              <a:t>2</a:t>
            </a:r>
            <a:r>
              <a:rPr lang="en-US" dirty="0"/>
              <a:t> is treated as a constant and </a:t>
            </a:r>
            <a:r>
              <a:rPr lang="en-US" dirty="0">
                <a:solidFill>
                  <a:srgbClr val="000099"/>
                </a:solidFill>
              </a:rPr>
              <a:t>−3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/>
              <a:t> is 	treated as a constant coefficient of </a:t>
            </a:r>
            <a:r>
              <a:rPr lang="en-US" i="1" dirty="0"/>
              <a:t>y</a:t>
            </a:r>
            <a:r>
              <a:rPr lang="en-US" dirty="0"/>
              <a:t>.</a:t>
            </a:r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</p:txBody>
      </p:sp>
      <p:graphicFrame>
        <p:nvGraphicFramePr>
          <p:cNvPr id="172035" name="Object 3"/>
          <p:cNvGraphicFramePr>
            <a:graphicFrameLocks noChangeAspect="1"/>
          </p:cNvGraphicFramePr>
          <p:nvPr/>
        </p:nvGraphicFramePr>
        <p:xfrm>
          <a:off x="3448050" y="1905000"/>
          <a:ext cx="2247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47900" imgH="901700" progId="Equation.DSMT4">
                  <p:embed/>
                </p:oleObj>
              </mc:Choice>
              <mc:Fallback>
                <p:oleObj name="Equation" r:id="rId2" imgW="2247900" imgH="9017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8050" y="1905000"/>
                        <a:ext cx="22479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Finding Partial Derivative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57200" algn="l"/>
              </a:tabLst>
            </a:pPr>
            <a:r>
              <a:rPr lang="en-US" dirty="0"/>
              <a:t>For the function                                          find </a:t>
            </a:r>
          </a:p>
          <a:p>
            <a:pPr>
              <a:tabLst>
                <a:tab pos="457200" algn="l"/>
              </a:tabLst>
            </a:pPr>
            <a:endParaRPr lang="en-US" dirty="0"/>
          </a:p>
          <a:p>
            <a:pPr>
              <a:tabLst>
                <a:tab pos="457200" algn="l"/>
              </a:tabLst>
            </a:pPr>
            <a:r>
              <a:rPr lang="en-US" b="1" dirty="0"/>
              <a:t>Solutions:  </a:t>
            </a:r>
          </a:p>
          <a:p>
            <a:pPr>
              <a:tabLst>
                <a:tab pos="457200" algn="l"/>
              </a:tabLst>
            </a:pPr>
            <a:r>
              <a:rPr lang="en-US" b="1" dirty="0"/>
              <a:t>a.	</a:t>
            </a:r>
            <a:r>
              <a:rPr lang="en-US" dirty="0"/>
              <a:t>To differentiate       with respect to </a:t>
            </a:r>
            <a:r>
              <a:rPr lang="en-US" i="1" dirty="0"/>
              <a:t>x</a:t>
            </a:r>
            <a:r>
              <a:rPr lang="en-US" dirty="0"/>
              <a:t>, we use the 	Chain Rule and differentiate the exponent </a:t>
            </a:r>
            <a:r>
              <a:rPr lang="en-US" i="1" dirty="0"/>
              <a:t>xy</a:t>
            </a:r>
            <a:r>
              <a:rPr lang="en-US" dirty="0"/>
              <a:t> by 	treating </a:t>
            </a:r>
            <a:r>
              <a:rPr lang="en-US" i="1" dirty="0"/>
              <a:t>y</a:t>
            </a:r>
            <a:r>
              <a:rPr lang="en-US" dirty="0"/>
              <a:t> as a constant. Thus we have </a:t>
            </a:r>
          </a:p>
          <a:p>
            <a:pPr>
              <a:lnSpc>
                <a:spcPct val="200000"/>
              </a:lnSpc>
              <a:tabLst>
                <a:tab pos="457200" algn="l"/>
              </a:tabLst>
            </a:pPr>
            <a:endParaRPr lang="en-US" dirty="0"/>
          </a:p>
        </p:txBody>
      </p:sp>
      <p:graphicFrame>
        <p:nvGraphicFramePr>
          <p:cNvPr id="176130" name="Object 2"/>
          <p:cNvGraphicFramePr>
            <a:graphicFrameLocks noChangeAspect="1"/>
          </p:cNvGraphicFramePr>
          <p:nvPr/>
        </p:nvGraphicFramePr>
        <p:xfrm>
          <a:off x="2895600" y="1309048"/>
          <a:ext cx="3302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02000" imgH="495300" progId="Equation.DSMT4">
                  <p:embed/>
                </p:oleObj>
              </mc:Choice>
              <mc:Fallback>
                <p:oleObj name="Equation" r:id="rId2" imgW="3302000" imgH="49530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1309048"/>
                        <a:ext cx="33020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48640" y="1838507"/>
          <a:ext cx="2705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05100" imgH="469900" progId="Equation.DSMT4">
                  <p:embed/>
                </p:oleObj>
              </mc:Choice>
              <mc:Fallback>
                <p:oleObj name="Equation" r:id="rId4" imgW="2705100" imgH="46990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838507"/>
                        <a:ext cx="27051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61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466402"/>
              </p:ext>
            </p:extLst>
          </p:nvPr>
        </p:nvGraphicFramePr>
        <p:xfrm>
          <a:off x="3263900" y="2844800"/>
          <a:ext cx="419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18918" imgH="380835" progId="Equation.DSMT4">
                  <p:embed/>
                </p:oleObj>
              </mc:Choice>
              <mc:Fallback>
                <p:oleObj name="Equation" r:id="rId6" imgW="418918" imgH="380835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3900" y="2844800"/>
                        <a:ext cx="419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2797792" y="4501488"/>
          <a:ext cx="292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91960" imgH="431640" progId="Equation.DSMT4">
                  <p:embed/>
                </p:oleObj>
              </mc:Choice>
              <mc:Fallback>
                <p:oleObj name="Equation" r:id="rId8" imgW="291960" imgH="431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7792" y="4501488"/>
                        <a:ext cx="2921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3151496" y="4267200"/>
          <a:ext cx="1600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00200" imgH="838080" progId="Equation.DSMT4">
                  <p:embed/>
                </p:oleObj>
              </mc:Choice>
              <mc:Fallback>
                <p:oleObj name="Equation" r:id="rId10" imgW="16002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1496" y="4267200"/>
                        <a:ext cx="1600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4800600" y="4272888"/>
          <a:ext cx="153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36480" imgH="838080" progId="Equation.DSMT4">
                  <p:embed/>
                </p:oleObj>
              </mc:Choice>
              <mc:Fallback>
                <p:oleObj name="Equation" r:id="rId12" imgW="153648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272888"/>
                        <a:ext cx="153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Finding Partial Derivative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/>
              <a:t>b.</a:t>
            </a:r>
            <a:r>
              <a:rPr lang="en-US" dirty="0"/>
              <a:t>	To find	 we treat </a:t>
            </a:r>
            <a:r>
              <a:rPr lang="en-US" i="1" dirty="0"/>
              <a:t>x</a:t>
            </a:r>
            <a:r>
              <a:rPr lang="en-US" dirty="0"/>
              <a:t> as a constant. (This means that 	ln</a:t>
            </a:r>
            <a:r>
              <a:rPr lang="en-US" i="1" dirty="0"/>
              <a:t>x</a:t>
            </a:r>
            <a:r>
              <a:rPr lang="en-US" dirty="0"/>
              <a:t> is treated as a constant, too.)</a:t>
            </a:r>
          </a:p>
        </p:txBody>
      </p:sp>
      <p:graphicFrame>
        <p:nvGraphicFramePr>
          <p:cNvPr id="17613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0935494"/>
              </p:ext>
            </p:extLst>
          </p:nvPr>
        </p:nvGraphicFramePr>
        <p:xfrm>
          <a:off x="1994848" y="1320800"/>
          <a:ext cx="406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06224" imgH="469696" progId="Equation.DSMT4">
                  <p:embed/>
                </p:oleObj>
              </mc:Choice>
              <mc:Fallback>
                <p:oleObj name="Equation" r:id="rId2" imgW="406224" imgH="469696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4848" y="1320800"/>
                        <a:ext cx="406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6135" name="Object 7"/>
          <p:cNvGraphicFramePr>
            <a:graphicFrameLocks noChangeAspect="1"/>
          </p:cNvGraphicFramePr>
          <p:nvPr/>
        </p:nvGraphicFramePr>
        <p:xfrm>
          <a:off x="3479800" y="2514600"/>
          <a:ext cx="21844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84400" imgH="508000" progId="Equation.DSMT4">
                  <p:embed/>
                </p:oleObj>
              </mc:Choice>
              <mc:Fallback>
                <p:oleObj name="Equation" r:id="rId4" imgW="2184400" imgH="50800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9800" y="2514600"/>
                        <a:ext cx="21844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Finding Partial Derivative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tabLst>
                <a:tab pos="457200" algn="l"/>
              </a:tabLst>
            </a:pPr>
            <a:r>
              <a:rPr lang="en-US" dirty="0"/>
              <a:t>For the function                                   find</a:t>
            </a:r>
            <a:endParaRPr lang="en-US" b="1" dirty="0"/>
          </a:p>
          <a:p>
            <a:pPr>
              <a:spcBef>
                <a:spcPts val="0"/>
              </a:spcBef>
              <a:tabLst>
                <a:tab pos="457200" algn="l"/>
              </a:tabLst>
            </a:pPr>
            <a:endParaRPr lang="en-US" b="1" dirty="0"/>
          </a:p>
          <a:p>
            <a:pPr>
              <a:spcBef>
                <a:spcPts val="0"/>
              </a:spcBef>
              <a:tabLst>
                <a:tab pos="457200" algn="l"/>
              </a:tabLst>
            </a:pPr>
            <a:endParaRPr lang="en-US" b="1" dirty="0"/>
          </a:p>
          <a:p>
            <a:pPr>
              <a:spcBef>
                <a:spcPts val="0"/>
              </a:spcBef>
              <a:tabLst>
                <a:tab pos="457200" algn="l"/>
              </a:tabLst>
            </a:pPr>
            <a:r>
              <a:rPr lang="en-US" b="1" dirty="0"/>
              <a:t>Solutions:  </a:t>
            </a:r>
          </a:p>
          <a:p>
            <a:pPr>
              <a:spcBef>
                <a:spcPts val="0"/>
              </a:spcBef>
              <a:tabLst>
                <a:tab pos="457200" algn="l"/>
              </a:tabLst>
            </a:pPr>
            <a:r>
              <a:rPr lang="en-US" b="1" dirty="0"/>
              <a:t>a.	</a:t>
            </a:r>
            <a:r>
              <a:rPr lang="en-US" dirty="0"/>
              <a:t>To find 			           as a constant. However, 	we treat 	       as a product of two functions of </a:t>
            </a:r>
            <a:r>
              <a:rPr lang="en-US" i="1" dirty="0"/>
              <a:t>x</a:t>
            </a:r>
            <a:r>
              <a:rPr lang="en-US" dirty="0"/>
              <a:t>. The 	two functions are </a:t>
            </a:r>
            <a:r>
              <a:rPr lang="en-US" i="1" dirty="0"/>
              <a:t>x</a:t>
            </a:r>
            <a:r>
              <a:rPr lang="en-US" dirty="0"/>
              <a:t> and </a:t>
            </a:r>
          </a:p>
        </p:txBody>
      </p:sp>
      <p:graphicFrame>
        <p:nvGraphicFramePr>
          <p:cNvPr id="16999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0707695"/>
              </p:ext>
            </p:extLst>
          </p:nvPr>
        </p:nvGraphicFramePr>
        <p:xfrm>
          <a:off x="2895600" y="1309048"/>
          <a:ext cx="27051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05100" imgH="495300" progId="Equation.DSMT4">
                  <p:embed/>
                </p:oleObj>
              </mc:Choice>
              <mc:Fallback>
                <p:oleObj name="Equation" r:id="rId2" imgW="2705100" imgH="495300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1309048"/>
                        <a:ext cx="27051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999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8051354"/>
              </p:ext>
            </p:extLst>
          </p:nvPr>
        </p:nvGraphicFramePr>
        <p:xfrm>
          <a:off x="548640" y="1950707"/>
          <a:ext cx="40386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038600" imgH="508000" progId="Equation.DSMT4">
                  <p:embed/>
                </p:oleObj>
              </mc:Choice>
              <mc:Fallback>
                <p:oleObj name="Equation" r:id="rId4" imgW="4038600" imgH="50800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950707"/>
                        <a:ext cx="40386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999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3551623"/>
              </p:ext>
            </p:extLst>
          </p:nvPr>
        </p:nvGraphicFramePr>
        <p:xfrm>
          <a:off x="2019300" y="3035300"/>
          <a:ext cx="2984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984400" imgH="495000" progId="Equation.DSMT4">
                  <p:embed/>
                </p:oleObj>
              </mc:Choice>
              <mc:Fallback>
                <p:oleObj name="Equation" r:id="rId6" imgW="2984400" imgH="49500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300" y="3035300"/>
                        <a:ext cx="2984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9993" name="Object 9"/>
          <p:cNvGraphicFramePr>
            <a:graphicFrameLocks noChangeAspect="1"/>
          </p:cNvGraphicFramePr>
          <p:nvPr/>
        </p:nvGraphicFramePr>
        <p:xfrm>
          <a:off x="2286000" y="3429000"/>
          <a:ext cx="596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96900" imgH="381000" progId="Equation.DSMT4">
                  <p:embed/>
                </p:oleObj>
              </mc:Choice>
              <mc:Fallback>
                <p:oleObj name="Equation" r:id="rId8" imgW="596900" imgH="381000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429000"/>
                        <a:ext cx="596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9994" name="Object 10"/>
          <p:cNvGraphicFramePr>
            <a:graphicFrameLocks noChangeAspect="1"/>
          </p:cNvGraphicFramePr>
          <p:nvPr/>
        </p:nvGraphicFramePr>
        <p:xfrm>
          <a:off x="4457700" y="3873500"/>
          <a:ext cx="520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20474" imgH="380835" progId="Equation.DSMT4">
                  <p:embed/>
                </p:oleObj>
              </mc:Choice>
              <mc:Fallback>
                <p:oleObj name="Equation" r:id="rId10" imgW="520474" imgH="380835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7700" y="3873500"/>
                        <a:ext cx="520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1676400" y="4620904"/>
          <a:ext cx="1117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17440" imgH="495000" progId="Equation.DSMT4">
                  <p:embed/>
                </p:oleObj>
              </mc:Choice>
              <mc:Fallback>
                <p:oleObj name="Equation" r:id="rId12" imgW="1117440" imgH="495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620904"/>
                        <a:ext cx="1117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5407908"/>
              </p:ext>
            </p:extLst>
          </p:nvPr>
        </p:nvGraphicFramePr>
        <p:xfrm>
          <a:off x="2724150" y="4419600"/>
          <a:ext cx="482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825800" imgH="838080" progId="Equation.DSMT4">
                  <p:embed/>
                </p:oleObj>
              </mc:Choice>
              <mc:Fallback>
                <p:oleObj name="Equation" r:id="rId14" imgW="48258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4150" y="4419600"/>
                        <a:ext cx="4826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2819400" y="5382904"/>
          <a:ext cx="2908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908080" imgH="444240" progId="Equation.DSMT4">
                  <p:embed/>
                </p:oleObj>
              </mc:Choice>
              <mc:Fallback>
                <p:oleObj name="Equation" r:id="rId16" imgW="2908080" imgH="444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5382904"/>
                        <a:ext cx="2908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/>
        </p:nvGraphicFramePr>
        <p:xfrm>
          <a:off x="5867400" y="5372100"/>
          <a:ext cx="175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752480" imgH="444240" progId="Equation.DSMT4">
                  <p:embed/>
                </p:oleObj>
              </mc:Choice>
              <mc:Fallback>
                <p:oleObj name="Equation" r:id="rId18" imgW="175248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5372100"/>
                        <a:ext cx="1752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794</Words>
  <Application>Microsoft Office PowerPoint</Application>
  <PresentationFormat>On-screen Show (4:3)</PresentationFormat>
  <Paragraphs>116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Courier New</vt:lpstr>
      <vt:lpstr>Calibri</vt:lpstr>
      <vt:lpstr>Office Theme</vt:lpstr>
      <vt:lpstr>Equation</vt:lpstr>
      <vt:lpstr>MathType 6.0 Equation</vt:lpstr>
      <vt:lpstr>Section 16.2</vt:lpstr>
      <vt:lpstr>Objectives</vt:lpstr>
      <vt:lpstr>Partial Derivatives</vt:lpstr>
      <vt:lpstr>Partial Derivatives</vt:lpstr>
      <vt:lpstr>Example 1: Finding a Partial Derivative</vt:lpstr>
      <vt:lpstr>Example 1: Finding a Partial Derivative (cont.)</vt:lpstr>
      <vt:lpstr>Example 2: Finding Partial Derivative</vt:lpstr>
      <vt:lpstr>Example 2: Finding Partial Derivative (cont.)</vt:lpstr>
      <vt:lpstr>Example 3: Finding Partial Derivative</vt:lpstr>
      <vt:lpstr>Example 3: Finding Partial Derivative (cont.)</vt:lpstr>
      <vt:lpstr>Example 3: Finding Partial Derivative (cont.)</vt:lpstr>
      <vt:lpstr>Example 4: Using the Partial Derivative</vt:lpstr>
      <vt:lpstr>Example 4: Using the Partial Derivative (cont.)</vt:lpstr>
      <vt:lpstr>Example 5: Using the Cobb-Douglas Production Formula</vt:lpstr>
      <vt:lpstr>Example 5: Using the Cobb-Douglas Production Formula (cont.)</vt:lpstr>
      <vt:lpstr>Example 6: Finding Second Partial Derivatives</vt:lpstr>
      <vt:lpstr>Example 6: Finding Second Partial Derivatives (cont.)</vt:lpstr>
      <vt:lpstr>Example 6: Finding Second Partial Derivatives (cont.)</vt:lpstr>
      <vt:lpstr>Example 6: Finding Second Partial Derivatives (cont.)</vt:lpstr>
      <vt:lpstr>Example 7: Finding Partial Derivatives with 3 Variables</vt:lpstr>
      <vt:lpstr>Example 7: Finding Partial Derivatives with 3 Variables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Mathematics with Applications in Business and Social Sciences</dc:title>
  <dc:creator>Hawkes Learning Systems</dc:creator>
  <cp:lastModifiedBy>Danielle Bess</cp:lastModifiedBy>
  <cp:revision>55</cp:revision>
  <dcterms:created xsi:type="dcterms:W3CDTF">2013-04-26T14:43:13Z</dcterms:created>
  <dcterms:modified xsi:type="dcterms:W3CDTF">2021-06-16T21:09:59Z</dcterms:modified>
</cp:coreProperties>
</file>