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2D7D9F"/>
    <a:srgbClr val="6600CC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36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36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577AE-1672-46ED-B3B3-58AE16BD7C9A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EE76C-94CE-49E4-8C82-3FF1275C271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55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Local Extrema for Functions of Two Variables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Partials Test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23192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Partials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Test (or </a:t>
            </a:r>
            <a:r>
              <a:rPr lang="en-US" sz="2800" b="1" i="1" dirty="0">
                <a:solidFill>
                  <a:srgbClr val="000000"/>
                </a:solidFill>
                <a:latin typeface="+mn-lt"/>
              </a:rPr>
              <a:t>D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-Test) (cont.)</a:t>
            </a:r>
          </a:p>
          <a:p>
            <a:endParaRPr lang="en-US" sz="2800" b="1" dirty="0" smtClean="0">
              <a:solidFill>
                <a:srgbClr val="000000"/>
              </a:solidFill>
            </a:endParaRPr>
          </a:p>
          <a:p>
            <a:r>
              <a:rPr lang="en-US" sz="2800" b="1" dirty="0" smtClean="0">
                <a:solidFill>
                  <a:srgbClr val="000000"/>
                </a:solidFill>
              </a:rPr>
              <a:t>Case 1: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i="1" dirty="0" smtClean="0">
                <a:solidFill>
                  <a:srgbClr val="000000"/>
                </a:solidFill>
              </a:rPr>
              <a:t>D</a:t>
            </a:r>
            <a:r>
              <a:rPr lang="en-US" sz="2800" dirty="0" smtClean="0">
                <a:solidFill>
                  <a:srgbClr val="000000"/>
                </a:solidFill>
              </a:rPr>
              <a:t> &gt; 0 and 		 then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a </a:t>
            </a:r>
            <a:r>
              <a:rPr lang="en-US" sz="2800" b="1" dirty="0" smtClean="0">
                <a:solidFill>
                  <a:srgbClr val="C00000"/>
                </a:solidFill>
              </a:rPr>
              <a:t>local 	   minimum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rgbClr val="000000"/>
                </a:solidFill>
              </a:rPr>
              <a:t>Case 2: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i="1" dirty="0" smtClean="0">
                <a:solidFill>
                  <a:srgbClr val="000000"/>
                </a:solidFill>
              </a:rPr>
              <a:t>D</a:t>
            </a:r>
            <a:r>
              <a:rPr lang="en-US" sz="2800" dirty="0" smtClean="0">
                <a:solidFill>
                  <a:srgbClr val="000000"/>
                </a:solidFill>
              </a:rPr>
              <a:t> &gt; 0 and 		 then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a </a:t>
            </a:r>
            <a:r>
              <a:rPr lang="en-US" sz="2800" b="1" dirty="0" smtClean="0">
                <a:solidFill>
                  <a:srgbClr val="C00000"/>
                </a:solidFill>
              </a:rPr>
              <a:t>local 	   maximum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rgbClr val="000000"/>
                </a:solidFill>
              </a:rPr>
              <a:t>Case 3: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i="1" dirty="0" smtClean="0">
                <a:solidFill>
                  <a:srgbClr val="000000"/>
                </a:solidFill>
              </a:rPr>
              <a:t>D</a:t>
            </a:r>
            <a:r>
              <a:rPr lang="en-US" sz="2800" dirty="0" smtClean="0">
                <a:solidFill>
                  <a:srgbClr val="000000"/>
                </a:solidFill>
              </a:rPr>
              <a:t> &lt; 0, then 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)) is a </a:t>
            </a:r>
            <a:r>
              <a:rPr lang="en-US" sz="2800" b="1" dirty="0" smtClean="0">
                <a:solidFill>
                  <a:srgbClr val="C00000"/>
                </a:solidFill>
              </a:rPr>
              <a:t>saddle point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rgbClr val="000000"/>
                </a:solidFill>
              </a:rPr>
              <a:t>Case 4: </a:t>
            </a:r>
            <a:r>
              <a:rPr lang="en-US" sz="2800" dirty="0" smtClean="0">
                <a:solidFill>
                  <a:srgbClr val="000000"/>
                </a:solidFill>
              </a:rPr>
              <a:t>If</a:t>
            </a:r>
            <a:r>
              <a:rPr lang="en-US" sz="2800" i="1" dirty="0" smtClean="0">
                <a:solidFill>
                  <a:srgbClr val="000000"/>
                </a:solidFill>
              </a:rPr>
              <a:t> D </a:t>
            </a:r>
            <a:r>
              <a:rPr lang="en-US" sz="2800" dirty="0" smtClean="0">
                <a:solidFill>
                  <a:srgbClr val="000000"/>
                </a:solidFill>
              </a:rPr>
              <a:t>= 0, then this test gives no information. </a:t>
            </a:r>
            <a:endParaRPr kumimoji="0" lang="en-US" sz="280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75110" name="Object 6"/>
          <p:cNvGraphicFramePr>
            <a:graphicFrameLocks noChangeAspect="1"/>
          </p:cNvGraphicFramePr>
          <p:nvPr/>
        </p:nvGraphicFramePr>
        <p:xfrm>
          <a:off x="3339152" y="2182504"/>
          <a:ext cx="1778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1777229" imgH="495085" progId="Equation.DSMT4">
                  <p:embed/>
                </p:oleObj>
              </mc:Choice>
              <mc:Fallback>
                <p:oleObj name="Equation" r:id="rId3" imgW="1777229" imgH="495085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152" y="2182504"/>
                        <a:ext cx="1778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11" name="Object 7"/>
          <p:cNvGraphicFramePr>
            <a:graphicFrameLocks noChangeAspect="1"/>
          </p:cNvGraphicFramePr>
          <p:nvPr/>
        </p:nvGraphicFramePr>
        <p:xfrm>
          <a:off x="3339152" y="3262952"/>
          <a:ext cx="1778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5" imgW="1777229" imgH="495085" progId="Equation.DSMT4">
                  <p:embed/>
                </p:oleObj>
              </mc:Choice>
              <mc:Fallback>
                <p:oleObj name="Equation" r:id="rId5" imgW="1777229" imgH="495085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152" y="3262952"/>
                        <a:ext cx="1778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Applying the </a:t>
            </a:r>
            <a:r>
              <a:rPr lang="en-US" i="1" dirty="0" smtClean="0"/>
              <a:t>D</a:t>
            </a:r>
            <a:r>
              <a:rPr lang="en-US" dirty="0" smtClean="0"/>
              <a:t>-test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dirty="0" smtClean="0"/>
              <a:t>Find all the local minima, local maxima, and saddle points for the function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dirty="0" smtClean="0"/>
              <a:t>Find the first partial derivatives     and 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dirty="0" smtClean="0"/>
              <a:t>Now, to find any critical points, solve the following system.</a:t>
            </a:r>
            <a:endParaRPr lang="en-US" dirty="0"/>
          </a:p>
        </p:txBody>
      </p:sp>
      <p:graphicFrame>
        <p:nvGraphicFramePr>
          <p:cNvPr id="17409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165894"/>
              </p:ext>
            </p:extLst>
          </p:nvPr>
        </p:nvGraphicFramePr>
        <p:xfrm>
          <a:off x="3816350" y="1752600"/>
          <a:ext cx="4191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" imgW="4190760" imgH="495000" progId="Equation.DSMT4">
                  <p:embed/>
                </p:oleObj>
              </mc:Choice>
              <mc:Fallback>
                <p:oleObj name="Equation" r:id="rId3" imgW="4190760" imgH="4950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1752600"/>
                        <a:ext cx="4191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3" name="Object 13"/>
          <p:cNvGraphicFramePr>
            <a:graphicFrameLocks noChangeAspect="1"/>
          </p:cNvGraphicFramePr>
          <p:nvPr/>
        </p:nvGraphicFramePr>
        <p:xfrm>
          <a:off x="5056496" y="2970190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5" imgW="291973" imgH="431613" progId="Equation.DSMT4">
                  <p:embed/>
                </p:oleObj>
              </mc:Choice>
              <mc:Fallback>
                <p:oleObj name="Equation" r:id="rId5" imgW="291973" imgH="431613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496" y="2970190"/>
                        <a:ext cx="29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4" name="Object 14"/>
          <p:cNvGraphicFramePr>
            <a:graphicFrameLocks noChangeAspect="1"/>
          </p:cNvGraphicFramePr>
          <p:nvPr/>
        </p:nvGraphicFramePr>
        <p:xfrm>
          <a:off x="5999032" y="2970190"/>
          <a:ext cx="38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7" imgW="380835" imgH="469696" progId="Equation.DSMT4">
                  <p:embed/>
                </p:oleObj>
              </mc:Choice>
              <mc:Fallback>
                <p:oleObj name="Equation" r:id="rId7" imgW="380835" imgH="469696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9032" y="2970190"/>
                        <a:ext cx="38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5" name="Object 15"/>
          <p:cNvGraphicFramePr>
            <a:graphicFrameLocks noChangeAspect="1"/>
          </p:cNvGraphicFramePr>
          <p:nvPr/>
        </p:nvGraphicFramePr>
        <p:xfrm>
          <a:off x="1422400" y="3576946"/>
          <a:ext cx="6299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9" imgW="6299200" imgH="495300" progId="Equation.DSMT4">
                  <p:embed/>
                </p:oleObj>
              </mc:Choice>
              <mc:Fallback>
                <p:oleObj name="Equation" r:id="rId9" imgW="6299200" imgH="4953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576946"/>
                        <a:ext cx="6299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Applying the </a:t>
            </a:r>
            <a:r>
              <a:rPr lang="en-US" i="1" dirty="0" smtClean="0"/>
              <a:t>D</a:t>
            </a:r>
            <a:r>
              <a:rPr lang="en-US" dirty="0" smtClean="0"/>
              <a:t>-test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572000" y="2971800"/>
            <a:ext cx="4419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the second equation by 2 and add the two equations.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44704" y="4572000"/>
            <a:ext cx="365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= 3 and solve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298700" y="1295400"/>
          <a:ext cx="2057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3" imgW="2057400" imgH="1028520" progId="Equation.DSMT4">
                  <p:embed/>
                </p:oleObj>
              </mc:Choice>
              <mc:Fallback>
                <p:oleObj name="Equation" r:id="rId3" imgW="205740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295400"/>
                        <a:ext cx="2057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63504" y="2452048"/>
          <a:ext cx="1790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5" imgW="1790640" imgH="952200" progId="Equation.DSMT4">
                  <p:embed/>
                </p:oleObj>
              </mc:Choice>
              <mc:Fallback>
                <p:oleObj name="Equation" r:id="rId5" imgW="179064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504" y="2452048"/>
                        <a:ext cx="1790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436960" y="3581400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7" imgW="901440" imgH="355320" progId="Equation.DSMT4">
                  <p:embed/>
                </p:oleObj>
              </mc:Choice>
              <mc:Fallback>
                <p:oleObj name="Equation" r:id="rId7" imgW="9014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60" y="3581400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630304" y="4101152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9" imgW="711000" imgH="355320" progId="Equation.DSMT4">
                  <p:embed/>
                </p:oleObj>
              </mc:Choice>
              <mc:Fallback>
                <p:oleObj name="Equation" r:id="rId9" imgW="711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304" y="4101152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618096" y="4634552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1" imgW="1739880" imgH="291960" progId="Equation.DSMT4">
                  <p:embed/>
                </p:oleObj>
              </mc:Choice>
              <mc:Fallback>
                <p:oleObj name="Equation" r:id="rId11" imgW="1739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8096" y="4634552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616656" y="516795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3" imgW="723600" imgH="291960" progId="Equation.DSMT4">
                  <p:embed/>
                </p:oleObj>
              </mc:Choice>
              <mc:Fallback>
                <p:oleObj name="Equation" r:id="rId13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656" y="516795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5486400"/>
            <a:ext cx="46379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The only critical point is </a:t>
            </a:r>
            <a:r>
              <a:rPr lang="en-US" sz="2800" dirty="0" smtClean="0">
                <a:solidFill>
                  <a:srgbClr val="FF0000"/>
                </a:solidFill>
              </a:rPr>
              <a:t>(6, 3).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Applying the </a:t>
            </a:r>
            <a:r>
              <a:rPr lang="en-US" i="1" dirty="0" smtClean="0"/>
              <a:t>D</a:t>
            </a:r>
            <a:r>
              <a:rPr lang="en-US" dirty="0" smtClean="0"/>
              <a:t>-test (cont.)</a:t>
            </a:r>
            <a:endParaRPr lang="en-US" dirty="0"/>
          </a:p>
        </p:txBody>
      </p:sp>
      <p:sp>
        <p:nvSpPr>
          <p:cNvPr id="9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The second partials are 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In this case each of the second partials is a constant and will have that constant value at (6, 3). Thus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1689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134472"/>
              </p:ext>
            </p:extLst>
          </p:nvPr>
        </p:nvGraphicFramePr>
        <p:xfrm>
          <a:off x="1352550" y="1905000"/>
          <a:ext cx="643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6438600" imgH="495000" progId="Equation.DSMT4">
                  <p:embed/>
                </p:oleObj>
              </mc:Choice>
              <mc:Fallback>
                <p:oleObj name="Equation" r:id="rId3" imgW="6438600" imgH="495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1905000"/>
                        <a:ext cx="643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155208" y="3657600"/>
          <a:ext cx="4737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5" imgW="4736880" imgH="634680" progId="Equation.DSMT4">
                  <p:embed/>
                </p:oleObj>
              </mc:Choice>
              <mc:Fallback>
                <p:oleObj name="Equation" r:id="rId5" imgW="473688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208" y="3657600"/>
                        <a:ext cx="4737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424752" y="4394200"/>
          <a:ext cx="1816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7" imgW="1815840" imgH="533160" progId="Equation.DSMT4">
                  <p:embed/>
                </p:oleObj>
              </mc:Choice>
              <mc:Fallback>
                <p:oleObj name="Equation" r:id="rId7" imgW="1815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4394200"/>
                        <a:ext cx="1816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424752" y="50292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9" imgW="952200" imgH="279360" progId="Equation.DSMT4">
                  <p:embed/>
                </p:oleObj>
              </mc:Choice>
              <mc:Fallback>
                <p:oleObj name="Equation" r:id="rId9" imgW="952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50292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424752" y="54102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11" imgW="1054080" imgH="291960" progId="Equation.DSMT4">
                  <p:embed/>
                </p:oleObj>
              </mc:Choice>
              <mc:Fallback>
                <p:oleObj name="Equation" r:id="rId11" imgW="10540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541020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Applying the </a:t>
            </a:r>
            <a:r>
              <a:rPr lang="en-US" i="1" dirty="0" smtClean="0"/>
              <a:t>D</a:t>
            </a:r>
            <a:r>
              <a:rPr lang="en-US" dirty="0" smtClean="0"/>
              <a:t>-test (cont.)</a:t>
            </a:r>
            <a:endParaRPr lang="en-US" dirty="0"/>
          </a:p>
        </p:txBody>
      </p:sp>
      <p:sp>
        <p:nvSpPr>
          <p:cNvPr id="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</a:t>
            </a:r>
            <a:r>
              <a:rPr lang="en-US" i="1" dirty="0" smtClean="0"/>
              <a:t>D</a:t>
            </a:r>
            <a:r>
              <a:rPr lang="en-US" dirty="0" smtClean="0"/>
              <a:t> &gt; 0, we check the sign of 	      to determine whether (6, 3) yields a local minimum or a local maximum.</a:t>
            </a:r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Therefore, by Case 1 in the </a:t>
            </a:r>
            <a:r>
              <a:rPr lang="en-US" i="1" dirty="0" smtClean="0"/>
              <a:t>D</a:t>
            </a:r>
            <a:r>
              <a:rPr lang="en-US" dirty="0" smtClean="0"/>
              <a:t>-Test, the critical point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(6, 3) yields a local minimum value. This value is </a:t>
            </a:r>
            <a:endParaRPr lang="en-US" dirty="0"/>
          </a:p>
        </p:txBody>
      </p:sp>
      <p:graphicFrame>
        <p:nvGraphicFramePr>
          <p:cNvPr id="173065" name="Object 9"/>
          <p:cNvGraphicFramePr>
            <a:graphicFrameLocks noChangeAspect="1"/>
          </p:cNvGraphicFramePr>
          <p:nvPr/>
        </p:nvGraphicFramePr>
        <p:xfrm>
          <a:off x="5257800" y="1330656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3" imgW="1167893" imgH="495085" progId="Equation.DSMT4">
                  <p:embed/>
                </p:oleObj>
              </mc:Choice>
              <mc:Fallback>
                <p:oleObj name="Equation" r:id="rId3" imgW="1167893" imgH="495085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330656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66" name="Object 10"/>
          <p:cNvGraphicFramePr>
            <a:graphicFrameLocks noChangeAspect="1"/>
          </p:cNvGraphicFramePr>
          <p:nvPr/>
        </p:nvGraphicFramePr>
        <p:xfrm>
          <a:off x="3486150" y="2661312"/>
          <a:ext cx="217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5" imgW="2171700" imgH="495300" progId="Equation.DSMT4">
                  <p:embed/>
                </p:oleObj>
              </mc:Choice>
              <mc:Fallback>
                <p:oleObj name="Equation" r:id="rId5" imgW="2171700" imgH="4953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2661312"/>
                        <a:ext cx="217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918648" y="4446896"/>
          <a:ext cx="990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7" imgW="990360" imgH="495000" progId="Equation.DSMT4">
                  <p:embed/>
                </p:oleObj>
              </mc:Choice>
              <mc:Fallback>
                <p:oleObj name="Equation" r:id="rId7" imgW="9903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4446896"/>
                        <a:ext cx="990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950192" y="4454856"/>
          <a:ext cx="330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9" imgW="3301920" imgH="380880" progId="Equation.DSMT4">
                  <p:embed/>
                </p:oleObj>
              </mc:Choice>
              <mc:Fallback>
                <p:oleObj name="Equation" r:id="rId9" imgW="3301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0192" y="4454856"/>
                        <a:ext cx="330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283656" y="4544704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11" imgW="952200" imgH="279360" progId="Equation.DSMT4">
                  <p:embed/>
                </p:oleObj>
              </mc:Choice>
              <mc:Fallback>
                <p:oleObj name="Equation" r:id="rId11" imgW="952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656" y="4544704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</a:t>
            </a:r>
            <a:endParaRPr lang="en-US" dirty="0"/>
          </a:p>
        </p:txBody>
      </p:sp>
      <p:sp>
        <p:nvSpPr>
          <p:cNvPr id="7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tabLst>
                <a:tab pos="463550" algn="l"/>
              </a:tabLst>
            </a:pPr>
            <a:r>
              <a:rPr lang="en-US" dirty="0" smtClean="0"/>
              <a:t>Locate and classify all critical points of the function</a:t>
            </a:r>
          </a:p>
          <a:p>
            <a:pPr indent="4763">
              <a:tabLst>
                <a:tab pos="463550" algn="l"/>
              </a:tabLst>
            </a:pPr>
            <a:endParaRPr lang="en-US" b="1" dirty="0" smtClean="0"/>
          </a:p>
          <a:p>
            <a:pPr indent="4763">
              <a:tabLst>
                <a:tab pos="463550" algn="l"/>
              </a:tabLst>
            </a:pPr>
            <a:endParaRPr lang="en-US" b="1" dirty="0" smtClean="0"/>
          </a:p>
          <a:p>
            <a:pPr indent="4763">
              <a:tabLst>
                <a:tab pos="463550" algn="l"/>
              </a:tabLst>
            </a:pPr>
            <a:r>
              <a:rPr lang="en-US" b="1" dirty="0" smtClean="0"/>
              <a:t>Solution:  </a:t>
            </a:r>
            <a:r>
              <a:rPr lang="en-US" dirty="0" smtClean="0"/>
              <a:t>The first partial derivatives are </a:t>
            </a:r>
          </a:p>
          <a:p>
            <a:pPr indent="4763">
              <a:tabLst>
                <a:tab pos="463550" algn="l"/>
              </a:tabLst>
            </a:pPr>
            <a:endParaRPr lang="en-US" dirty="0" smtClean="0"/>
          </a:p>
          <a:p>
            <a:pPr indent="4763">
              <a:tabLst>
                <a:tab pos="463550" algn="l"/>
              </a:tabLst>
            </a:pPr>
            <a:r>
              <a:rPr lang="en-US" dirty="0" smtClean="0"/>
              <a:t>Now solve the following system where </a:t>
            </a:r>
          </a:p>
          <a:p>
            <a:pPr indent="4763">
              <a:tabLst>
                <a:tab pos="463550" algn="l"/>
              </a:tabLst>
            </a:pPr>
            <a:endParaRPr lang="en-US" dirty="0" smtClean="0"/>
          </a:p>
          <a:p>
            <a:pPr indent="4763"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771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303880"/>
              </p:ext>
            </p:extLst>
          </p:nvPr>
        </p:nvGraphicFramePr>
        <p:xfrm>
          <a:off x="2819400" y="180150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3" imgW="3504960" imgH="838080" progId="Equation.DSMT4">
                  <p:embed/>
                </p:oleObj>
              </mc:Choice>
              <mc:Fallback>
                <p:oleObj name="Equation" r:id="rId3" imgW="3504960" imgH="8380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0150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909955"/>
              </p:ext>
            </p:extLst>
          </p:nvPr>
        </p:nvGraphicFramePr>
        <p:xfrm>
          <a:off x="2406650" y="3339792"/>
          <a:ext cx="4330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5" imgW="4330440" imgH="507960" progId="Equation.DSMT4">
                  <p:embed/>
                </p:oleObj>
              </mc:Choice>
              <mc:Fallback>
                <p:oleObj name="Equation" r:id="rId5" imgW="4330440" imgH="50796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3339792"/>
                        <a:ext cx="4330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4" name="Object 12"/>
          <p:cNvGraphicFramePr>
            <a:graphicFrameLocks noChangeAspect="1"/>
          </p:cNvGraphicFramePr>
          <p:nvPr/>
        </p:nvGraphicFramePr>
        <p:xfrm>
          <a:off x="6172200" y="3899848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7" imgW="2489200" imgH="469900" progId="Equation.DSMT4">
                  <p:embed/>
                </p:oleObj>
              </mc:Choice>
              <mc:Fallback>
                <p:oleObj name="Equation" r:id="rId7" imgW="2489200" imgH="4699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899848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5" name="Object 13"/>
          <p:cNvGraphicFramePr>
            <a:graphicFrameLocks noChangeAspect="1"/>
          </p:cNvGraphicFramePr>
          <p:nvPr/>
        </p:nvGraphicFramePr>
        <p:xfrm>
          <a:off x="3689350" y="4506604"/>
          <a:ext cx="1765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9" imgW="1765300" imgH="1104900" progId="Equation.DSMT4">
                  <p:embed/>
                </p:oleObj>
              </mc:Choice>
              <mc:Fallback>
                <p:oleObj name="Equation" r:id="rId9" imgW="1765300" imgH="11049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4506604"/>
                        <a:ext cx="17653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Solving the second equation for </a:t>
            </a:r>
            <a:r>
              <a:rPr lang="en-US" i="1" dirty="0" smtClean="0"/>
              <a:t>x</a:t>
            </a:r>
            <a:r>
              <a:rPr lang="en-US" dirty="0" smtClean="0"/>
              <a:t> gives 	   and substituting 	    for </a:t>
            </a:r>
            <a:r>
              <a:rPr lang="en-US" i="1" dirty="0" smtClean="0"/>
              <a:t>x</a:t>
            </a:r>
            <a:r>
              <a:rPr lang="en-US" dirty="0" smtClean="0"/>
              <a:t> in the first equation gives</a:t>
            </a:r>
            <a:endParaRPr lang="en-US" dirty="0"/>
          </a:p>
        </p:txBody>
      </p:sp>
      <p:graphicFrame>
        <p:nvGraphicFramePr>
          <p:cNvPr id="178182" name="Object 6"/>
          <p:cNvGraphicFramePr>
            <a:graphicFrameLocks noChangeAspect="1"/>
          </p:cNvGraphicFramePr>
          <p:nvPr/>
        </p:nvGraphicFramePr>
        <p:xfrm>
          <a:off x="6185848" y="1309048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3" imgW="965200" imgH="444500" progId="Equation.DSMT4">
                  <p:embed/>
                </p:oleObj>
              </mc:Choice>
              <mc:Fallback>
                <p:oleObj name="Equation" r:id="rId3" imgW="965200" imgH="4445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5848" y="1309048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83" name="Object 7"/>
          <p:cNvGraphicFramePr>
            <a:graphicFrameLocks noChangeAspect="1"/>
          </p:cNvGraphicFramePr>
          <p:nvPr/>
        </p:nvGraphicFramePr>
        <p:xfrm>
          <a:off x="2348552" y="1738952"/>
          <a:ext cx="31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5" imgW="317225" imgH="444114" progId="Equation.DSMT4">
                  <p:embed/>
                </p:oleObj>
              </mc:Choice>
              <mc:Fallback>
                <p:oleObj name="Equation" r:id="rId5" imgW="317225" imgH="444114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552" y="1738952"/>
                        <a:ext cx="31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452048" y="2264392"/>
          <a:ext cx="1727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7" imgW="1726920" imgH="634680" progId="Equation.DSMT4">
                  <p:embed/>
                </p:oleObj>
              </mc:Choice>
              <mc:Fallback>
                <p:oleObj name="Equation" r:id="rId7" imgW="172692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048" y="2264392"/>
                        <a:ext cx="1727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819400" y="3034352"/>
          <a:ext cx="1371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9" imgW="1371600" imgH="444240" progId="Equation.DSMT4">
                  <p:embed/>
                </p:oleObj>
              </mc:Choice>
              <mc:Fallback>
                <p:oleObj name="Equation" r:id="rId9" imgW="1371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034352"/>
                        <a:ext cx="1371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424752" y="3567752"/>
          <a:ext cx="176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11" imgW="1765080" imgH="571320" progId="Equation.DSMT4">
                  <p:embed/>
                </p:oleObj>
              </mc:Choice>
              <mc:Fallback>
                <p:oleObj name="Equation" r:id="rId11" imgW="17650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3567752"/>
                        <a:ext cx="1765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464256" y="42672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13" imgW="2361960" imgH="469800" progId="Equation.DSMT4">
                  <p:embed/>
                </p:oleObj>
              </mc:Choice>
              <mc:Fallback>
                <p:oleObj name="Equation" r:id="rId13" imgW="23619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56" y="42672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953000" y="4876800"/>
          <a:ext cx="92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15" imgW="927000" imgH="355320" progId="Equation.DSMT4">
                  <p:embed/>
                </p:oleObj>
              </mc:Choice>
              <mc:Fallback>
                <p:oleObj name="Equation" r:id="rId15" imgW="9270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876800"/>
                        <a:ext cx="92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3464256" y="5361296"/>
          <a:ext cx="3289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17" imgW="3288960" imgH="533160" progId="Equation.DSMT4">
                  <p:embed/>
                </p:oleObj>
              </mc:Choice>
              <mc:Fallback>
                <p:oleObj name="Equation" r:id="rId17" imgW="328896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56" y="5361296"/>
                        <a:ext cx="3289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Thus, there are two critical points: </a:t>
            </a:r>
            <a:r>
              <a:rPr lang="en-US" dirty="0" smtClean="0">
                <a:solidFill>
                  <a:srgbClr val="FF00FF"/>
                </a:solidFill>
              </a:rPr>
              <a:t>(0, 0)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FF"/>
                </a:solidFill>
              </a:rPr>
              <a:t>(1, −1)</a:t>
            </a:r>
            <a:r>
              <a:rPr lang="en-US" dirty="0" smtClean="0"/>
              <a:t>. </a:t>
            </a:r>
          </a:p>
          <a:p>
            <a:r>
              <a:rPr lang="en-US" dirty="0" smtClean="0"/>
              <a:t>Now find the second partials and calculate </a:t>
            </a:r>
            <a:r>
              <a:rPr lang="en-US" i="1" dirty="0" smtClean="0"/>
              <a:t>D</a:t>
            </a:r>
            <a:r>
              <a:rPr lang="en-US" dirty="0" smtClean="0"/>
              <a:t> for each critical point.</a:t>
            </a:r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smtClean="0">
                <a:solidFill>
                  <a:srgbClr val="FF00FF"/>
                </a:solidFill>
              </a:rPr>
              <a:t>(0, 0)</a:t>
            </a:r>
            <a:r>
              <a:rPr lang="en-US" dirty="0" smtClean="0"/>
              <a:t>,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79204" name="Object 4"/>
          <p:cNvGraphicFramePr>
            <a:graphicFrameLocks noChangeAspect="1"/>
          </p:cNvGraphicFramePr>
          <p:nvPr/>
        </p:nvGraphicFramePr>
        <p:xfrm>
          <a:off x="2330450" y="2751160"/>
          <a:ext cx="448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3" imgW="4483100" imgH="469900" progId="Equation.DSMT4">
                  <p:embed/>
                </p:oleObj>
              </mc:Choice>
              <mc:Fallback>
                <p:oleObj name="Equation" r:id="rId3" imgW="4483100" imgH="4699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2751160"/>
                        <a:ext cx="448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742344"/>
              </p:ext>
            </p:extLst>
          </p:nvPr>
        </p:nvGraphicFramePr>
        <p:xfrm>
          <a:off x="1460500" y="3824310"/>
          <a:ext cx="6223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5" imgW="6222960" imgH="495000" progId="Equation.DSMT4">
                  <p:embed/>
                </p:oleObj>
              </mc:Choice>
              <mc:Fallback>
                <p:oleObj name="Equation" r:id="rId5" imgW="6222960" imgH="495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3824310"/>
                        <a:ext cx="6223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169113"/>
              </p:ext>
            </p:extLst>
          </p:nvPr>
        </p:nvGraphicFramePr>
        <p:xfrm>
          <a:off x="2952750" y="4491060"/>
          <a:ext cx="3238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7" imgW="3238200" imgH="558720" progId="Equation.DSMT4">
                  <p:embed/>
                </p:oleObj>
              </mc:Choice>
              <mc:Fallback>
                <p:oleObj name="Equation" r:id="rId7" imgW="3238200" imgH="55872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4491060"/>
                        <a:ext cx="3238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 by Case 3 of the </a:t>
            </a:r>
            <a:r>
              <a:rPr lang="en-US" i="1" dirty="0" smtClean="0"/>
              <a:t>D</a:t>
            </a:r>
            <a:r>
              <a:rPr lang="en-US" dirty="0" smtClean="0"/>
              <a:t>-Test, the point </a:t>
            </a:r>
          </a:p>
          <a:p>
            <a:r>
              <a:rPr lang="en-US" dirty="0" smtClean="0"/>
              <a:t>			         is a saddle point.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For </a:t>
            </a:r>
            <a:r>
              <a:rPr lang="en-US" dirty="0" smtClean="0">
                <a:solidFill>
                  <a:srgbClr val="FF00FF"/>
                </a:solidFill>
              </a:rPr>
              <a:t>(1, </a:t>
            </a:r>
            <a:r>
              <a:rPr lang="en-US" dirty="0" smtClean="0">
                <a:solidFill>
                  <a:srgbClr val="FF00FF"/>
                </a:solidFill>
              </a:rPr>
              <a:t>–1 )</a:t>
            </a:r>
            <a:r>
              <a:rPr lang="en-US" dirty="0" smtClean="0"/>
              <a:t>,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Since </a:t>
            </a:r>
            <a:r>
              <a:rPr lang="en-US" i="1" dirty="0" smtClean="0">
                <a:solidFill>
                  <a:srgbClr val="000099"/>
                </a:solidFill>
              </a:rPr>
              <a:t>D</a:t>
            </a:r>
            <a:r>
              <a:rPr lang="en-US" dirty="0" smtClean="0">
                <a:solidFill>
                  <a:srgbClr val="000099"/>
                </a:solidFill>
              </a:rPr>
              <a:t> &gt; 0 </a:t>
            </a:r>
            <a:r>
              <a:rPr lang="en-US" dirty="0" smtClean="0"/>
              <a:t>and 			   by Case 1 of the </a:t>
            </a:r>
          </a:p>
          <a:p>
            <a:r>
              <a:rPr lang="en-US" i="1" dirty="0" smtClean="0"/>
              <a:t>D</a:t>
            </a:r>
            <a:r>
              <a:rPr lang="en-US" dirty="0" smtClean="0"/>
              <a:t>-Test, the critical point </a:t>
            </a:r>
            <a:r>
              <a:rPr lang="en-US" dirty="0" smtClean="0">
                <a:solidFill>
                  <a:srgbClr val="9900FF"/>
                </a:solidFill>
              </a:rPr>
              <a:t>(1, </a:t>
            </a:r>
            <a:r>
              <a:rPr lang="en-US" dirty="0" smtClean="0">
                <a:solidFill>
                  <a:srgbClr val="9900FF"/>
                </a:solidFill>
              </a:rPr>
              <a:t>–</a:t>
            </a:r>
            <a:r>
              <a:rPr lang="en-US" dirty="0" smtClean="0">
                <a:solidFill>
                  <a:srgbClr val="9900FF"/>
                </a:solidFill>
              </a:rPr>
              <a:t>1) </a:t>
            </a:r>
            <a:r>
              <a:rPr lang="en-US" dirty="0" smtClean="0"/>
              <a:t>yields a local minimum. </a:t>
            </a:r>
            <a:endParaRPr lang="en-US" dirty="0"/>
          </a:p>
        </p:txBody>
      </p:sp>
      <p:graphicFrame>
        <p:nvGraphicFramePr>
          <p:cNvPr id="180230" name="Object 6"/>
          <p:cNvGraphicFramePr>
            <a:graphicFrameLocks noChangeAspect="1"/>
          </p:cNvGraphicFramePr>
          <p:nvPr/>
        </p:nvGraphicFramePr>
        <p:xfrm>
          <a:off x="582304" y="1815152"/>
          <a:ext cx="331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" imgW="3314700" imgH="558800" progId="Equation.DSMT4">
                  <p:embed/>
                </p:oleObj>
              </mc:Choice>
              <mc:Fallback>
                <p:oleObj name="Equation" r:id="rId3" imgW="3314700" imgH="5588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04" y="1815152"/>
                        <a:ext cx="3314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908001"/>
              </p:ext>
            </p:extLst>
          </p:nvPr>
        </p:nvGraphicFramePr>
        <p:xfrm>
          <a:off x="1079500" y="3013715"/>
          <a:ext cx="698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5" imgW="6984720" imgH="495000" progId="Equation.DSMT4">
                  <p:embed/>
                </p:oleObj>
              </mc:Choice>
              <mc:Fallback>
                <p:oleObj name="Equation" r:id="rId5" imgW="6984720" imgH="4950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3013715"/>
                        <a:ext cx="698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395841"/>
              </p:ext>
            </p:extLst>
          </p:nvPr>
        </p:nvGraphicFramePr>
        <p:xfrm>
          <a:off x="2584450" y="3680465"/>
          <a:ext cx="3975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7" imgW="3974760" imgH="558720" progId="Equation.DSMT4">
                  <p:embed/>
                </p:oleObj>
              </mc:Choice>
              <mc:Fallback>
                <p:oleObj name="Equation" r:id="rId7" imgW="3974760" imgH="55872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680465"/>
                        <a:ext cx="3975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33" name="Object 9"/>
          <p:cNvGraphicFramePr>
            <a:graphicFrameLocks noChangeAspect="1"/>
          </p:cNvGraphicFramePr>
          <p:nvPr/>
        </p:nvGraphicFramePr>
        <p:xfrm>
          <a:off x="2797792" y="4613892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9" imgW="2451100" imgH="469900" progId="Equation.DSMT4">
                  <p:embed/>
                </p:oleObj>
              </mc:Choice>
              <mc:Fallback>
                <p:oleObj name="Equation" r:id="rId9" imgW="2451100" imgH="4699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792" y="4613892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Locating and Classifying </a:t>
            </a:r>
            <a:br>
              <a:rPr lang="en-US" dirty="0" smtClean="0"/>
            </a:br>
            <a:r>
              <a:rPr lang="en-US" dirty="0" smtClean="0"/>
              <a:t>Critical Points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371600"/>
            <a:ext cx="3374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The minimum value is</a:t>
            </a:r>
            <a:endParaRPr lang="en-US" sz="2800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160896" y="2245056"/>
          <a:ext cx="120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3" imgW="1206360" imgH="495000" progId="Equation.DSMT4">
                  <p:embed/>
                </p:oleObj>
              </mc:Choice>
              <mc:Fallback>
                <p:oleObj name="Equation" r:id="rId3" imgW="1206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896" y="2245056"/>
                        <a:ext cx="1206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415352" y="2057400"/>
          <a:ext cx="347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5" imgW="3479760" imgH="838080" progId="Equation.DSMT4">
                  <p:embed/>
                </p:oleObj>
              </mc:Choice>
              <mc:Fallback>
                <p:oleObj name="Equation" r:id="rId5" imgW="3479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5352" y="2057400"/>
                        <a:ext cx="347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421040" y="2993408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7" imgW="1511280" imgH="838080" progId="Equation.DSMT4">
                  <p:embed/>
                </p:oleObj>
              </mc:Choice>
              <mc:Fallback>
                <p:oleObj name="Equation" r:id="rId7" imgW="1511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40" y="2993408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421040" y="40386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9" imgW="863280" imgH="838080" progId="Equation.DSMT4">
                  <p:embed/>
                </p:oleObj>
              </mc:Choice>
              <mc:Fallback>
                <p:oleObj name="Equation" r:id="rId9" imgW="863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40" y="40386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Find critical points for functions of two variables.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Apply the </a:t>
            </a:r>
            <a:r>
              <a:rPr lang="en-US" i="1" dirty="0" smtClean="0"/>
              <a:t>D</a:t>
            </a:r>
            <a:r>
              <a:rPr lang="en-US" dirty="0" smtClean="0"/>
              <a:t>-test to classify critical points for functions of two variables.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Optimizing an Equation in Two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company produces and sells two styles of umbrellas. One style sells for </a:t>
            </a:r>
            <a:r>
              <a:rPr lang="en-US" dirty="0" smtClean="0">
                <a:solidFill>
                  <a:srgbClr val="0000FF"/>
                </a:solidFill>
              </a:rPr>
              <a:t>$20</a:t>
            </a:r>
            <a:r>
              <a:rPr lang="en-US" dirty="0" smtClean="0"/>
              <a:t> each and the other sells for </a:t>
            </a:r>
            <a:r>
              <a:rPr lang="en-US" dirty="0" smtClean="0">
                <a:solidFill>
                  <a:srgbClr val="0000FF"/>
                </a:solidFill>
              </a:rPr>
              <a:t>$25</a:t>
            </a:r>
            <a:r>
              <a:rPr lang="en-US" dirty="0" smtClean="0"/>
              <a:t> each. The company has determined that if </a:t>
            </a:r>
            <a:r>
              <a:rPr lang="en-US" i="1" dirty="0" smtClean="0"/>
              <a:t>x</a:t>
            </a:r>
            <a:r>
              <a:rPr lang="en-US" dirty="0" smtClean="0"/>
              <a:t> thousand of the first style and </a:t>
            </a:r>
            <a:r>
              <a:rPr lang="en-US" i="1" dirty="0" smtClean="0"/>
              <a:t>y</a:t>
            </a:r>
            <a:r>
              <a:rPr lang="en-US" dirty="0" smtClean="0"/>
              <a:t> thousand of the second style are produced, then the total cost in thousands of dollars is given by the function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How many of each style of umbrella should the company produce and sell in order to maximize profit?</a:t>
            </a:r>
            <a:endParaRPr lang="en-US" dirty="0"/>
          </a:p>
        </p:txBody>
      </p:sp>
      <p:graphicFrame>
        <p:nvGraphicFramePr>
          <p:cNvPr id="182274" name="Object 2"/>
          <p:cNvGraphicFramePr>
            <a:graphicFrameLocks noChangeAspect="1"/>
          </p:cNvGraphicFramePr>
          <p:nvPr/>
        </p:nvGraphicFramePr>
        <p:xfrm>
          <a:off x="1581150" y="4011304"/>
          <a:ext cx="598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5981700" imgH="838200" progId="Equation.DSMT4">
                  <p:embed/>
                </p:oleObj>
              </mc:Choice>
              <mc:Fallback>
                <p:oleObj name="Equation" r:id="rId3" imgW="59817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4011304"/>
                        <a:ext cx="598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Optimizing an Equation in Two Variables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Solution: </a:t>
            </a:r>
            <a:r>
              <a:rPr lang="en-US" dirty="0" smtClean="0"/>
              <a:t>Since </a:t>
            </a:r>
            <a:r>
              <a:rPr lang="en-US" i="1" dirty="0" smtClean="0"/>
              <a:t>x</a:t>
            </a:r>
            <a:r>
              <a:rPr lang="en-US" dirty="0" smtClean="0"/>
              <a:t> thousand umbrellas sell for $20 each and </a:t>
            </a:r>
            <a:r>
              <a:rPr lang="en-US" i="1" dirty="0" smtClean="0"/>
              <a:t>y</a:t>
            </a:r>
            <a:r>
              <a:rPr lang="en-US" dirty="0" smtClean="0"/>
              <a:t> thousand umbrellas sell for $25 each, the revenue function (in thousands of dollars) is given by 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r>
              <a:rPr lang="en-US" dirty="0" smtClean="0"/>
              <a:t>Thus the profit function is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832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900824"/>
              </p:ext>
            </p:extLst>
          </p:nvPr>
        </p:nvGraphicFramePr>
        <p:xfrm>
          <a:off x="3194050" y="2694296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Equation" r:id="rId3" imgW="2755900" imgH="469900" progId="Equation.DSMT4">
                  <p:embed/>
                </p:oleObj>
              </mc:Choice>
              <mc:Fallback>
                <p:oleObj name="Equation" r:id="rId3" imgW="2755900" imgH="469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2694296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623248" y="3747448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5" imgW="1002960" imgH="495000" progId="Equation.DSMT4">
                  <p:embed/>
                </p:oleObj>
              </mc:Choice>
              <mc:Fallback>
                <p:oleObj name="Equation" r:id="rId5" imgW="1002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8" y="3747448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703696" y="3747448"/>
          <a:ext cx="2578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7" imgW="2577960" imgH="495000" progId="Equation.DSMT4">
                  <p:embed/>
                </p:oleObj>
              </mc:Choice>
              <mc:Fallback>
                <p:oleObj name="Equation" r:id="rId7" imgW="25779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3747448"/>
                        <a:ext cx="2578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698008" y="4239904"/>
          <a:ext cx="685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9" imgW="6858000" imgH="927000" progId="Equation.DSMT4">
                  <p:embed/>
                </p:oleObj>
              </mc:Choice>
              <mc:Fallback>
                <p:oleObj name="Equation" r:id="rId9" imgW="68580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008" y="4239904"/>
                        <a:ext cx="6858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698008" y="5181600"/>
          <a:ext cx="518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11" imgW="5181480" imgH="838080" progId="Equation.DSMT4">
                  <p:embed/>
                </p:oleObj>
              </mc:Choice>
              <mc:Fallback>
                <p:oleObj name="Equation" r:id="rId11" imgW="5181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008" y="5181600"/>
                        <a:ext cx="518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Optimizing an Equation in Two Variables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partial derivatives are</a:t>
            </a:r>
          </a:p>
          <a:p>
            <a:endParaRPr lang="en-US" dirty="0" smtClean="0"/>
          </a:p>
          <a:p>
            <a:r>
              <a:rPr lang="en-US" dirty="0" smtClean="0"/>
              <a:t>Now solve the following system of equations.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/>
        </p:nvGraphicFramePr>
        <p:xfrm>
          <a:off x="1562100" y="1828800"/>
          <a:ext cx="601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3" imgW="6019800" imgH="469900" progId="Equation.DSMT4">
                  <p:embed/>
                </p:oleObj>
              </mc:Choice>
              <mc:Fallback>
                <p:oleObj name="Equation" r:id="rId3" imgW="6019800" imgH="4699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1828800"/>
                        <a:ext cx="601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3" name="Object 3"/>
          <p:cNvGraphicFramePr>
            <a:graphicFrameLocks noChangeAspect="1"/>
          </p:cNvGraphicFramePr>
          <p:nvPr/>
        </p:nvGraphicFramePr>
        <p:xfrm>
          <a:off x="530352" y="2876699"/>
          <a:ext cx="2628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5" imgW="2628900" imgH="1028700" progId="Equation.DSMT4">
                  <p:embed/>
                </p:oleObj>
              </mc:Choice>
              <mc:Fallback>
                <p:oleObj name="Equation" r:id="rId5" imgW="2628900" imgH="10287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76699"/>
                        <a:ext cx="2628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8" name="Object 8"/>
          <p:cNvGraphicFramePr>
            <a:graphicFrameLocks noChangeAspect="1"/>
          </p:cNvGraphicFramePr>
          <p:nvPr/>
        </p:nvGraphicFramePr>
        <p:xfrm>
          <a:off x="6629400" y="3611276"/>
          <a:ext cx="1765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Equation" r:id="rId7" imgW="1765300" imgH="584200" progId="Equation.DSMT4">
                  <p:embed/>
                </p:oleObj>
              </mc:Choice>
              <mc:Fallback>
                <p:oleObj name="Equation" r:id="rId7" imgW="1765300" imgH="5842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611276"/>
                        <a:ext cx="1765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10800000" flipV="1">
            <a:off x="6781800" y="4245659"/>
            <a:ext cx="457200" cy="228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670300" y="2897188"/>
          <a:ext cx="2171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9" imgW="2171520" imgH="1015920" progId="Equation.DSMT4">
                  <p:embed/>
                </p:oleObj>
              </mc:Choice>
              <mc:Fallback>
                <p:oleObj name="Equation" r:id="rId9" imgW="2171520" imgH="1015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2897188"/>
                        <a:ext cx="2171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747448" y="4044288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Equation" r:id="rId11" imgW="2197080" imgH="380880" progId="Equation.DSMT4">
                  <p:embed/>
                </p:oleObj>
              </mc:Choice>
              <mc:Fallback>
                <p:oleObj name="Equation" r:id="rId11" imgW="21970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448" y="4044288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710752" y="457996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13" imgW="901440" imgH="279360" progId="Equation.DSMT4">
                  <p:embed/>
                </p:oleObj>
              </mc:Choice>
              <mc:Fallback>
                <p:oleObj name="Equation" r:id="rId13" imgW="901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752" y="457996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6234113" y="44958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15" imgW="2387520" imgH="469800" progId="Equation.DSMT4">
                  <p:embed/>
                </p:oleObj>
              </mc:Choice>
              <mc:Fallback>
                <p:oleObj name="Equation" r:id="rId15" imgW="23875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113" y="44958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7149152" y="5113360"/>
          <a:ext cx="1485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3" name="Equation" r:id="rId17" imgW="1485720" imgH="355320" progId="Equation.DSMT4">
                  <p:embed/>
                </p:oleObj>
              </mc:Choice>
              <mc:Fallback>
                <p:oleObj name="Equation" r:id="rId17" imgW="148572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9152" y="5113360"/>
                        <a:ext cx="1485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7530152" y="5638800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Equation" r:id="rId19" imgW="888840" imgH="355320" progId="Equation.DSMT4">
                  <p:embed/>
                </p:oleObj>
              </mc:Choice>
              <mc:Fallback>
                <p:oleObj name="Equation" r:id="rId19" imgW="888840" imgH="355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0152" y="5638800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Optimizing an Equation in Two Variables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company will make the maximum profit if it produces and sells 14,000 of the first style of umbrella and 32,000 of the second style. [The student can verify (with the </a:t>
            </a:r>
            <a:r>
              <a:rPr lang="en-US" i="1" dirty="0" smtClean="0"/>
              <a:t>D</a:t>
            </a:r>
            <a:r>
              <a:rPr lang="en-US" dirty="0" smtClean="0"/>
              <a:t>-Test) that the profit is indeed a maximum at </a:t>
            </a:r>
            <a:r>
              <a:rPr lang="en-US" dirty="0" smtClean="0">
                <a:solidFill>
                  <a:srgbClr val="FF0000"/>
                </a:solidFill>
              </a:rPr>
              <a:t>(14, 32)</a:t>
            </a:r>
            <a:r>
              <a:rPr lang="en-US" dirty="0" smtClean="0"/>
              <a:t>.]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3642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Local Extrema for a Function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eaLnBrk="0" hangingPunct="0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Suppose that </a:t>
            </a:r>
            <a:r>
              <a:rPr lang="en-US" sz="2800" i="1" dirty="0" smtClean="0">
                <a:solidFill>
                  <a:srgbClr val="000000"/>
                </a:solidFill>
              </a:rPr>
              <a:t>z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y</a:t>
            </a:r>
            <a:r>
              <a:rPr lang="en-US" sz="2800" dirty="0" smtClean="0">
                <a:solidFill>
                  <a:srgbClr val="000000"/>
                </a:solidFill>
              </a:rPr>
              <a:t>) is a function defined on a region in the </a:t>
            </a:r>
            <a:r>
              <a:rPr lang="en-US" sz="2800" i="1" dirty="0" smtClean="0">
                <a:solidFill>
                  <a:srgbClr val="000000"/>
                </a:solidFill>
              </a:rPr>
              <a:t>xy</a:t>
            </a:r>
            <a:r>
              <a:rPr lang="en-US" sz="2800" dirty="0" smtClean="0">
                <a:solidFill>
                  <a:srgbClr val="000000"/>
                </a:solidFill>
              </a:rPr>
              <a:t>-plane and 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a point in that region. 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1.	</a:t>
            </a:r>
            <a:r>
              <a:rPr lang="en-US" sz="2800" dirty="0" smtClean="0">
                <a:solidFill>
                  <a:srgbClr val="000000"/>
                </a:solidFill>
              </a:rPr>
              <a:t>If there is an open region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containing 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such 	that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	</a:t>
            </a:r>
          </a:p>
          <a:p>
            <a:pPr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	for all (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y</a:t>
            </a:r>
            <a:r>
              <a:rPr lang="en-US" sz="2800" dirty="0" smtClean="0">
                <a:solidFill>
                  <a:srgbClr val="000000"/>
                </a:solidFill>
              </a:rPr>
              <a:t>) in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, then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called a </a:t>
            </a:r>
            <a:r>
              <a:rPr lang="en-US" sz="2800" b="1" dirty="0" smtClean="0">
                <a:solidFill>
                  <a:srgbClr val="C00000"/>
                </a:solidFill>
              </a:rPr>
              <a:t>local 	maximum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of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5412" name="Object 4"/>
          <p:cNvGraphicFramePr>
            <a:graphicFrameLocks noChangeAspect="1"/>
          </p:cNvGraphicFramePr>
          <p:nvPr/>
        </p:nvGraphicFramePr>
        <p:xfrm>
          <a:off x="3352800" y="4038600"/>
          <a:ext cx="2336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2336800" imgH="495300" progId="Equation.DSMT4">
                  <p:embed/>
                </p:oleObj>
              </mc:Choice>
              <mc:Fallback>
                <p:oleObj name="Equation" r:id="rId3" imgW="2336800" imgH="4953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038600"/>
                        <a:ext cx="2336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349326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Local Extrema for a Function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(cont.)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2.	</a:t>
            </a:r>
            <a:r>
              <a:rPr lang="en-US" sz="2800" dirty="0" smtClean="0">
                <a:solidFill>
                  <a:srgbClr val="000000"/>
                </a:solidFill>
              </a:rPr>
              <a:t>If there is an open region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containing 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such 	that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	for all (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y</a:t>
            </a:r>
            <a:r>
              <a:rPr lang="en-US" sz="2800" dirty="0" smtClean="0">
                <a:solidFill>
                  <a:srgbClr val="000000"/>
                </a:solidFill>
              </a:rPr>
              <a:t>) in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, then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) is called a </a:t>
            </a:r>
            <a:r>
              <a:rPr lang="en-US" sz="2800" b="1" dirty="0" smtClean="0">
                <a:solidFill>
                  <a:srgbClr val="C00000"/>
                </a:solidFill>
              </a:rPr>
              <a:t>local 	minimum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of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endParaRPr kumimoji="0" lang="en-US" sz="2800" b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4386" name="Object 2"/>
          <p:cNvGraphicFramePr>
            <a:graphicFrameLocks noChangeAspect="1"/>
          </p:cNvGraphicFramePr>
          <p:nvPr/>
        </p:nvGraphicFramePr>
        <p:xfrm>
          <a:off x="3403600" y="2971800"/>
          <a:ext cx="2336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2336800" imgH="495300" progId="Equation.DSMT4">
                  <p:embed/>
                </p:oleObj>
              </mc:Choice>
              <mc:Fallback>
                <p:oleObj name="Equation" r:id="rId3" imgW="2336800" imgH="495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2971800"/>
                        <a:ext cx="2336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 this text we will not discuss points where the partial derivatives 	 	   of a function are undefined. Such points also can be classified as critical points.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43383" name="Object 23"/>
          <p:cNvGraphicFramePr>
            <a:graphicFrameLocks noChangeAspect="1"/>
          </p:cNvGraphicFramePr>
          <p:nvPr/>
        </p:nvGraphicFramePr>
        <p:xfrm>
          <a:off x="2155208" y="2321256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1282700" imgH="469900" progId="Equation.DSMT4">
                  <p:embed/>
                </p:oleObj>
              </mc:Choice>
              <mc:Fallback>
                <p:oleObj name="Equation" r:id="rId3" imgW="1282700" imgH="4699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208" y="2321256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saddle point for a function of two variables is analogous to a point of inflection for a function of one variable.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Locating Critical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Locate the critical points for the function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We find the first partial derivatives, set them equal to zero, and solve the resulting system of equations.  	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</p:txBody>
      </p:sp>
      <p:graphicFrame>
        <p:nvGraphicFramePr>
          <p:cNvPr id="176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581370"/>
              </p:ext>
            </p:extLst>
          </p:nvPr>
        </p:nvGraphicFramePr>
        <p:xfrm>
          <a:off x="2381250" y="1828800"/>
          <a:ext cx="4381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4381200" imgH="558720" progId="Equation.DSMT4">
                  <p:embed/>
                </p:oleObj>
              </mc:Choice>
              <mc:Fallback>
                <p:oleObj name="Equation" r:id="rId3" imgW="4381200" imgH="5587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1828800"/>
                        <a:ext cx="4381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006226"/>
              </p:ext>
            </p:extLst>
          </p:nvPr>
        </p:nvGraphicFramePr>
        <p:xfrm>
          <a:off x="1485900" y="4305300"/>
          <a:ext cx="617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6172200" imgH="495000" progId="Equation.DSMT4">
                  <p:embed/>
                </p:oleObj>
              </mc:Choice>
              <mc:Fallback>
                <p:oleObj name="Equation" r:id="rId5" imgW="6172200" imgH="4950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305300"/>
                        <a:ext cx="617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Locating Critical Points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is the point </a:t>
            </a:r>
            <a:r>
              <a:rPr lang="en-US" dirty="0" smtClean="0">
                <a:solidFill>
                  <a:srgbClr val="FF0000"/>
                </a:solidFill>
              </a:rPr>
              <a:t>(3, −5)</a:t>
            </a:r>
            <a:r>
              <a:rPr lang="en-US" dirty="0" smtClean="0"/>
              <a:t>. Thus the only critical point is </a:t>
            </a:r>
            <a:r>
              <a:rPr lang="en-US" dirty="0" smtClean="0">
                <a:solidFill>
                  <a:srgbClr val="FF0000"/>
                </a:solidFill>
              </a:rPr>
              <a:t>(3, −5)</a:t>
            </a:r>
            <a:r>
              <a:rPr lang="en-US" dirty="0" smtClean="0"/>
              <a:t>. Therefore, if </a:t>
            </a:r>
            <a:r>
              <a:rPr lang="en-US" i="1" dirty="0" smtClean="0"/>
              <a:t>f</a:t>
            </a:r>
            <a:r>
              <a:rPr lang="en-US" dirty="0" smtClean="0"/>
              <a:t> has a local minimum or a local maximum, then it must occur at </a:t>
            </a:r>
            <a:r>
              <a:rPr lang="en-US" dirty="0" smtClean="0">
                <a:solidFill>
                  <a:srgbClr val="FF0000"/>
                </a:solidFill>
              </a:rPr>
              <a:t>(3, −5)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6369" name="Object 1"/>
          <p:cNvGraphicFramePr>
            <a:graphicFrameLocks noChangeAspect="1"/>
          </p:cNvGraphicFramePr>
          <p:nvPr/>
        </p:nvGraphicFramePr>
        <p:xfrm>
          <a:off x="3657600" y="1804047"/>
          <a:ext cx="1828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828800" imgH="1104900" progId="Equation.DSMT4">
                  <p:embed/>
                </p:oleObj>
              </mc:Choice>
              <mc:Fallback>
                <p:oleObj name="Equation" r:id="rId3" imgW="1828800" imgH="1104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804047"/>
                        <a:ext cx="18288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1066800"/>
            <a:ext cx="4113562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/>
              <a:t>The solution of the system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Extrema for Functions of Two Variables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44737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Partials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Test (or </a:t>
            </a:r>
            <a:r>
              <a:rPr lang="en-US" sz="2800" b="1" i="1" dirty="0">
                <a:solidFill>
                  <a:srgbClr val="000000"/>
                </a:solidFill>
                <a:latin typeface="+mn-lt"/>
              </a:rPr>
              <a:t>D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-Test)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Suppose that a function </a:t>
            </a:r>
            <a:r>
              <a:rPr lang="en-US" sz="2800" i="1" dirty="0" smtClean="0">
                <a:solidFill>
                  <a:srgbClr val="000000"/>
                </a:solidFill>
              </a:rPr>
              <a:t>z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i="1" dirty="0" smtClean="0">
                <a:solidFill>
                  <a:srgbClr val="000000"/>
                </a:solidFill>
              </a:rPr>
              <a:t>y</a:t>
            </a:r>
            <a:r>
              <a:rPr lang="en-US" sz="2800" dirty="0" smtClean="0">
                <a:solidFill>
                  <a:srgbClr val="000000"/>
                </a:solidFill>
              </a:rPr>
              <a:t>) and the first partial derivatives and the second partial derivatives are all defined in an open region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and that </a:t>
            </a:r>
            <a:r>
              <a:rPr lang="en-US" sz="2800" b="1" dirty="0" smtClean="0">
                <a:solidFill>
                  <a:srgbClr val="C00000"/>
                </a:solidFill>
              </a:rPr>
              <a:t>(a, </a:t>
            </a:r>
            <a:r>
              <a:rPr lang="en-US" sz="2800" b="1" i="1" dirty="0" smtClean="0">
                <a:solidFill>
                  <a:srgbClr val="C00000"/>
                </a:solidFill>
              </a:rPr>
              <a:t>b</a:t>
            </a:r>
            <a:r>
              <a:rPr lang="en-US" sz="2800" b="1" dirty="0" smtClean="0">
                <a:solidFill>
                  <a:srgbClr val="C00000"/>
                </a:solidFill>
              </a:rPr>
              <a:t>) is a critical point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in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</a:p>
          <a:p>
            <a:pPr lvl="0">
              <a:lnSpc>
                <a:spcPct val="250000"/>
              </a:lnSpc>
              <a:spcBef>
                <a:spcPts val="1800"/>
              </a:spcBef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Define the quantity </a:t>
            </a:r>
            <a:r>
              <a:rPr lang="en-US" sz="2800" i="1" dirty="0" smtClean="0">
                <a:solidFill>
                  <a:srgbClr val="000000"/>
                </a:solidFill>
              </a:rPr>
              <a:t>D</a:t>
            </a:r>
            <a:r>
              <a:rPr lang="en-US" sz="2800" dirty="0" smtClean="0">
                <a:solidFill>
                  <a:srgbClr val="000000"/>
                </a:solidFill>
              </a:rPr>
              <a:t> as follows: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kumimoji="0" lang="en-US" sz="280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590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728381"/>
              </p:ext>
            </p:extLst>
          </p:nvPr>
        </p:nvGraphicFramePr>
        <p:xfrm>
          <a:off x="2292350" y="3755408"/>
          <a:ext cx="455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4559040" imgH="495000" progId="Equation.DSMT4">
                  <p:embed/>
                </p:oleObj>
              </mc:Choice>
              <mc:Fallback>
                <p:oleObj name="Equation" r:id="rId3" imgW="4559040" imgH="495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755408"/>
                        <a:ext cx="455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04" name="Object 16"/>
          <p:cNvGraphicFramePr>
            <a:graphicFrameLocks noChangeAspect="1"/>
          </p:cNvGraphicFramePr>
          <p:nvPr/>
        </p:nvGraphicFramePr>
        <p:xfrm>
          <a:off x="1955800" y="4892058"/>
          <a:ext cx="5232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5232400" imgH="635000" progId="Equation.DSMT4">
                  <p:embed/>
                </p:oleObj>
              </mc:Choice>
              <mc:Fallback>
                <p:oleObj name="Equation" r:id="rId5" imgW="5232400" imgH="6350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892058"/>
                        <a:ext cx="5232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813</Words>
  <Application>Microsoft Office PowerPoint</Application>
  <PresentationFormat>On-screen Show (4:3)</PresentationFormat>
  <Paragraphs>114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Courier New</vt:lpstr>
      <vt:lpstr>Arial</vt:lpstr>
      <vt:lpstr>Office Theme</vt:lpstr>
      <vt:lpstr>Equation</vt:lpstr>
      <vt:lpstr>Section 16.3</vt:lpstr>
      <vt:lpstr>Objectives</vt:lpstr>
      <vt:lpstr>Local Extrema for Functions of Two Variables</vt:lpstr>
      <vt:lpstr>Local Extrema for Functions of Two Variables</vt:lpstr>
      <vt:lpstr>Local Extrema for Functions of Two Variables</vt:lpstr>
      <vt:lpstr>Local Extrema for Functions of Two Variables</vt:lpstr>
      <vt:lpstr>Example 1: Locating Critical Points</vt:lpstr>
      <vt:lpstr>Example 1: Locating Critical Points (cont.)</vt:lpstr>
      <vt:lpstr>Local Extrema for Functions of Two Variables</vt:lpstr>
      <vt:lpstr>Second Partials Test</vt:lpstr>
      <vt:lpstr>Example 2: Applying the D-test</vt:lpstr>
      <vt:lpstr>Example 2: Applying the D-test (cont.)</vt:lpstr>
      <vt:lpstr>Example 2: Applying the D-test (cont.)</vt:lpstr>
      <vt:lpstr>Example 2: Applying the D-test (cont.)</vt:lpstr>
      <vt:lpstr>Example 3: Locating and Classifying  Critical Points</vt:lpstr>
      <vt:lpstr>Example 3: Locating and Classifying  Critical Points (cont.)</vt:lpstr>
      <vt:lpstr>Example 3: Locating and Classifying  Critical Points (cont.)</vt:lpstr>
      <vt:lpstr>Example 3: Locating and Classifying  Critical Points (cont.)</vt:lpstr>
      <vt:lpstr>Example 3: Locating and Classifying  Critical Points (cont.)</vt:lpstr>
      <vt:lpstr>Example 4: Optimizing an Equation in Two Variables</vt:lpstr>
      <vt:lpstr>Example 4: Optimizing an Equation in Two Variables (cont.)</vt:lpstr>
      <vt:lpstr>Example 4: Optimizing an Equation in Two Variables (cont.)</vt:lpstr>
      <vt:lpstr>Example 4: Optimizing an Equation in Two Variables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43</cp:revision>
  <dcterms:created xsi:type="dcterms:W3CDTF">2013-04-26T14:43:13Z</dcterms:created>
  <dcterms:modified xsi:type="dcterms:W3CDTF">2019-08-22T04:05:05Z</dcterms:modified>
</cp:coreProperties>
</file>