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7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Cambria Math" panose="02040503050406030204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708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4821F-2F65-4BCC-B7C3-F1F5807772E1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E68C4-6340-4445-BD3C-0AC7F57819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02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16.4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Lagrange Multipliers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4913" algn="l"/>
              </a:tabLst>
            </a:pPr>
            <a:r>
              <a:rPr lang="en-US" dirty="0"/>
              <a:t>Thus </a:t>
            </a:r>
            <a:r>
              <a:rPr lang="en-US" dirty="0">
                <a:solidFill>
                  <a:srgbClr val="000099"/>
                </a:solidFill>
              </a:rPr>
              <a:t>−2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−2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/>
              <a:t>. Substituting </a:t>
            </a:r>
            <a:r>
              <a:rPr lang="en-US" i="1" dirty="0"/>
              <a:t>y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in equation (3) gives</a:t>
            </a:r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r>
              <a:rPr lang="en-US" dirty="0"/>
              <a:t> Since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/>
              <a:t>, we have </a:t>
            </a:r>
            <a:r>
              <a:rPr lang="en-US" i="1" dirty="0">
                <a:solidFill>
                  <a:srgbClr val="FF00FF"/>
                </a:solidFill>
              </a:rPr>
              <a:t>y</a:t>
            </a:r>
            <a:r>
              <a:rPr lang="en-US" dirty="0">
                <a:solidFill>
                  <a:srgbClr val="FF00FF"/>
                </a:solidFill>
              </a:rPr>
              <a:t> = 1.5</a:t>
            </a:r>
            <a:r>
              <a:rPr lang="en-US" dirty="0"/>
              <a:t>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554104" y="2604448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1701720" imgH="291960" progId="Equation.DSMT4">
                  <p:embed/>
                </p:oleObj>
              </mc:Choice>
              <mc:Fallback>
                <p:oleObj name="Equation" r:id="rId3" imgW="17017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2604448"/>
                        <a:ext cx="170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368800" y="31242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888840" imgH="291960" progId="Equation.DSMT4">
                  <p:embed/>
                </p:oleObj>
              </mc:Choice>
              <mc:Fallback>
                <p:oleObj name="Equation" r:id="rId5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31242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518025" y="365760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025" y="3657600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4913" algn="l"/>
              </a:tabLst>
            </a:pPr>
            <a:r>
              <a:rPr lang="en-US" b="1" dirty="0"/>
              <a:t>Step 4:	</a:t>
            </a:r>
            <a:r>
              <a:rPr lang="en-US" dirty="0"/>
              <a:t>From the graph in Figure 8.4.1, we can see that</a:t>
            </a:r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r>
              <a:rPr lang="en-US" dirty="0"/>
              <a:t>is a minimum. In order to verify this result algebraically, we choose the point (1.4, 1.6), which is close to (1.5, 1.5) and satisfies the constraint 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− 3 = 0, and find that </a:t>
            </a:r>
            <a:r>
              <a:rPr lang="en-US" i="1" dirty="0"/>
              <a:t>f</a:t>
            </a:r>
            <a:r>
              <a:rPr lang="en-US" dirty="0"/>
              <a:t>(1.4, 1.6) = 6.52 &gt; 6.50. The </a:t>
            </a:r>
            <a:r>
              <a:rPr lang="en-US" i="1" dirty="0"/>
              <a:t>D</a:t>
            </a:r>
            <a:r>
              <a:rPr lang="en-US" dirty="0"/>
              <a:t>-Test can also be used to 	verify this.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299648" y="2119952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1485720" imgH="495000" progId="Equation.DSMT4">
                  <p:embed/>
                </p:oleObj>
              </mc:Choice>
              <mc:Fallback>
                <p:oleObj name="Equation" r:id="rId3" imgW="14857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648" y="2119952"/>
                        <a:ext cx="148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837296" y="2057400"/>
          <a:ext cx="2667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5" imgW="2666880" imgH="533160" progId="Equation.DSMT4">
                  <p:embed/>
                </p:oleObj>
              </mc:Choice>
              <mc:Fallback>
                <p:oleObj name="Equation" r:id="rId5" imgW="26668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2057400"/>
                        <a:ext cx="2667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6553200" y="22098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2098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Applying the Method of 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/>
              <a:t>Use the method of Lagrange multipliers to find the maximum value of the function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under the restriction                                                where </a:t>
            </a:r>
            <a:r>
              <a:rPr lang="en-US" i="1" dirty="0"/>
              <a:t>x</a:t>
            </a:r>
            <a:r>
              <a:rPr lang="en-US" dirty="0"/>
              <a:t> &gt; 0 and   </a:t>
            </a:r>
            <a:r>
              <a:rPr lang="en-US" i="1" dirty="0"/>
              <a:t>y</a:t>
            </a:r>
            <a:r>
              <a:rPr lang="en-US" dirty="0"/>
              <a:t> &gt; 0.</a:t>
            </a:r>
          </a:p>
          <a:p>
            <a:r>
              <a:rPr lang="en-US" b="1" dirty="0"/>
              <a:t>Solution:</a:t>
            </a:r>
          </a:p>
          <a:p>
            <a:pPr>
              <a:spcBef>
                <a:spcPts val="0"/>
              </a:spcBef>
              <a:tabLst>
                <a:tab pos="1204913" algn="l"/>
              </a:tabLst>
            </a:pPr>
            <a:r>
              <a:rPr lang="en-US" b="1" dirty="0"/>
              <a:t>Step 1:	</a:t>
            </a:r>
            <a:r>
              <a:rPr lang="en-US" dirty="0"/>
              <a:t> Form the Lagrange function.</a:t>
            </a:r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r>
              <a:rPr lang="en-US" b="1" dirty="0"/>
              <a:t>Step 2:	</a:t>
            </a:r>
            <a:r>
              <a:rPr lang="en-US" dirty="0"/>
              <a:t> Find each of the partial derivatives. </a:t>
            </a:r>
          </a:p>
          <a:p>
            <a:pPr>
              <a:tabLst>
                <a:tab pos="1204913" algn="l"/>
              </a:tabLst>
            </a:pPr>
            <a:endParaRPr lang="en-US" dirty="0"/>
          </a:p>
        </p:txBody>
      </p:sp>
      <p:graphicFrame>
        <p:nvGraphicFramePr>
          <p:cNvPr id="264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322529"/>
              </p:ext>
            </p:extLst>
          </p:nvPr>
        </p:nvGraphicFramePr>
        <p:xfrm>
          <a:off x="2162884" y="1993328"/>
          <a:ext cx="368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3" imgW="3683000" imgH="482600" progId="Equation.DSMT4">
                  <p:embed/>
                </p:oleObj>
              </mc:Choice>
              <mc:Fallback>
                <p:oleObj name="Equation" r:id="rId3" imgW="3683000" imgH="482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884" y="1993328"/>
                        <a:ext cx="3683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759560"/>
              </p:ext>
            </p:extLst>
          </p:nvPr>
        </p:nvGraphicFramePr>
        <p:xfrm>
          <a:off x="2271404" y="3831608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5" imgW="1358640" imgH="495000" progId="Equation.DSMT4">
                  <p:embed/>
                </p:oleObj>
              </mc:Choice>
              <mc:Fallback>
                <p:oleObj name="Equation" r:id="rId5" imgW="13586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404" y="3831608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805578"/>
              </p:ext>
            </p:extLst>
          </p:nvPr>
        </p:nvGraphicFramePr>
        <p:xfrm>
          <a:off x="3659188" y="3810000"/>
          <a:ext cx="3238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7" imgW="3238200" imgH="571320" progId="Equation.DSMT4">
                  <p:embed/>
                </p:oleObj>
              </mc:Choice>
              <mc:Fallback>
                <p:oleObj name="Equation" r:id="rId7" imgW="32382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188" y="3810000"/>
                        <a:ext cx="3238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455506"/>
              </p:ext>
            </p:extLst>
          </p:nvPr>
        </p:nvGraphicFramePr>
        <p:xfrm>
          <a:off x="1773238" y="4953000"/>
          <a:ext cx="241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9" imgW="2412720" imgH="431640" progId="Equation.DSMT4">
                  <p:embed/>
                </p:oleObj>
              </mc:Choice>
              <mc:Fallback>
                <p:oleObj name="Equation" r:id="rId9" imgW="241272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4953000"/>
                        <a:ext cx="241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777952"/>
              </p:ext>
            </p:extLst>
          </p:nvPr>
        </p:nvGraphicFramePr>
        <p:xfrm>
          <a:off x="4297363" y="4953000"/>
          <a:ext cx="304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11" imgW="3047760" imgH="469800" progId="Equation.DSMT4">
                  <p:embed/>
                </p:oleObj>
              </mc:Choice>
              <mc:Fallback>
                <p:oleObj name="Equation" r:id="rId11" imgW="30477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363" y="4953000"/>
                        <a:ext cx="304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9051"/>
              </p:ext>
            </p:extLst>
          </p:nvPr>
        </p:nvGraphicFramePr>
        <p:xfrm>
          <a:off x="1781175" y="5535613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13" imgW="2933640" imgH="469800" progId="Equation.DSMT4">
                  <p:embed/>
                </p:oleObj>
              </mc:Choice>
              <mc:Fallback>
                <p:oleObj name="Equation" r:id="rId13" imgW="2933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5535613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4913" algn="l"/>
              </a:tabLst>
            </a:pPr>
            <a:r>
              <a:rPr lang="en-US" b="1" dirty="0"/>
              <a:t>Step 3:	</a:t>
            </a:r>
            <a:r>
              <a:rPr lang="en-US" dirty="0"/>
              <a:t>Solve the following system of equations by 	isolating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/>
              <a:t> in equations (1) and (2) and solving 	the resulting equations.</a:t>
            </a:r>
          </a:p>
          <a:p>
            <a:pPr>
              <a:tabLst>
                <a:tab pos="1204913" algn="l"/>
              </a:tabLst>
            </a:pPr>
            <a:endParaRPr lang="en-US" dirty="0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462476"/>
              </p:ext>
            </p:extLst>
          </p:nvPr>
        </p:nvGraphicFramePr>
        <p:xfrm>
          <a:off x="3724275" y="2617788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3" imgW="2273040" imgH="469800" progId="Equation.DSMT4">
                  <p:embed/>
                </p:oleObj>
              </mc:Choice>
              <mc:Fallback>
                <p:oleObj name="Equation" r:id="rId3" imgW="22730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2617788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378053"/>
              </p:ext>
            </p:extLst>
          </p:nvPr>
        </p:nvGraphicFramePr>
        <p:xfrm>
          <a:off x="4106863" y="3097213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5" imgW="1028520" imgH="838080" progId="Equation.DSMT4">
                  <p:embed/>
                </p:oleObj>
              </mc:Choice>
              <mc:Fallback>
                <p:oleObj name="Equation" r:id="rId5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3097213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314932"/>
              </p:ext>
            </p:extLst>
          </p:nvPr>
        </p:nvGraphicFramePr>
        <p:xfrm>
          <a:off x="3713163" y="4038600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7" imgW="2286000" imgH="469800" progId="Equation.DSMT4">
                  <p:embed/>
                </p:oleObj>
              </mc:Choice>
              <mc:Fallback>
                <p:oleObj name="Equation" r:id="rId7" imgW="22860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163" y="4038600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773556"/>
              </p:ext>
            </p:extLst>
          </p:nvPr>
        </p:nvGraphicFramePr>
        <p:xfrm>
          <a:off x="4094163" y="4495800"/>
          <a:ext cx="1028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9" imgW="1028520" imgH="901440" progId="Equation.DSMT4">
                  <p:embed/>
                </p:oleObj>
              </mc:Choice>
              <mc:Fallback>
                <p:oleObj name="Equation" r:id="rId9" imgW="102852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163" y="4495800"/>
                        <a:ext cx="1028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514600" y="54864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11" imgW="4089240" imgH="482400" progId="Equation.DSMT4">
                  <p:embed/>
                </p:oleObj>
              </mc:Choice>
              <mc:Fallback>
                <p:oleObj name="Equation" r:id="rId11" imgW="40892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4864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4913" algn="l"/>
              </a:tabLst>
            </a:pPr>
            <a:r>
              <a:rPr lang="en-US" dirty="0"/>
              <a:t>We have                  which gives                        and                </a:t>
            </a:r>
          </a:p>
          <a:p>
            <a:pPr>
              <a:lnSpc>
                <a:spcPct val="200000"/>
              </a:lnSpc>
              <a:tabLst>
                <a:tab pos="1204913" algn="l"/>
              </a:tabLst>
            </a:pPr>
            <a:r>
              <a:rPr lang="en-US" dirty="0"/>
              <a:t>Substituting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in equation (3), we have</a:t>
            </a:r>
          </a:p>
        </p:txBody>
      </p:sp>
      <p:graphicFrame>
        <p:nvGraphicFramePr>
          <p:cNvPr id="266243" name="Object 3"/>
          <p:cNvGraphicFramePr>
            <a:graphicFrameLocks noChangeAspect="1"/>
          </p:cNvGraphicFramePr>
          <p:nvPr/>
        </p:nvGraphicFramePr>
        <p:xfrm>
          <a:off x="1869744" y="11430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3" imgW="1282700" imgH="901700" progId="Equation.DSMT4">
                  <p:embed/>
                </p:oleObj>
              </mc:Choice>
              <mc:Fallback>
                <p:oleObj name="Equation" r:id="rId3" imgW="1282700" imgH="9017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744" y="1143000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4" name="Object 4"/>
          <p:cNvGraphicFramePr>
            <a:graphicFrameLocks noChangeAspect="1"/>
          </p:cNvGraphicFramePr>
          <p:nvPr/>
        </p:nvGraphicFramePr>
        <p:xfrm>
          <a:off x="5001904" y="1342216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5" imgW="1752600" imgH="444500" progId="Equation.DSMT4">
                  <p:embed/>
                </p:oleObj>
              </mc:Choice>
              <mc:Fallback>
                <p:oleObj name="Equation" r:id="rId5" imgW="1752600" imgH="4445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1904" y="1342216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5" name="Object 5"/>
          <p:cNvGraphicFramePr>
            <a:graphicFrameLocks noChangeAspect="1"/>
          </p:cNvGraphicFramePr>
          <p:nvPr/>
        </p:nvGraphicFramePr>
        <p:xfrm>
          <a:off x="7461912" y="1311938"/>
          <a:ext cx="107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7" imgW="1079032" imgH="444307" progId="Equation.DSMT4">
                  <p:embed/>
                </p:oleObj>
              </mc:Choice>
              <mc:Fallback>
                <p:oleObj name="Equation" r:id="rId7" imgW="1079032" imgH="444307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912" y="1311938"/>
                        <a:ext cx="107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173104" y="298544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9" imgW="2336760" imgH="380880" progId="Equation.DSMT4">
                  <p:embed/>
                </p:oleObj>
              </mc:Choice>
              <mc:Fallback>
                <p:oleObj name="Equation" r:id="rId9" imgW="23367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04" y="298544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482152" y="3581400"/>
          <a:ext cx="138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11" imgW="1384200" imgH="380880" progId="Equation.DSMT4">
                  <p:embed/>
                </p:oleObj>
              </mc:Choice>
              <mc:Fallback>
                <p:oleObj name="Equation" r:id="rId11" imgW="1384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3581400"/>
                        <a:ext cx="138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648200" y="4142096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13" imgW="1206360" imgH="380880" progId="Equation.DSMT4">
                  <p:embed/>
                </p:oleObj>
              </mc:Choice>
              <mc:Fallback>
                <p:oleObj name="Equation" r:id="rId13" imgW="1206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42096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773304" y="48006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15" imgW="1193760" imgH="291960" progId="Equation.DSMT4">
                  <p:embed/>
                </p:oleObj>
              </mc:Choice>
              <mc:Fallback>
                <p:oleObj name="Equation" r:id="rId15" imgW="11937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304" y="48006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4913" algn="l"/>
              </a:tabLst>
            </a:pPr>
            <a:r>
              <a:rPr lang="en-US" dirty="0"/>
              <a:t>Since                               and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= ±10</a:t>
            </a:r>
            <a:r>
              <a:rPr lang="en-US" dirty="0"/>
              <a:t>. Thus there are four points that satisfy the system: (10, 10), (10, −10),    (−10, 10), and (−10, −10). However, among these points, only the point </a:t>
            </a:r>
            <a:r>
              <a:rPr lang="en-US" dirty="0">
                <a:solidFill>
                  <a:srgbClr val="FF0000"/>
                </a:solidFill>
              </a:rPr>
              <a:t>(10, 10) </a:t>
            </a:r>
            <a:r>
              <a:rPr lang="en-US" dirty="0"/>
              <a:t>satisfies the additional conditions </a:t>
            </a:r>
            <a:r>
              <a:rPr lang="en-US" i="1" dirty="0"/>
              <a:t>x</a:t>
            </a:r>
            <a:r>
              <a:rPr lang="en-US" dirty="0"/>
              <a:t> &gt; 0 and </a:t>
            </a:r>
            <a:r>
              <a:rPr lang="en-US" i="1" dirty="0"/>
              <a:t>y</a:t>
            </a:r>
            <a:r>
              <a:rPr lang="en-US" dirty="0"/>
              <a:t> &gt; 0.</a:t>
            </a:r>
          </a:p>
        </p:txBody>
      </p:sp>
      <p:graphicFrame>
        <p:nvGraphicFramePr>
          <p:cNvPr id="267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286117"/>
              </p:ext>
            </p:extLst>
          </p:nvPr>
        </p:nvGraphicFramePr>
        <p:xfrm>
          <a:off x="1428750" y="1330656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2311200" imgH="469800" progId="Equation.DSMT4">
                  <p:embed/>
                </p:oleObj>
              </mc:Choice>
              <mc:Fallback>
                <p:oleObj name="Equation" r:id="rId3" imgW="2311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1330656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312863" algn="l"/>
              </a:tabLst>
            </a:pPr>
            <a:r>
              <a:rPr lang="en-US" b="1" dirty="0"/>
              <a:t>Step 4:	</a:t>
            </a:r>
            <a:r>
              <a:rPr lang="en-US" i="1" dirty="0"/>
              <a:t>f</a:t>
            </a:r>
            <a:r>
              <a:rPr lang="en-US" dirty="0"/>
              <a:t>(10, 10) = (10)(10) = 100 is a maximum for </a:t>
            </a:r>
          </a:p>
          <a:p>
            <a:pPr>
              <a:spcBef>
                <a:spcPts val="0"/>
              </a:spcBef>
              <a:tabLst>
                <a:tab pos="1312863" algn="l"/>
              </a:tabLst>
            </a:pPr>
            <a:r>
              <a:rPr lang="en-US" i="1" dirty="0"/>
              <a:t>	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</a:t>
            </a:r>
            <a:r>
              <a:rPr lang="en-US" i="1" dirty="0"/>
              <a:t>xy</a:t>
            </a:r>
            <a:r>
              <a:rPr lang="en-US" dirty="0"/>
              <a:t> under the given constraints. As a 	check that 100 is indeed a maximum, we find 	that</a:t>
            </a:r>
          </a:p>
          <a:p>
            <a:pPr>
              <a:tabLst>
                <a:tab pos="1033463" algn="l"/>
                <a:tab pos="1312863" algn="l"/>
              </a:tabLst>
            </a:pPr>
            <a:endParaRPr lang="en-US" b="1" dirty="0"/>
          </a:p>
          <a:p>
            <a:pPr>
              <a:tabLst>
                <a:tab pos="1033463" algn="l"/>
                <a:tab pos="1312863" algn="l"/>
              </a:tabLst>
            </a:pPr>
            <a:r>
              <a:rPr lang="en-US" b="1" dirty="0"/>
              <a:t>Note:	</a:t>
            </a:r>
            <a:r>
              <a:rPr lang="en-US" dirty="0"/>
              <a:t>Points close to (10, 10) have irrational 	coordinates and we have chosen 9.88 and 10.12 	as rounded off values that nearly satisfy the 	constraints.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883392" y="3088944"/>
          <a:ext cx="207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3" imgW="2070000" imgH="495000" progId="Equation.DSMT4">
                  <p:embed/>
                </p:oleObj>
              </mc:Choice>
              <mc:Fallback>
                <p:oleObj name="Equation" r:id="rId3" imgW="20700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392" y="3088944"/>
                        <a:ext cx="207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011304" y="3088944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304" y="3088944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6310952" y="3173104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7" imgW="2374560" imgH="291960" progId="Equation.DSMT4">
                  <p:embed/>
                </p:oleObj>
              </mc:Choice>
              <mc:Fallback>
                <p:oleObj name="Equation" r:id="rId7" imgW="2374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952" y="3173104"/>
                        <a:ext cx="237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the Cobb-Douglas Production Formula for a particular product is                                      where </a:t>
            </a:r>
            <a:r>
              <a:rPr lang="en-US" i="1" dirty="0"/>
              <a:t>x</a:t>
            </a:r>
            <a:r>
              <a:rPr lang="en-US" dirty="0"/>
              <a:t> represents units of labor at a cost of $200 per unit and </a:t>
            </a:r>
            <a:r>
              <a:rPr lang="en-US" i="1" dirty="0"/>
              <a:t>y</a:t>
            </a:r>
            <a:r>
              <a:rPr lang="en-US" dirty="0"/>
              <a:t> represents units of capital at a cost of $300 per unit. If the company’s budget allows $120,000 for labor and capital, then the constraint is represented by the equation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+ 300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120,000</a:t>
            </a:r>
            <a:r>
              <a:rPr lang="en-US" dirty="0"/>
              <a:t>. Find the maximum level of production for this product.</a:t>
            </a:r>
          </a:p>
        </p:txBody>
      </p:sp>
      <p:graphicFrame>
        <p:nvGraphicFramePr>
          <p:cNvPr id="270338" name="Object 2"/>
          <p:cNvGraphicFramePr>
            <a:graphicFrameLocks noChangeAspect="1"/>
          </p:cNvGraphicFramePr>
          <p:nvPr/>
        </p:nvGraphicFramePr>
        <p:xfrm>
          <a:off x="3822700" y="1752600"/>
          <a:ext cx="288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2882900" imgH="482600" progId="Equation.DSMT4">
                  <p:embed/>
                </p:oleObj>
              </mc:Choice>
              <mc:Fallback>
                <p:oleObj name="Equation" r:id="rId3" imgW="2882900" imgH="482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752600"/>
                        <a:ext cx="2882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Solution: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	</a:t>
            </a:r>
            <a:r>
              <a:rPr lang="en-US" dirty="0"/>
              <a:t>Form the Lagrange function.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lnSpc>
                <a:spcPct val="150000"/>
              </a:lnSpc>
              <a:tabLst>
                <a:tab pos="1258888" algn="l"/>
              </a:tabLst>
            </a:pPr>
            <a:r>
              <a:rPr lang="en-US" b="1" dirty="0"/>
              <a:t>Step 2:	</a:t>
            </a:r>
            <a:r>
              <a:rPr lang="en-US" dirty="0"/>
              <a:t>Find each of the partial derivatives.</a:t>
            </a:r>
          </a:p>
          <a:p>
            <a:pPr>
              <a:tabLst>
                <a:tab pos="1258888" algn="l"/>
              </a:tabLst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512836"/>
              </p:ext>
            </p:extLst>
          </p:nvPr>
        </p:nvGraphicFramePr>
        <p:xfrm>
          <a:off x="1815152" y="236220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Equation" r:id="rId3" imgW="1358640" imgH="495000" progId="Equation.DSMT4">
                  <p:embed/>
                </p:oleObj>
              </mc:Choice>
              <mc:Fallback>
                <p:oleObj name="Equation" r:id="rId3" imgW="1358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52" y="236220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524224"/>
              </p:ext>
            </p:extLst>
          </p:nvPr>
        </p:nvGraphicFramePr>
        <p:xfrm>
          <a:off x="3187700" y="2362200"/>
          <a:ext cx="580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6" name="Equation" r:id="rId5" imgW="5803560" imgH="482400" progId="Equation.DSMT4">
                  <p:embed/>
                </p:oleObj>
              </mc:Choice>
              <mc:Fallback>
                <p:oleObj name="Equation" r:id="rId5" imgW="58035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362200"/>
                        <a:ext cx="580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040086"/>
              </p:ext>
            </p:extLst>
          </p:nvPr>
        </p:nvGraphicFramePr>
        <p:xfrm>
          <a:off x="2638756" y="3630304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Equation" r:id="rId7" imgW="3111480" imgH="469800" progId="Equation.DSMT4">
                  <p:embed/>
                </p:oleObj>
              </mc:Choice>
              <mc:Fallback>
                <p:oleObj name="Equation" r:id="rId7" imgW="3111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756" y="3630304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602175"/>
              </p:ext>
            </p:extLst>
          </p:nvPr>
        </p:nvGraphicFramePr>
        <p:xfrm>
          <a:off x="2638756" y="4191000"/>
          <a:ext cx="3111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9" imgW="3111480" imgH="507960" progId="Equation.DSMT4">
                  <p:embed/>
                </p:oleObj>
              </mc:Choice>
              <mc:Fallback>
                <p:oleObj name="Equation" r:id="rId9" imgW="311148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756" y="4191000"/>
                        <a:ext cx="3111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532760"/>
              </p:ext>
            </p:extLst>
          </p:nvPr>
        </p:nvGraphicFramePr>
        <p:xfrm>
          <a:off x="2632075" y="4800600"/>
          <a:ext cx="388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9" name="Equation" r:id="rId11" imgW="3886200" imgH="431640" progId="Equation.DSMT4">
                  <p:embed/>
                </p:oleObj>
              </mc:Choice>
              <mc:Fallback>
                <p:oleObj name="Equation" r:id="rId11" imgW="388620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075" y="4800600"/>
                        <a:ext cx="388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Solve the following system of equations by</a:t>
            </a:r>
          </a:p>
          <a:p>
            <a:pPr>
              <a:spcBef>
                <a:spcPts val="0"/>
              </a:spcBef>
              <a:tabLst>
                <a:tab pos="1258888" algn="l"/>
              </a:tabLst>
            </a:pPr>
            <a:r>
              <a:rPr lang="en-US" dirty="0"/>
              <a:t>	isolating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/>
              <a:t> in equations (1) and (2) and solving 	the resulting equations. 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sz="1000" dirty="0"/>
          </a:p>
          <a:p>
            <a:pPr>
              <a:lnSpc>
                <a:spcPct val="150000"/>
              </a:lnSpc>
              <a:tabLst>
                <a:tab pos="1258888" algn="l"/>
              </a:tabLst>
            </a:pPr>
            <a:r>
              <a:rPr lang="en-US" dirty="0"/>
              <a:t>	From equations (1) and (2) we have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361802"/>
              </p:ext>
            </p:extLst>
          </p:nvPr>
        </p:nvGraphicFramePr>
        <p:xfrm>
          <a:off x="2286000" y="2702256"/>
          <a:ext cx="455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3" imgW="4559040" imgH="482400" progId="Equation.DSMT4">
                  <p:embed/>
                </p:oleObj>
              </mc:Choice>
              <mc:Fallback>
                <p:oleObj name="Equation" r:id="rId3" imgW="45590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02256"/>
                        <a:ext cx="455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65902"/>
              </p:ext>
            </p:extLst>
          </p:nvPr>
        </p:nvGraphicFramePr>
        <p:xfrm>
          <a:off x="2286000" y="3313752"/>
          <a:ext cx="457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5" imgW="4572000" imgH="482400" progId="Equation.DSMT4">
                  <p:embed/>
                </p:oleObj>
              </mc:Choice>
              <mc:Fallback>
                <p:oleObj name="Equation" r:id="rId5" imgW="45720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13752"/>
                        <a:ext cx="4572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370160" y="4661848"/>
          <a:ext cx="1727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7" imgW="1726920" imgH="876240" progId="Equation.DSMT4">
                  <p:embed/>
                </p:oleObj>
              </mc:Choice>
              <mc:Fallback>
                <p:oleObj name="Equation" r:id="rId7" imgW="17269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60" y="4661848"/>
                        <a:ext cx="1727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596938"/>
              </p:ext>
            </p:extLst>
          </p:nvPr>
        </p:nvGraphicFramePr>
        <p:xfrm>
          <a:off x="4121150" y="4959350"/>
          <a:ext cx="508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9" imgW="507960" imgH="317160" progId="Equation.DSMT4">
                  <p:embed/>
                </p:oleObj>
              </mc:Choice>
              <mc:Fallback>
                <p:oleObj name="Equation" r:id="rId9" imgW="50796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4959350"/>
                        <a:ext cx="508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4648200" y="4669808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11" imgW="2082600" imgH="876240" progId="Equation.DSMT4">
                  <p:embed/>
                </p:oleObj>
              </mc:Choice>
              <mc:Fallback>
                <p:oleObj name="Equation" r:id="rId11" imgW="20826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69808"/>
                        <a:ext cx="2082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the method of Lagrange multipliers to solve constrained optimization problems.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dirty="0"/>
              <a:t>Multiply both sides of the equation by 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dirty="0"/>
              <a:t>Substitute for </a:t>
            </a:r>
            <a:r>
              <a:rPr lang="en-US" i="1" dirty="0"/>
              <a:t>y</a:t>
            </a:r>
            <a:r>
              <a:rPr lang="en-US" dirty="0"/>
              <a:t> in the partial derivative </a:t>
            </a:r>
            <a:r>
              <a:rPr lang="en-US" i="1" dirty="0"/>
              <a:t>F</a:t>
            </a:r>
            <a:r>
              <a:rPr lang="el-GR" i="1" baseline="-25000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λ</a:t>
            </a:r>
            <a:r>
              <a:rPr lang="en-US" dirty="0"/>
              <a:t>.</a:t>
            </a:r>
          </a:p>
        </p:txBody>
      </p:sp>
      <p:graphicFrame>
        <p:nvGraphicFramePr>
          <p:cNvPr id="273412" name="Object 4"/>
          <p:cNvGraphicFramePr>
            <a:graphicFrameLocks noChangeAspect="1"/>
          </p:cNvGraphicFramePr>
          <p:nvPr/>
        </p:nvGraphicFramePr>
        <p:xfrm>
          <a:off x="6136944" y="1357952"/>
          <a:ext cx="266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3" imgW="2667000" imgH="444500" progId="Equation.DSMT4">
                  <p:embed/>
                </p:oleObj>
              </mc:Choice>
              <mc:Fallback>
                <p:oleObj name="Equation" r:id="rId3" imgW="2667000" imgH="4445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6944" y="1357952"/>
                        <a:ext cx="266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782704" y="2119952"/>
          <a:ext cx="1612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5" imgW="1612800" imgH="355320" progId="Equation.DSMT4">
                  <p:embed/>
                </p:oleObj>
              </mc:Choice>
              <mc:Fallback>
                <p:oleObj name="Equation" r:id="rId5" imgW="16128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2119952"/>
                        <a:ext cx="1612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280848" y="2631744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2631744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(cont.)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83056" y="1295400"/>
          <a:ext cx="441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Equation" r:id="rId3" imgW="4419360" imgH="927000" progId="Equation.DSMT4">
                  <p:embed/>
                </p:oleObj>
              </mc:Choice>
              <mc:Fallback>
                <p:oleObj name="Equation" r:id="rId3" imgW="44193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056" y="1295400"/>
                        <a:ext cx="441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482152" y="2375848"/>
          <a:ext cx="271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Equation" r:id="rId5" imgW="2717640" imgH="330120" progId="Equation.DSMT4">
                  <p:embed/>
                </p:oleObj>
              </mc:Choice>
              <mc:Fallback>
                <p:oleObj name="Equation" r:id="rId5" imgW="271764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2375848"/>
                        <a:ext cx="2717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181600" y="28956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Equation" r:id="rId7" imgW="1079280" imgH="291960" progId="Equation.DSMT4">
                  <p:embed/>
                </p:oleObj>
              </mc:Choice>
              <mc:Fallback>
                <p:oleObj name="Equation" r:id="rId7" imgW="1079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8956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5195248" y="338009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Equation" r:id="rId9" imgW="1587240" imgH="838080" progId="Equation.DSMT4">
                  <p:embed/>
                </p:oleObj>
              </mc:Choice>
              <mc:Fallback>
                <p:oleObj name="Equation" r:id="rId9" imgW="1587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248" y="338009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435600" y="44196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11" imgW="825480" imgH="291960" progId="Equation.DSMT4">
                  <p:embed/>
                </p:oleObj>
              </mc:Choice>
              <mc:Fallback>
                <p:oleObj name="Equation" r:id="rId11" imgW="825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4196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Optimization Using the Cobb−Douglas Production Formula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	</a:t>
            </a:r>
            <a:r>
              <a:rPr lang="en-US" dirty="0"/>
              <a:t>To maximize production, the company should 	invest 360 units of labor and 160 units of 	capital. This investment will result in a 	production level of approximately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endParaRPr lang="en-US" sz="1000" dirty="0"/>
          </a:p>
          <a:p>
            <a:pPr>
              <a:tabLst>
                <a:tab pos="1258888" algn="l"/>
              </a:tabLst>
            </a:pPr>
            <a:r>
              <a:rPr lang="en-US" dirty="0"/>
              <a:t>	(The student should verify that 26,029 is 	indeed a maximum.)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106304" y="3186752"/>
          <a:ext cx="171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3" imgW="1714320" imgH="495000" progId="Equation.DSMT4">
                  <p:embed/>
                </p:oleObj>
              </mc:Choice>
              <mc:Fallback>
                <p:oleObj name="Equation" r:id="rId3" imgW="17143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3186752"/>
                        <a:ext cx="171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899848" y="3137848"/>
          <a:ext cx="298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5" imgW="2984400" imgH="533160" progId="Equation.DSMT4">
                  <p:embed/>
                </p:oleObj>
              </mc:Choice>
              <mc:Fallback>
                <p:oleObj name="Equation" r:id="rId5" imgW="2984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9848" y="3137848"/>
                        <a:ext cx="298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886200" y="3815688"/>
          <a:ext cx="309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7" imgW="3098520" imgH="469800" progId="Equation.DSMT4">
                  <p:embed/>
                </p:oleObj>
              </mc:Choice>
              <mc:Fallback>
                <p:oleObj name="Equation" r:id="rId7" imgW="3098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15688"/>
                        <a:ext cx="309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879850" y="4433888"/>
          <a:ext cx="2197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9" imgW="2197080" imgH="330120" progId="Equation.DSMT4">
                  <p:embed/>
                </p:oleObj>
              </mc:Choice>
              <mc:Fallback>
                <p:oleObj name="Equation" r:id="rId9" imgW="2197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4433888"/>
                        <a:ext cx="2197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67290"/>
            <a:ext cx="8229600" cy="400110"/>
          </a:xfrm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Figure 8.4.1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 l="4770"/>
          <a:stretch>
            <a:fillRect/>
          </a:stretch>
        </p:blipFill>
        <p:spPr bwMode="auto">
          <a:xfrm>
            <a:off x="2005013" y="1219200"/>
            <a:ext cx="51339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869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Method of Lagrange Multipliers</a:t>
            </a:r>
          </a:p>
          <a:p>
            <a:pPr>
              <a:tabLst>
                <a:tab pos="1255713" algn="l"/>
              </a:tabLst>
            </a:pPr>
            <a:r>
              <a:rPr lang="en-US" dirty="0">
                <a:solidFill>
                  <a:srgbClr val="000000"/>
                </a:solidFill>
              </a:rPr>
              <a:t>To maximize or minimize a function </a:t>
            </a:r>
            <a:r>
              <a:rPr lang="en-US" i="1" dirty="0">
                <a:solidFill>
                  <a:srgbClr val="000000"/>
                </a:solidFill>
              </a:rPr>
              <a:t>z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subject to the constraint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= 0,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Form the Lagrange function</a:t>
            </a:r>
          </a:p>
          <a:p>
            <a:pPr>
              <a:lnSpc>
                <a:spcPct val="150000"/>
              </a:lnSpc>
              <a:tabLst>
                <a:tab pos="1255713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Find each of the partial derivatives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1" baseline="-25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1" baseline="-25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and 	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l-GR" i="1" baseline="-250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, provided all partials exist.</a:t>
            </a:r>
          </a:p>
        </p:txBody>
      </p:sp>
      <p:graphicFrame>
        <p:nvGraphicFramePr>
          <p:cNvPr id="2334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177567"/>
              </p:ext>
            </p:extLst>
          </p:nvPr>
        </p:nvGraphicFramePr>
        <p:xfrm>
          <a:off x="2355850" y="3352800"/>
          <a:ext cx="4432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4431960" imgH="495000" progId="Equation.DSMT4">
                  <p:embed/>
                </p:oleObj>
              </mc:Choice>
              <mc:Fallback>
                <p:oleObj name="Equation" r:id="rId3" imgW="4431960" imgH="495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3352800"/>
                        <a:ext cx="4432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Method of Lagrange Multipliers (cont.)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3:	</a:t>
            </a:r>
            <a:r>
              <a:rPr lang="en-US" dirty="0">
                <a:solidFill>
                  <a:srgbClr val="000000"/>
                </a:solidFill>
              </a:rPr>
              <a:t>Solve the system of three equations </a:t>
            </a: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1255713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7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832780"/>
              </p:ext>
            </p:extLst>
          </p:nvPr>
        </p:nvGraphicFramePr>
        <p:xfrm>
          <a:off x="3492500" y="2425700"/>
          <a:ext cx="2159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158920" imgH="1777680" progId="Equation.DSMT4">
                  <p:embed/>
                </p:oleObj>
              </mc:Choice>
              <mc:Fallback>
                <p:oleObj name="Equation" r:id="rId3" imgW="2158920" imgH="17776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425700"/>
                        <a:ext cx="2159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Method of Lagrange Multipliers (cont.)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4: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has a local maximum or local minimum 	subject to the constraint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= 0, then the 	corresponding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values will be found 	among the solutions to the system in Step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Applying the Method of Lagrange Multipliers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Lagrange multipliers to find the minimum value of the function                                         with the constraint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− 3 = 0</a:t>
            </a:r>
            <a:r>
              <a:rPr lang="en-US" dirty="0"/>
              <a:t>.</a:t>
            </a:r>
          </a:p>
          <a:p>
            <a:r>
              <a:rPr lang="en-US" b="1" dirty="0"/>
              <a:t>Solution:</a:t>
            </a:r>
          </a:p>
          <a:p>
            <a:pPr>
              <a:tabLst>
                <a:tab pos="1204913" algn="l"/>
              </a:tabLst>
            </a:pPr>
            <a:r>
              <a:rPr lang="en-US" b="1" dirty="0"/>
              <a:t>Step 1:	</a:t>
            </a:r>
            <a:r>
              <a:rPr lang="en-US" dirty="0"/>
              <a:t>Form the Lagrange function.</a:t>
            </a:r>
          </a:p>
        </p:txBody>
      </p:sp>
      <p:graphicFrame>
        <p:nvGraphicFramePr>
          <p:cNvPr id="259074" name="Object 2"/>
          <p:cNvGraphicFramePr>
            <a:graphicFrameLocks noChangeAspect="1"/>
          </p:cNvGraphicFramePr>
          <p:nvPr/>
        </p:nvGraphicFramePr>
        <p:xfrm>
          <a:off x="5075214" y="1766248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3" imgW="2743200" imgH="482600" progId="Equation.DSMT4">
                  <p:embed/>
                </p:oleObj>
              </mc:Choice>
              <mc:Fallback>
                <p:oleObj name="Equation" r:id="rId3" imgW="2743200" imgH="482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14" y="1766248"/>
                        <a:ext cx="2743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342467"/>
              </p:ext>
            </p:extLst>
          </p:nvPr>
        </p:nvGraphicFramePr>
        <p:xfrm>
          <a:off x="2057400" y="381000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5" imgW="1358640" imgH="495000" progId="Equation.DSMT4">
                  <p:embed/>
                </p:oleObj>
              </mc:Choice>
              <mc:Fallback>
                <p:oleObj name="Equation" r:id="rId5" imgW="13586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1000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5159159"/>
              </p:ext>
            </p:extLst>
          </p:nvPr>
        </p:nvGraphicFramePr>
        <p:xfrm>
          <a:off x="3436938" y="3798888"/>
          <a:ext cx="369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7" imgW="3695400" imgH="482400" progId="Equation.DSMT4">
                  <p:embed/>
                </p:oleObj>
              </mc:Choice>
              <mc:Fallback>
                <p:oleObj name="Equation" r:id="rId7" imgW="36954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38" y="3798888"/>
                        <a:ext cx="369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4913" algn="l"/>
              </a:tabLst>
            </a:pPr>
            <a:r>
              <a:rPr lang="en-US" b="1" dirty="0"/>
              <a:t>Step 2:	</a:t>
            </a:r>
            <a:r>
              <a:rPr lang="en-US" dirty="0"/>
              <a:t> Find each of the partial derivatives.</a:t>
            </a:r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endParaRPr lang="en-US" dirty="0"/>
          </a:p>
          <a:p>
            <a:pPr>
              <a:tabLst>
                <a:tab pos="1204913" algn="l"/>
              </a:tabLst>
            </a:pPr>
            <a:r>
              <a:rPr lang="en-US" b="1" dirty="0"/>
              <a:t>Note:</a:t>
            </a:r>
            <a:r>
              <a:rPr lang="en-US" dirty="0"/>
              <a:t> The constraint function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will always be equal to </a:t>
            </a:r>
            <a:r>
              <a:rPr lang="en-US" i="1" dirty="0"/>
              <a:t>F</a:t>
            </a:r>
            <a:r>
              <a:rPr lang="el-GR" i="1" baseline="-25000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λ</a:t>
            </a:r>
            <a:r>
              <a:rPr lang="en-US" dirty="0"/>
              <a:t> because it is treated as a constant coefficient of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/>
              <a:t> in the Lagrange function.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81414"/>
              </p:ext>
            </p:extLst>
          </p:nvPr>
        </p:nvGraphicFramePr>
        <p:xfrm>
          <a:off x="2286000" y="1981200"/>
          <a:ext cx="455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4559040" imgH="495000" progId="Equation.DSMT4">
                  <p:embed/>
                </p:oleObj>
              </mc:Choice>
              <mc:Fallback>
                <p:oleObj name="Equation" r:id="rId3" imgW="455904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81200"/>
                        <a:ext cx="455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106511"/>
              </p:ext>
            </p:extLst>
          </p:nvPr>
        </p:nvGraphicFramePr>
        <p:xfrm>
          <a:off x="2286000" y="2590800"/>
          <a:ext cx="457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4572000" imgH="507960" progId="Equation.DSMT4">
                  <p:embed/>
                </p:oleObj>
              </mc:Choice>
              <mc:Fallback>
                <p:oleObj name="Equation" r:id="rId5" imgW="4572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90800"/>
                        <a:ext cx="457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53136"/>
              </p:ext>
            </p:extLst>
          </p:nvPr>
        </p:nvGraphicFramePr>
        <p:xfrm>
          <a:off x="2286000" y="3194998"/>
          <a:ext cx="457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7" imgW="4572000" imgH="495000" progId="Equation.DSMT4">
                  <p:embed/>
                </p:oleObj>
              </mc:Choice>
              <mc:Fallback>
                <p:oleObj name="Equation" r:id="rId7" imgW="45720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194998"/>
                        <a:ext cx="4572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Applying the Method of Lagrange Multipliers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>
              <a:tabLst>
                <a:tab pos="1204913" algn="l"/>
              </a:tabLst>
            </a:pPr>
            <a:r>
              <a:rPr lang="en-US" b="1" dirty="0"/>
              <a:t>Step 3:	</a:t>
            </a:r>
            <a:r>
              <a:rPr lang="en-US" dirty="0"/>
              <a:t>Solve the following system of equations by 	isolating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en-US" dirty="0"/>
              <a:t> in equations (1) and (2) and solving 	the resulting equations.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548440"/>
              </p:ext>
            </p:extLst>
          </p:nvPr>
        </p:nvGraphicFramePr>
        <p:xfrm>
          <a:off x="3035300" y="2895600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3174840" imgH="469800" progId="Equation.DSMT4">
                  <p:embed/>
                </p:oleObj>
              </mc:Choice>
              <mc:Fallback>
                <p:oleObj name="Equation" r:id="rId3" imgW="3174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895600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782084"/>
              </p:ext>
            </p:extLst>
          </p:nvPr>
        </p:nvGraphicFramePr>
        <p:xfrm>
          <a:off x="3035300" y="39624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3187440" imgH="469800" progId="Equation.DSMT4">
                  <p:embed/>
                </p:oleObj>
              </mc:Choice>
              <mc:Fallback>
                <p:oleObj name="Equation" r:id="rId5" imgW="31874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9624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72476"/>
              </p:ext>
            </p:extLst>
          </p:nvPr>
        </p:nvGraphicFramePr>
        <p:xfrm>
          <a:off x="3105150" y="3409950"/>
          <a:ext cx="162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1625400" imgH="317160" progId="Equation.DSMT4">
                  <p:embed/>
                </p:oleObj>
              </mc:Choice>
              <mc:Fallback>
                <p:oleObj name="Equation" r:id="rId7" imgW="162540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3409950"/>
                        <a:ext cx="1625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236547"/>
              </p:ext>
            </p:extLst>
          </p:nvPr>
        </p:nvGraphicFramePr>
        <p:xfrm>
          <a:off x="3702050" y="4540250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1130040" imgH="380880" progId="Equation.DSMT4">
                  <p:embed/>
                </p:oleObj>
              </mc:Choice>
              <mc:Fallback>
                <p:oleObj name="Equation" r:id="rId9" imgW="11300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4540250"/>
                        <a:ext cx="113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578</Words>
  <Application>Microsoft Office PowerPoint</Application>
  <PresentationFormat>On-screen Show (4:3)</PresentationFormat>
  <Paragraphs>92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Symbol</vt:lpstr>
      <vt:lpstr>Calibri</vt:lpstr>
      <vt:lpstr>Courier New</vt:lpstr>
      <vt:lpstr>Arial</vt:lpstr>
      <vt:lpstr>Cambria Math</vt:lpstr>
      <vt:lpstr>Office Theme</vt:lpstr>
      <vt:lpstr>Equation</vt:lpstr>
      <vt:lpstr>Section 16.4</vt:lpstr>
      <vt:lpstr>Objectives</vt:lpstr>
      <vt:lpstr>Lagrange Multipliers</vt:lpstr>
      <vt:lpstr>Lagrange Multipliers</vt:lpstr>
      <vt:lpstr>Lagrange Multipliers</vt:lpstr>
      <vt:lpstr>Lagrange Multipliers</vt:lpstr>
      <vt:lpstr>Example 1: Applying the Method of Lagrange Multipliers</vt:lpstr>
      <vt:lpstr>Example 1: Applying the Method of Lagrange Multipliers (cont.)</vt:lpstr>
      <vt:lpstr>Example 1: Applying the Method of Lagrange Multipliers (cont.)</vt:lpstr>
      <vt:lpstr>Example 1: Applying the Method of Lagrange Multipliers (cont.)</vt:lpstr>
      <vt:lpstr>Example 1: Applying the Method of Lagrange Multipliers (cont.)</vt:lpstr>
      <vt:lpstr>Example 2: Applying the Method of Lagrange Multipliers</vt:lpstr>
      <vt:lpstr>Example 2: Applying the Method of Lagrange Multipliers (cont.)</vt:lpstr>
      <vt:lpstr>Example 2: Applying the Method of Lagrange Multipliers (cont.)</vt:lpstr>
      <vt:lpstr>Example 2: Applying the Method of Lagrange Multipliers (cont.)</vt:lpstr>
      <vt:lpstr>Example 2: Applying the Method of Lagrange Multipliers (cont.)</vt:lpstr>
      <vt:lpstr>Example 3: Optimization Using the Cobb−Douglas Production Formula </vt:lpstr>
      <vt:lpstr>Example 3: Optimization Using the Cobb−Douglas Production Formula (cont.) </vt:lpstr>
      <vt:lpstr>Example 3: Optimization Using the Cobb−Douglas Production Formula (cont.) </vt:lpstr>
      <vt:lpstr>Example 3: Optimization Using the Cobb−Douglas Production Formula (cont.) </vt:lpstr>
      <vt:lpstr>Example 3: Optimization Using the Cobb−Douglas Production Formula (cont.) </vt:lpstr>
      <vt:lpstr>Example 3: Optimization Using the Cobb−Douglas Production Formula (cont.)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41</cp:revision>
  <dcterms:created xsi:type="dcterms:W3CDTF">2013-04-26T14:43:13Z</dcterms:created>
  <dcterms:modified xsi:type="dcterms:W3CDTF">2019-08-22T04:06:29Z</dcterms:modified>
</cp:coreProperties>
</file>