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8" r:id="rId3"/>
    <p:sldId id="270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8"/>
      <p:bold r:id="rId19"/>
      <p:italic r:id="rId20"/>
      <p:boldItalic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808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410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4202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F5D7B9-3DF9-488F-9318-57E4267D9A00}" type="datetimeFigureOut">
              <a:rPr lang="en-US" smtClean="0"/>
              <a:pPr/>
              <a:t>8/22/2019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316695-806B-4D3A-920C-22C22550976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444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6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20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1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16.5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The Method of Least Squares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Forecasting Grade Point Averages with Linear Regression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96028"/>
            <a:ext cx="8229600" cy="1471172"/>
          </a:xfrm>
        </p:spPr>
        <p:txBody>
          <a:bodyPr>
            <a:spAutoFit/>
          </a:bodyPr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Solutions: 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a.	</a:t>
            </a:r>
            <a:r>
              <a:rPr lang="en-US" dirty="0" smtClean="0"/>
              <a:t>Set up a table to calculate the values needed for 	Formulas 1 and 2.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181102" y="1447800"/>
          <a:ext cx="6781797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604"/>
                <a:gridCol w="525894"/>
                <a:gridCol w="533400"/>
                <a:gridCol w="533400"/>
                <a:gridCol w="533400"/>
                <a:gridCol w="533400"/>
                <a:gridCol w="533400"/>
                <a:gridCol w="550718"/>
                <a:gridCol w="616527"/>
                <a:gridCol w="616527"/>
                <a:gridCol w="616527"/>
              </a:tblGrid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HS-GPA(</a:t>
                      </a:r>
                      <a:r>
                        <a:rPr lang="en-US" sz="2000" b="1" i="1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x</a:t>
                      </a:r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2.0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CCCF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2.0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CCCF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2.2</a:t>
                      </a:r>
                    </a:p>
                  </a:txBody>
                  <a:tcPr marL="9525" marR="9525" marT="9525" marB="0" anchor="ctr">
                    <a:solidFill>
                      <a:srgbClr val="CCCF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2.2</a:t>
                      </a:r>
                    </a:p>
                  </a:txBody>
                  <a:tcPr marL="9525" marR="9525" marT="9525" marB="0" anchor="ctr">
                    <a:solidFill>
                      <a:srgbClr val="CCCF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2.7</a:t>
                      </a:r>
                    </a:p>
                  </a:txBody>
                  <a:tcPr marL="9525" marR="9525" marT="9525" marB="0" anchor="ctr">
                    <a:solidFill>
                      <a:srgbClr val="CCCF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3.2</a:t>
                      </a:r>
                    </a:p>
                  </a:txBody>
                  <a:tcPr marL="9525" marR="9525" marT="9525" marB="0" anchor="ctr">
                    <a:solidFill>
                      <a:srgbClr val="CCCF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3.2</a:t>
                      </a:r>
                    </a:p>
                  </a:txBody>
                  <a:tcPr marL="9525" marR="9525" marT="9525" marB="0" anchor="ctr">
                    <a:solidFill>
                      <a:srgbClr val="CCCF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3.3</a:t>
                      </a:r>
                    </a:p>
                  </a:txBody>
                  <a:tcPr marL="9525" marR="9525" marT="9525" marB="0" anchor="ctr">
                    <a:solidFill>
                      <a:srgbClr val="CCCF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3.5</a:t>
                      </a:r>
                    </a:p>
                  </a:txBody>
                  <a:tcPr marL="9525" marR="9525" marT="9525" marB="0" anchor="ctr">
                    <a:solidFill>
                      <a:srgbClr val="CCCF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3.7</a:t>
                      </a:r>
                    </a:p>
                  </a:txBody>
                  <a:tcPr marL="9525" marR="9525" marT="9525" marB="0" anchor="ctr">
                    <a:solidFill>
                      <a:srgbClr val="CCCFD7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C-GPA(</a:t>
                      </a:r>
                      <a:r>
                        <a:rPr lang="en-US" sz="2000" b="1" i="1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y</a:t>
                      </a:r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2.0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2.0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3.0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3.4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Forecasting Grade Point Averages with Linear Regression (cont.)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09600" y="1170296"/>
          <a:ext cx="7924800" cy="4729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960"/>
                <a:gridCol w="1584960"/>
                <a:gridCol w="1584960"/>
                <a:gridCol w="1584960"/>
                <a:gridCol w="158496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000" b="1" i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1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1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1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xy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1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x</a:t>
                      </a:r>
                      <a:r>
                        <a:rPr lang="en-US" sz="2000" b="1" i="0" u="none" strike="noStrike" baseline="30000" dirty="0" smtClean="0">
                          <a:solidFill>
                            <a:schemeClr val="bg1"/>
                          </a:solidFill>
                          <a:latin typeface="Calibri"/>
                        </a:rPr>
                        <a:t>2</a:t>
                      </a:r>
                      <a:endParaRPr lang="en-US" sz="2000" b="1" i="0" u="none" strike="noStrike" baseline="300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2.0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3.00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4.00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2.0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3.60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4.00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2.0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4.40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4.84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3.30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4.84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2.0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5.40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7.29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8.96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10.24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3.0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9.60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10.24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11.55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10.89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12.25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12.25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12.58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13.69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Sums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28.0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25.0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74.64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82.28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Forecasting Grade Point Averages with Linear Regression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89003"/>
          </a:xfrm>
        </p:spPr>
        <p:txBody>
          <a:bodyPr>
            <a:spAutoFit/>
          </a:bodyPr>
          <a:lstStyle/>
          <a:p>
            <a:r>
              <a:rPr lang="en-US" dirty="0" smtClean="0"/>
              <a:t>Now</a:t>
            </a:r>
          </a:p>
          <a:p>
            <a:pPr>
              <a:lnSpc>
                <a:spcPct val="200000"/>
              </a:lnSpc>
            </a:pPr>
            <a:endParaRPr lang="en-US" dirty="0" smtClean="0"/>
          </a:p>
          <a:p>
            <a:r>
              <a:rPr lang="en-US" dirty="0" smtClean="0"/>
              <a:t>From Formula 1, we have</a:t>
            </a:r>
          </a:p>
          <a:p>
            <a:pPr>
              <a:lnSpc>
                <a:spcPct val="150000"/>
              </a:lnSpc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From Formula 2, we have</a:t>
            </a:r>
          </a:p>
          <a:p>
            <a:endParaRPr lang="en-US" dirty="0" smtClean="0"/>
          </a:p>
          <a:p>
            <a:r>
              <a:rPr lang="en-US" dirty="0" smtClean="0"/>
              <a:t>Thus the line of regression is </a:t>
            </a:r>
            <a:r>
              <a:rPr lang="en-US" i="1" dirty="0" smtClean="0">
                <a:solidFill>
                  <a:srgbClr val="FF0000"/>
                </a:solidFill>
              </a:rPr>
              <a:t>y </a:t>
            </a:r>
            <a:r>
              <a:rPr lang="en-US" dirty="0" smtClean="0">
                <a:solidFill>
                  <a:srgbClr val="FF0000"/>
                </a:solidFill>
              </a:rPr>
              <a:t>= 1.20</a:t>
            </a:r>
            <a:r>
              <a:rPr lang="en-US" i="1" dirty="0" smtClean="0">
                <a:solidFill>
                  <a:srgbClr val="FF0000"/>
                </a:solidFill>
              </a:rPr>
              <a:t>x </a:t>
            </a:r>
            <a:r>
              <a:rPr lang="en-US" dirty="0" smtClean="0">
                <a:solidFill>
                  <a:srgbClr val="FF0000"/>
                </a:solidFill>
              </a:rPr>
              <a:t>− 0.86</a:t>
            </a:r>
            <a:r>
              <a:rPr lang="en-US" dirty="0" smtClean="0"/>
              <a:t>.</a:t>
            </a:r>
            <a:r>
              <a:rPr lang="en-US" i="1" dirty="0" smtClean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24883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8684495"/>
              </p:ext>
            </p:extLst>
          </p:nvPr>
        </p:nvGraphicFramePr>
        <p:xfrm>
          <a:off x="2266950" y="1752600"/>
          <a:ext cx="461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3" imgW="4609800" imgH="838080" progId="Equation.DSMT4">
                  <p:embed/>
                </p:oleObj>
              </mc:Choice>
              <mc:Fallback>
                <p:oleObj name="Equation" r:id="rId3" imgW="4609800" imgH="8380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6950" y="1752600"/>
                        <a:ext cx="461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883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9323541"/>
              </p:ext>
            </p:extLst>
          </p:nvPr>
        </p:nvGraphicFramePr>
        <p:xfrm>
          <a:off x="2654300" y="5080000"/>
          <a:ext cx="3835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5" imgW="3835080" imgH="482400" progId="Equation.DSMT4">
                  <p:embed/>
                </p:oleObj>
              </mc:Choice>
              <mc:Fallback>
                <p:oleObj name="Equation" r:id="rId5" imgW="3835080" imgH="4824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4300" y="5080000"/>
                        <a:ext cx="3835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533400" y="3390900"/>
          <a:ext cx="41529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Equation" r:id="rId7" imgW="4152600" imgH="1028520" progId="Equation.DSMT4">
                  <p:embed/>
                </p:oleObj>
              </mc:Choice>
              <mc:Fallback>
                <p:oleObj name="Equation" r:id="rId7" imgW="4152600" imgH="10285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390900"/>
                        <a:ext cx="41529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4800600" y="3434116"/>
          <a:ext cx="99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Equation" r:id="rId9" imgW="990360" imgH="838080" progId="Equation.DSMT4">
                  <p:embed/>
                </p:oleObj>
              </mc:Choice>
              <mc:Fallback>
                <p:oleObj name="Equation" r:id="rId9" imgW="9903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434116"/>
                        <a:ext cx="990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5799160" y="3613812"/>
          <a:ext cx="3035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Equation" r:id="rId11" imgW="3035160" imgH="495000" progId="Equation.DSMT4">
                  <p:embed/>
                </p:oleObj>
              </mc:Choice>
              <mc:Fallback>
                <p:oleObj name="Equation" r:id="rId11" imgW="3035160" imgH="495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9160" y="3613812"/>
                        <a:ext cx="3035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Forecasting Grade Point Averages with Linear Regression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/>
            <a:r>
              <a:rPr lang="en-US" b="1" dirty="0" smtClean="0"/>
              <a:t>b.	</a:t>
            </a:r>
            <a:r>
              <a:rPr lang="en-US" dirty="0" smtClean="0"/>
              <a:t>The best prediction for HS-GPA of 2.5 is found by substituting </a:t>
            </a:r>
            <a:r>
              <a:rPr lang="en-US" i="1" dirty="0" smtClean="0"/>
              <a:t>x</a:t>
            </a:r>
            <a:r>
              <a:rPr lang="en-US" dirty="0" smtClean="0"/>
              <a:t> = 2.5 in the equation for the line of regression and solving for </a:t>
            </a:r>
            <a:r>
              <a:rPr lang="en-US" i="1" dirty="0" smtClean="0"/>
              <a:t>y</a:t>
            </a:r>
            <a:r>
              <a:rPr lang="en-US" dirty="0" smtClean="0"/>
              <a:t>:</a:t>
            </a:r>
            <a:endParaRPr lang="en-US" dirty="0"/>
          </a:p>
        </p:txBody>
      </p:sp>
      <p:graphicFrame>
        <p:nvGraphicFramePr>
          <p:cNvPr id="24985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6149147"/>
              </p:ext>
            </p:extLst>
          </p:nvPr>
        </p:nvGraphicFramePr>
        <p:xfrm>
          <a:off x="2660650" y="2819400"/>
          <a:ext cx="3822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3" imgW="3822480" imgH="482400" progId="Equation.DSMT4">
                  <p:embed/>
                </p:oleObj>
              </mc:Choice>
              <mc:Fallback>
                <p:oleObj name="Equation" r:id="rId3" imgW="3822480" imgH="4824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0650" y="2819400"/>
                        <a:ext cx="38227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Forecasting Grade Point Averages with Linear Regression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c.</a:t>
            </a:r>
            <a:endParaRPr lang="en-US" b="1" dirty="0"/>
          </a:p>
        </p:txBody>
      </p:sp>
      <p:pic>
        <p:nvPicPr>
          <p:cNvPr id="4" name="Picture 3" descr="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21080" y="1143000"/>
            <a:ext cx="3931920" cy="37873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 smtClean="0"/>
              <a:t>Apply the method of least squares to obtain a line of best fit.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Method of Least Squares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0480" y="5162490"/>
            <a:ext cx="1463040" cy="400110"/>
          </a:xfrm>
        </p:spPr>
        <p:txBody>
          <a:bodyPr>
            <a:spAutoFit/>
          </a:bodyPr>
          <a:lstStyle/>
          <a:p>
            <a:pPr algn="ctr"/>
            <a:r>
              <a:rPr lang="en-US" sz="2000" dirty="0" smtClean="0">
                <a:solidFill>
                  <a:srgbClr val="008080"/>
                </a:solidFill>
              </a:rPr>
              <a:t>Figure 8.5.1</a:t>
            </a:r>
            <a:endParaRPr lang="en-US" sz="2000" dirty="0">
              <a:solidFill>
                <a:srgbClr val="008080"/>
              </a:solidFill>
            </a:endParaRP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/>
          <a:srcRect l="5556"/>
          <a:stretch>
            <a:fillRect/>
          </a:stretch>
        </p:blipFill>
        <p:spPr bwMode="auto">
          <a:xfrm>
            <a:off x="4648200" y="1614633"/>
            <a:ext cx="4114800" cy="3338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33400" y="1981200"/>
          <a:ext cx="3749040" cy="286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4520"/>
                <a:gridCol w="18745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Number of TV</a:t>
                      </a:r>
                    </a:p>
                    <a:p>
                      <a:pPr algn="ctr"/>
                      <a:r>
                        <a:rPr lang="en-US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Commercials</a:t>
                      </a:r>
                    </a:p>
                    <a:p>
                      <a:pPr algn="ctr"/>
                      <a:r>
                        <a:rPr lang="en-US" sz="2000" b="1" i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Sales of Cars</a:t>
                      </a:r>
                    </a:p>
                    <a:p>
                      <a:pPr algn="ctr"/>
                      <a:r>
                        <a:rPr lang="en-US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(in hundreds)</a:t>
                      </a:r>
                    </a:p>
                    <a:p>
                      <a:pPr algn="ctr"/>
                      <a:r>
                        <a:rPr lang="en-US" sz="2000" b="1" i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endParaRPr lang="en-US" sz="20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Method of Least Squares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The use of the Greek capital letter sigma (</a:t>
            </a:r>
            <a:r>
              <a:rPr lang="en-US" dirty="0" smtClean="0">
                <a:solidFill>
                  <a:srgbClr val="000000"/>
                </a:solidFill>
                <a:latin typeface="Symbol" pitchFamily="18" charset="2"/>
                <a:sym typeface="Symbol"/>
              </a:rPr>
              <a:t></a:t>
            </a:r>
            <a:r>
              <a:rPr lang="en-US" dirty="0" smtClean="0">
                <a:solidFill>
                  <a:srgbClr val="000000"/>
                </a:solidFill>
              </a:rPr>
              <a:t>) to indicate summations is a standard notation in mathematics.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Method of Least Squares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3480"/>
            <a:ext cx="8229600" cy="477012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The Least-Squares Regression Line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For a set of data points</a:t>
            </a:r>
          </a:p>
          <a:p>
            <a:pPr>
              <a:spcBef>
                <a:spcPts val="0"/>
              </a:spcBef>
            </a:pPr>
            <a:r>
              <a:rPr lang="en-US" dirty="0" smtClean="0">
                <a:solidFill>
                  <a:srgbClr val="000000"/>
                </a:solidFill>
              </a:rPr>
              <a:t>the regression line is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 = </a:t>
            </a:r>
            <a:r>
              <a:rPr lang="en-US" i="1" dirty="0" smtClean="0">
                <a:solidFill>
                  <a:srgbClr val="000000"/>
                </a:solidFill>
              </a:rPr>
              <a:t>mx</a:t>
            </a:r>
            <a:r>
              <a:rPr lang="en-US" dirty="0" smtClean="0">
                <a:solidFill>
                  <a:srgbClr val="000000"/>
                </a:solidFill>
              </a:rPr>
              <a:t> +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where (omitting indices in the summations):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24576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2242274"/>
              </p:ext>
            </p:extLst>
          </p:nvPr>
        </p:nvGraphicFramePr>
        <p:xfrm>
          <a:off x="3933825" y="1746250"/>
          <a:ext cx="3898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3" imgW="3898800" imgH="495000" progId="Equation.DSMT4">
                  <p:embed/>
                </p:oleObj>
              </mc:Choice>
              <mc:Fallback>
                <p:oleObj name="Equation" r:id="rId3" imgW="3898800" imgH="4950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3825" y="1746250"/>
                        <a:ext cx="3898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63" name="Object 3"/>
          <p:cNvGraphicFramePr>
            <a:graphicFrameLocks noChangeAspect="1"/>
          </p:cNvGraphicFramePr>
          <p:nvPr/>
        </p:nvGraphicFramePr>
        <p:xfrm>
          <a:off x="533400" y="3137848"/>
          <a:ext cx="5537200" cy="266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5" imgW="5537160" imgH="2666880" progId="Equation.DSMT4">
                  <p:embed/>
                </p:oleObj>
              </mc:Choice>
              <mc:Fallback>
                <p:oleObj name="Equation" r:id="rId5" imgW="5537160" imgH="26668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137848"/>
                        <a:ext cx="5537200" cy="266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Using Linear Regression on </a:t>
            </a:r>
            <a:br>
              <a:rPr lang="en-US" dirty="0" smtClean="0"/>
            </a:br>
            <a:r>
              <a:rPr lang="en-US" dirty="0" smtClean="0"/>
              <a:t>Tabular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dirty="0" smtClean="0"/>
              <a:t>Use the formulas to find the regression line for the data given in the table in Figure 8.5.1.</a:t>
            </a:r>
          </a:p>
          <a:p>
            <a:r>
              <a:rPr lang="en-US" b="1" dirty="0" smtClean="0"/>
              <a:t>Solution: </a:t>
            </a:r>
            <a:r>
              <a:rPr lang="en-US" dirty="0" smtClean="0"/>
              <a:t>The data are exhibited, and calculations are made in table form.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3138456"/>
          <a:ext cx="6096000" cy="274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1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1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1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xy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1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x</a:t>
                      </a:r>
                      <a:r>
                        <a:rPr lang="en-US" sz="2000" b="1" i="0" u="none" strike="noStrike" baseline="30000" dirty="0" smtClean="0">
                          <a:solidFill>
                            <a:schemeClr val="bg1"/>
                          </a:solidFill>
                          <a:latin typeface="Calibri"/>
                        </a:rPr>
                        <a:t>2</a:t>
                      </a:r>
                      <a:endParaRPr lang="en-US" sz="2000" b="1" i="0" u="none" strike="noStrike" baseline="300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144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256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324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Sums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765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Using Linear Regression on </a:t>
            </a:r>
            <a:br>
              <a:rPr lang="en-US" dirty="0" smtClean="0"/>
            </a:br>
            <a:r>
              <a:rPr lang="en-US" dirty="0" smtClean="0"/>
              <a:t>Tabular Data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find that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Thus, from Formula 1,</a:t>
            </a:r>
            <a:endParaRPr lang="en-US" dirty="0"/>
          </a:p>
        </p:txBody>
      </p:sp>
      <p:graphicFrame>
        <p:nvGraphicFramePr>
          <p:cNvPr id="2467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9963196"/>
              </p:ext>
            </p:extLst>
          </p:nvPr>
        </p:nvGraphicFramePr>
        <p:xfrm>
          <a:off x="2311400" y="1828800"/>
          <a:ext cx="452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3" imgW="4520880" imgH="838080" progId="Equation.DSMT4">
                  <p:embed/>
                </p:oleObj>
              </mc:Choice>
              <mc:Fallback>
                <p:oleObj name="Equation" r:id="rId3" imgW="4520880" imgH="8380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1400" y="1828800"/>
                        <a:ext cx="452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1918648" y="3505200"/>
          <a:ext cx="31623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5" imgW="3162240" imgH="1028520" progId="Equation.DSMT4">
                  <p:embed/>
                </p:oleObj>
              </mc:Choice>
              <mc:Fallback>
                <p:oleObj name="Equation" r:id="rId5" imgW="3162240" imgH="10285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8648" y="3505200"/>
                        <a:ext cx="31623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5181600" y="3581400"/>
          <a:ext cx="207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7" imgW="2070000" imgH="838080" progId="Equation.DSMT4">
                  <p:embed/>
                </p:oleObj>
              </mc:Choice>
              <mc:Fallback>
                <p:oleObj name="Equation" r:id="rId7" imgW="20700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3581400"/>
                        <a:ext cx="207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237096" y="4661848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9" imgW="888840" imgH="838080" progId="Equation.DSMT4">
                  <p:embed/>
                </p:oleObj>
              </mc:Choice>
              <mc:Fallback>
                <p:oleObj name="Equation" r:id="rId9" imgW="8888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7096" y="4661848"/>
                        <a:ext cx="88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173104" y="4868840"/>
          <a:ext cx="3035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11" imgW="3035160" imgH="469800" progId="Equation.DSMT4">
                  <p:embed/>
                </p:oleObj>
              </mc:Choice>
              <mc:Fallback>
                <p:oleObj name="Equation" r:id="rId11" imgW="303516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3104" y="4868840"/>
                        <a:ext cx="3035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Using Linear Regression on </a:t>
            </a:r>
            <a:br>
              <a:rPr lang="en-US" dirty="0" smtClean="0"/>
            </a:br>
            <a:r>
              <a:rPr lang="en-US" dirty="0" smtClean="0"/>
              <a:t>Tabular Data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and, from Formula 2,</a:t>
            </a:r>
          </a:p>
          <a:p>
            <a:pPr>
              <a:lnSpc>
                <a:spcPct val="150000"/>
              </a:lnSpc>
            </a:pPr>
            <a:endParaRPr lang="en-US" dirty="0" smtClean="0"/>
          </a:p>
          <a:p>
            <a:r>
              <a:rPr lang="en-US" dirty="0" smtClean="0"/>
              <a:t>The line of regression is</a:t>
            </a:r>
          </a:p>
          <a:p>
            <a:endParaRPr lang="en-US" dirty="0" smtClean="0"/>
          </a:p>
          <a:p>
            <a:r>
              <a:rPr lang="en-US" dirty="0" smtClean="0"/>
              <a:t>which is in agreement (except for slight round-off errors) with the previous calculations. </a:t>
            </a:r>
            <a:endParaRPr lang="en-US" dirty="0"/>
          </a:p>
        </p:txBody>
      </p:sp>
      <p:graphicFrame>
        <p:nvGraphicFramePr>
          <p:cNvPr id="247811" name="Object 3"/>
          <p:cNvGraphicFramePr>
            <a:graphicFrameLocks noChangeAspect="1"/>
          </p:cNvGraphicFramePr>
          <p:nvPr/>
        </p:nvGraphicFramePr>
        <p:xfrm>
          <a:off x="3435350" y="3143250"/>
          <a:ext cx="2273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3" imgW="2273300" imgH="355600" progId="Equation.DSMT4">
                  <p:embed/>
                </p:oleObj>
              </mc:Choice>
              <mc:Fallback>
                <p:oleObj name="Equation" r:id="rId3" imgW="2273300" imgH="3556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5350" y="3143250"/>
                        <a:ext cx="2273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1143000" y="2057400"/>
          <a:ext cx="1549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5" imgW="1549080" imgH="368280" progId="Equation.DSMT4">
                  <p:embed/>
                </p:oleObj>
              </mc:Choice>
              <mc:Fallback>
                <p:oleObj name="Equation" r:id="rId5" imgW="154908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057400"/>
                        <a:ext cx="1549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715904" y="1994848"/>
          <a:ext cx="2527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7" imgW="2527200" imgH="469800" progId="Equation.DSMT4">
                  <p:embed/>
                </p:oleObj>
              </mc:Choice>
              <mc:Fallback>
                <p:oleObj name="Equation" r:id="rId7" imgW="252720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5904" y="1994848"/>
                        <a:ext cx="2527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5306704" y="2057400"/>
          <a:ext cx="1676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9" imgW="1676160" imgH="291960" progId="Equation.DSMT4">
                  <p:embed/>
                </p:oleObj>
              </mc:Choice>
              <mc:Fallback>
                <p:oleObj name="Equation" r:id="rId9" imgW="16761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6704" y="2057400"/>
                        <a:ext cx="1676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7059304" y="2057400"/>
          <a:ext cx="1003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quation" r:id="rId11" imgW="1002960" imgH="291960" progId="Equation.DSMT4">
                  <p:embed/>
                </p:oleObj>
              </mc:Choice>
              <mc:Fallback>
                <p:oleObj name="Equation" r:id="rId11" imgW="10029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9304" y="2057400"/>
                        <a:ext cx="1003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Forecasting Grade Point Averages with Linear Regression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 smtClean="0"/>
              <a:t>The following table shows the high school grade-point averages (HS-GPA) and the college grade-point averages (C-GPΑ) after 1 year of college for </a:t>
            </a:r>
            <a:r>
              <a:rPr lang="en-US" dirty="0" smtClean="0">
                <a:solidFill>
                  <a:srgbClr val="0000FF"/>
                </a:solidFill>
              </a:rPr>
              <a:t>10 students</a:t>
            </a:r>
            <a:r>
              <a:rPr lang="en-US" dirty="0" smtClean="0"/>
              <a:t>. 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a.	</a:t>
            </a:r>
            <a:r>
              <a:rPr lang="en-US" dirty="0" smtClean="0"/>
              <a:t>Find the regression line for the data given in the 	table. 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b.	</a:t>
            </a:r>
            <a:r>
              <a:rPr lang="en-US" dirty="0" smtClean="0"/>
              <a:t>What would be your best prediction for the C-GPA 	of a high school student with an HS-GPA of 2.5? 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c.	</a:t>
            </a:r>
            <a:r>
              <a:rPr lang="en-US" dirty="0" smtClean="0"/>
              <a:t>Graph the data and the regression line on the same 	set of axes.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443</Words>
  <Application>Microsoft Office PowerPoint</Application>
  <PresentationFormat>On-screen Show (4:3)</PresentationFormat>
  <Paragraphs>168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Symbol</vt:lpstr>
      <vt:lpstr>Calibri</vt:lpstr>
      <vt:lpstr>Courier New</vt:lpstr>
      <vt:lpstr>Arial</vt:lpstr>
      <vt:lpstr>Office Theme</vt:lpstr>
      <vt:lpstr>Equation</vt:lpstr>
      <vt:lpstr>Section 16.5</vt:lpstr>
      <vt:lpstr>Objectives</vt:lpstr>
      <vt:lpstr>The Method of Least Squares</vt:lpstr>
      <vt:lpstr>The Method of Least Squares</vt:lpstr>
      <vt:lpstr>The Method of Least Squares</vt:lpstr>
      <vt:lpstr>Example 1: Using Linear Regression on  Tabular Data</vt:lpstr>
      <vt:lpstr>Example 1: Using Linear Regression on  Tabular Data (cont.)</vt:lpstr>
      <vt:lpstr>Example 1: Using Linear Regression on  Tabular Data (cont.)</vt:lpstr>
      <vt:lpstr>Example 2: Forecasting Grade Point Averages with Linear Regression</vt:lpstr>
      <vt:lpstr>Example 2: Forecasting Grade Point Averages with Linear Regression (cont.)</vt:lpstr>
      <vt:lpstr>Example 2: Forecasting Grade Point Averages with Linear Regression (cont.)</vt:lpstr>
      <vt:lpstr>Example 2: Forecasting Grade Point Averages with Linear Regression (cont.)</vt:lpstr>
      <vt:lpstr>Example 2: Forecasting Grade Point Averages with Linear Regression (cont.)</vt:lpstr>
      <vt:lpstr>Example 2: Forecasting Grade Point Averages with Linear Regression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Mathematics with Applications in Business and Social Sciences</dc:title>
  <dc:creator>Hawkes Learning Systems</dc:creator>
  <cp:lastModifiedBy>syamprasad</cp:lastModifiedBy>
  <cp:revision>32</cp:revision>
  <dcterms:created xsi:type="dcterms:W3CDTF">2013-04-26T14:43:13Z</dcterms:created>
  <dcterms:modified xsi:type="dcterms:W3CDTF">2019-08-22T04:07:26Z</dcterms:modified>
</cp:coreProperties>
</file>