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1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58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59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E8757-D842-4F78-8A7C-BBA78C410B96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554C9-EFC7-420E-95E4-5CD4625166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58.png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Double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114800" y="1371600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Now integrate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and evaluate.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990600" y="12954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3" imgW="1676160" imgH="838080" progId="Equation.DSMT4">
                  <p:embed/>
                </p:oleObj>
              </mc:Choice>
              <mc:Fallback>
                <p:oleObj name="Equation" r:id="rId3" imgW="1676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04248" y="2245056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5" imgW="1815840" imgH="838080" progId="Equation.DSMT4">
                  <p:embed/>
                </p:oleObj>
              </mc:Choice>
              <mc:Fallback>
                <p:oleObj name="Equation" r:id="rId5" imgW="1815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2245056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3186752"/>
          <a:ext cx="234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7" imgW="2349360" imgH="838080" progId="Equation.DSMT4">
                  <p:embed/>
                </p:oleObj>
              </mc:Choice>
              <mc:Fallback>
                <p:oleObj name="Equation" r:id="rId7" imgW="2349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86752"/>
                        <a:ext cx="234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90600" y="413640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9" imgW="1612800" imgH="838080" progId="Equation.DSMT4">
                  <p:embed/>
                </p:oleObj>
              </mc:Choice>
              <mc:Fallback>
                <p:oleObj name="Equation" r:id="rId9" imgW="1612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3640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90600" y="5029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9939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The region </a:t>
            </a:r>
            <a:r>
              <a:rPr lang="en-US" sz="2800" i="1" dirty="0" smtClean="0"/>
              <a:t>R</a:t>
            </a:r>
            <a:r>
              <a:rPr lang="en-US" sz="2800" dirty="0" smtClean="0"/>
              <a:t> is of Type II and is illustrated in the figure at the right. </a:t>
            </a:r>
            <a:endParaRPr lang="en-US" sz="2800" dirty="0"/>
          </a:p>
        </p:txBody>
      </p:sp>
      <p:pic>
        <p:nvPicPr>
          <p:cNvPr id="385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7301" y="2070100"/>
            <a:ext cx="353262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85027" name="Object 3"/>
          <p:cNvGraphicFramePr>
            <a:graphicFrameLocks noChangeAspect="1"/>
          </p:cNvGraphicFramePr>
          <p:nvPr/>
        </p:nvGraphicFramePr>
        <p:xfrm>
          <a:off x="4686300" y="1191904"/>
          <a:ext cx="2311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4" imgW="2311400" imgH="698500" progId="Equation.DSMT4">
                  <p:embed/>
                </p:oleObj>
              </mc:Choice>
              <mc:Fallback>
                <p:oleObj name="Equation" r:id="rId4" imgW="2311400" imgH="6985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191904"/>
                        <a:ext cx="2311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1515070"/>
            <a:ext cx="3200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+ 1 and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57200" y="1349992"/>
          <a:ext cx="220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" imgW="2209680" imgH="698400" progId="Equation.DSMT4">
                  <p:embed/>
                </p:oleObj>
              </mc:Choice>
              <mc:Fallback>
                <p:oleObj name="Equation" r:id="rId3" imgW="22096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49992"/>
                        <a:ext cx="220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707944" y="1309048"/>
          <a:ext cx="2768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5" imgW="2768400" imgH="799920" progId="Equation.DSMT4">
                  <p:embed/>
                </p:oleObj>
              </mc:Choice>
              <mc:Fallback>
                <p:oleObj name="Equation" r:id="rId5" imgW="276840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1309048"/>
                        <a:ext cx="2768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707944" y="2182504"/>
          <a:ext cx="27686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7" imgW="2768400" imgH="1206360" progId="Equation.DSMT4">
                  <p:embed/>
                </p:oleObj>
              </mc:Choice>
              <mc:Fallback>
                <p:oleObj name="Equation" r:id="rId7" imgW="276840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2182504"/>
                        <a:ext cx="27686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707944" y="3505200"/>
          <a:ext cx="2362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9" imgW="2361960" imgH="749160" progId="Equation.DSMT4">
                  <p:embed/>
                </p:oleObj>
              </mc:Choice>
              <mc:Fallback>
                <p:oleObj name="Equation" r:id="rId9" imgW="2361960" imgH="749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3505200"/>
                        <a:ext cx="2362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707944" y="4343400"/>
          <a:ext cx="403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11" imgW="4038480" imgH="761760" progId="Equation.DSMT4">
                  <p:embed/>
                </p:oleObj>
              </mc:Choice>
              <mc:Fallback>
                <p:oleObj name="Equation" r:id="rId11" imgW="403848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4343400"/>
                        <a:ext cx="403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707944" y="5181600"/>
          <a:ext cx="3759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13" imgW="3759120" imgH="698400" progId="Equation.DSMT4">
                  <p:embed/>
                </p:oleObj>
              </mc:Choice>
              <mc:Fallback>
                <p:oleObj name="Equation" r:id="rId13" imgW="37591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5181600"/>
                        <a:ext cx="3759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a Double Integral on a Type II Region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703696" y="1178256"/>
          <a:ext cx="3632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3" imgW="3632040" imgH="698400" progId="Equation.DSMT4">
                  <p:embed/>
                </p:oleObj>
              </mc:Choice>
              <mc:Fallback>
                <p:oleObj name="Equation" r:id="rId3" imgW="363204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178256"/>
                        <a:ext cx="3632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03696" y="1994848"/>
          <a:ext cx="30353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5" imgW="3035160" imgH="1117440" progId="Equation.DSMT4">
                  <p:embed/>
                </p:oleObj>
              </mc:Choice>
              <mc:Fallback>
                <p:oleObj name="Equation" r:id="rId5" imgW="3035160" imgH="1117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994848"/>
                        <a:ext cx="30353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90048" y="3186752"/>
          <a:ext cx="3200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7" imgW="3200400" imgH="927000" progId="Equation.DSMT4">
                  <p:embed/>
                </p:oleObj>
              </mc:Choice>
              <mc:Fallback>
                <p:oleObj name="Equation" r:id="rId7" imgW="32004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3186752"/>
                        <a:ext cx="3200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703696" y="4185312"/>
          <a:ext cx="355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9" imgW="3555720" imgH="838080" progId="Equation.DSMT4">
                  <p:embed/>
                </p:oleObj>
              </mc:Choice>
              <mc:Fallback>
                <p:oleObj name="Equation" r:id="rId9" imgW="3555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4185312"/>
                        <a:ext cx="355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676400" y="51054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1" imgW="888840" imgH="838080" progId="Equation.DSMT4">
                  <p:embed/>
                </p:oleObj>
              </mc:Choice>
              <mc:Fallback>
                <p:oleObj name="Equation" r:id="rId11" imgW="88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1054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755138"/>
              </p:ext>
            </p:extLst>
          </p:nvPr>
        </p:nvGraphicFramePr>
        <p:xfrm>
          <a:off x="2590800" y="5298744"/>
          <a:ext cx="485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13" imgW="4851360" imgH="469800" progId="Equation.DSMT4">
                  <p:embed/>
                </p:oleObj>
              </mc:Choice>
              <mc:Fallback>
                <p:oleObj name="Equation" r:id="rId13" imgW="4851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298744"/>
                        <a:ext cx="485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Evaluating a Double Integral on a Type III Region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 </a:t>
            </a:r>
          </a:p>
          <a:p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389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422981"/>
              </p:ext>
            </p:extLst>
          </p:nvPr>
        </p:nvGraphicFramePr>
        <p:xfrm>
          <a:off x="4673600" y="1115704"/>
          <a:ext cx="2120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3" imgW="2120760" imgH="812520" progId="Equation.DSMT4">
                  <p:embed/>
                </p:oleObj>
              </mc:Choice>
              <mc:Fallback>
                <p:oleObj name="Equation" r:id="rId3" imgW="2120760" imgH="8125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1115704"/>
                        <a:ext cx="2120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562600" y="2531754"/>
            <a:ext cx="35179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and evaluate at            and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89125" name="Object 5"/>
          <p:cNvGraphicFramePr>
            <a:graphicFrameLocks noChangeAspect="1"/>
          </p:cNvGraphicFramePr>
          <p:nvPr/>
        </p:nvGraphicFramePr>
        <p:xfrm>
          <a:off x="7289800" y="2887354"/>
          <a:ext cx="59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5" imgW="596900" imgH="622300" progId="Equation.DSMT4">
                  <p:embed/>
                </p:oleObj>
              </mc:Choice>
              <mc:Fallback>
                <p:oleObj name="Equation" r:id="rId5" imgW="596900" imgH="6223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2887354"/>
                        <a:ext cx="596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74344" y="2364472"/>
          <a:ext cx="2032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7" imgW="2031840" imgH="825480" progId="Equation.DSMT4">
                  <p:embed/>
                </p:oleObj>
              </mc:Choice>
              <mc:Fallback>
                <p:oleObj name="Equation" r:id="rId7" imgW="2031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344" y="2364472"/>
                        <a:ext cx="2032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39704" y="2326944"/>
          <a:ext cx="2705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9" imgW="2705040" imgH="1054080" progId="Equation.DSMT4">
                  <p:embed/>
                </p:oleObj>
              </mc:Choice>
              <mc:Fallback>
                <p:oleObj name="Equation" r:id="rId9" imgW="270504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2326944"/>
                        <a:ext cx="2705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53352" y="3423312"/>
          <a:ext cx="26035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11" imgW="2603160" imgH="1384200" progId="Equation.DSMT4">
                  <p:embed/>
                </p:oleObj>
              </mc:Choice>
              <mc:Fallback>
                <p:oleObj name="Equation" r:id="rId11" imgW="260316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3423312"/>
                        <a:ext cx="26035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653352" y="4827896"/>
          <a:ext cx="3721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13" imgW="3720960" imgH="1155600" progId="Equation.DSMT4">
                  <p:embed/>
                </p:oleObj>
              </mc:Choice>
              <mc:Fallback>
                <p:oleObj name="Equation" r:id="rId13" imgW="3720960" imgH="1155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4827896"/>
                        <a:ext cx="3721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Evaluating a Double Integral on a Type III Region (cont.)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452048" y="137956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3" imgW="2539800" imgH="838080" progId="Equation.DSMT4">
                  <p:embed/>
                </p:oleObj>
              </mc:Choice>
              <mc:Fallback>
                <p:oleObj name="Equation" r:id="rId3" imgW="253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1379560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438400" y="2313296"/>
          <a:ext cx="2501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5" imgW="2501640" imgH="1079280" progId="Equation.DSMT4">
                  <p:embed/>
                </p:oleObj>
              </mc:Choice>
              <mc:Fallback>
                <p:oleObj name="Equation" r:id="rId5" imgW="250164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13296"/>
                        <a:ext cx="2501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438400" y="3499512"/>
          <a:ext cx="4241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7" imgW="4241520" imgH="977760" progId="Equation.DSMT4">
                  <p:embed/>
                </p:oleObj>
              </mc:Choice>
              <mc:Fallback>
                <p:oleObj name="Equation" r:id="rId7" imgW="424152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99512"/>
                        <a:ext cx="4241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460008" y="457996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008" y="457996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volume of the solid bounded above by the graph of the function </a:t>
            </a:r>
            <a:r>
              <a:rPr lang="en-US" i="1" dirty="0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= 10 −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below by the triangular region </a:t>
            </a:r>
            <a:r>
              <a:rPr lang="en-US" i="1" dirty="0" smtClean="0"/>
              <a:t>R</a:t>
            </a:r>
            <a:r>
              <a:rPr lang="en-US" dirty="0" smtClean="0"/>
              <a:t> in the </a:t>
            </a:r>
            <a:r>
              <a:rPr lang="en-US" i="1" dirty="0" smtClean="0"/>
              <a:t>xy</a:t>
            </a:r>
            <a:r>
              <a:rPr lang="en-US" dirty="0" smtClean="0"/>
              <a:t>-plane with vertices at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FF"/>
                </a:solidFill>
              </a:rPr>
              <a:t>(0, 0, 0)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00FF"/>
                </a:solidFill>
              </a:rPr>
              <a:t> (4, 0, 0)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(0, 8, 0)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surface </a:t>
            </a:r>
            <a:r>
              <a:rPr lang="en-US" i="1" dirty="0" smtClean="0">
                <a:solidFill>
                  <a:srgbClr val="000099"/>
                </a:solidFill>
              </a:rPr>
              <a:t>z </a:t>
            </a:r>
            <a:r>
              <a:rPr lang="en-US" dirty="0" smtClean="0">
                <a:solidFill>
                  <a:srgbClr val="000099"/>
                </a:solidFill>
              </a:rPr>
              <a:t>= 10 −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/>
              <a:t> is a plane, and the region </a:t>
            </a:r>
            <a:r>
              <a:rPr lang="en-US" i="1" dirty="0" smtClean="0"/>
              <a:t>R</a:t>
            </a:r>
            <a:r>
              <a:rPr lang="en-US" dirty="0" smtClean="0"/>
              <a:t> is a triangle in the </a:t>
            </a:r>
            <a:r>
              <a:rPr lang="en-US" i="1" dirty="0" smtClean="0"/>
              <a:t>xy</a:t>
            </a:r>
            <a:r>
              <a:rPr lang="en-US" dirty="0" smtClean="0"/>
              <a:t>-plane with the given points as vertices. The volume to be found is illustrated in the figure on the next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0292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To set the limits of integration, we need to represent the region </a:t>
            </a:r>
            <a:r>
              <a:rPr lang="en-US" i="1" dirty="0" smtClean="0"/>
              <a:t>R </a:t>
            </a:r>
            <a:r>
              <a:rPr lang="en-US" dirty="0" smtClean="0"/>
              <a:t>in terms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 We can do this by determining the equation of the line through the two points </a:t>
            </a:r>
            <a:r>
              <a:rPr lang="en-US" dirty="0" smtClean="0">
                <a:solidFill>
                  <a:srgbClr val="000099"/>
                </a:solidFill>
              </a:rPr>
              <a:t>(4, 0)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(0, 8)</a:t>
            </a:r>
            <a:r>
              <a:rPr lang="en-US" dirty="0" smtClean="0"/>
              <a:t> on an </a:t>
            </a:r>
            <a:br>
              <a:rPr lang="en-US" dirty="0" smtClean="0"/>
            </a:br>
            <a:r>
              <a:rPr lang="en-US" i="1" dirty="0" smtClean="0"/>
              <a:t>xy-­</a:t>
            </a:r>
            <a:r>
              <a:rPr lang="en-US" dirty="0" smtClean="0"/>
              <a:t>coordinate system and then setting constant restrictions on one of the variables so that the triangular region is described.</a:t>
            </a:r>
            <a:endParaRPr lang="en-US" dirty="0"/>
          </a:p>
        </p:txBody>
      </p:sp>
      <p:pic>
        <p:nvPicPr>
          <p:cNvPr id="391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524000"/>
            <a:ext cx="366593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219200"/>
            <a:ext cx="82296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slope of the line is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spcBef>
                <a:spcPts val="1200"/>
              </a:spcBef>
            </a:pPr>
            <a:r>
              <a:rPr lang="en-US" sz="2800" dirty="0" smtClean="0"/>
              <a:t>and the equation of the line is  </a:t>
            </a:r>
            <a:endParaRPr lang="en-US" sz="2800" dirty="0"/>
          </a:p>
        </p:txBody>
      </p:sp>
      <p:pic>
        <p:nvPicPr>
          <p:cNvPr id="392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295400"/>
            <a:ext cx="367445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92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336588"/>
              </p:ext>
            </p:extLst>
          </p:nvPr>
        </p:nvGraphicFramePr>
        <p:xfrm>
          <a:off x="1612900" y="18415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4" imgW="2158920" imgH="838080" progId="Equation.DSMT4">
                  <p:embed/>
                </p:oleObj>
              </mc:Choice>
              <mc:Fallback>
                <p:oleObj name="Equation" r:id="rId4" imgW="21589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8415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3434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 </a:t>
            </a:r>
            <a:r>
              <a:rPr lang="en-US" sz="2800" i="1" dirty="0" smtClean="0"/>
              <a:t>R</a:t>
            </a:r>
            <a:r>
              <a:rPr lang="en-US" sz="2800" dirty="0" smtClean="0"/>
              <a:t> can be described by the following restrictions on </a:t>
            </a:r>
            <a:r>
              <a:rPr lang="en-US" sz="2800" i="1" dirty="0" smtClean="0"/>
              <a:t>x</a:t>
            </a:r>
            <a:r>
              <a:rPr lang="en-US" sz="2800" dirty="0" smtClean="0"/>
              <a:t> and </a:t>
            </a:r>
            <a:r>
              <a:rPr lang="en-US" sz="2800" i="1" dirty="0" smtClean="0"/>
              <a:t>y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graphicFrame>
        <p:nvGraphicFramePr>
          <p:cNvPr id="392197" name="Object 5"/>
          <p:cNvGraphicFramePr>
            <a:graphicFrameLocks noChangeAspect="1"/>
          </p:cNvGraphicFramePr>
          <p:nvPr/>
        </p:nvGraphicFramePr>
        <p:xfrm>
          <a:off x="1562100" y="5360095"/>
          <a:ext cx="4114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6" imgW="4114800" imgH="393700" progId="Equation.DSMT4">
                  <p:embed/>
                </p:oleObj>
              </mc:Choice>
              <mc:Fallback>
                <p:oleObj name="Equation" r:id="rId6" imgW="4114800" imgH="393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5360095"/>
                        <a:ext cx="4114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219200" y="32766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8" imgW="2374560" imgH="469800" progId="Equation.DSMT4">
                  <p:embed/>
                </p:oleObj>
              </mc:Choice>
              <mc:Fallback>
                <p:oleObj name="Equation" r:id="rId8" imgW="2374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03696" y="3948752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0" imgW="1701720" imgH="380880" progId="Equation.DSMT4">
                  <p:embed/>
                </p:oleObj>
              </mc:Choice>
              <mc:Fallback>
                <p:oleObj name="Equation" r:id="rId10" imgW="1701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948752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the Volume of a </a:t>
            </a:r>
            <a:br>
              <a:rPr lang="en-US" dirty="0" smtClean="0"/>
            </a:br>
            <a:r>
              <a:rPr lang="en-US" dirty="0" smtClean="0"/>
              <a:t>Geometric Solid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09728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described volume is now found by using double integration.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4864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Thus the volume of the solid described is </a:t>
            </a:r>
            <a:r>
              <a:rPr lang="en-US" sz="2800" dirty="0" smtClean="0">
                <a:solidFill>
                  <a:srgbClr val="FF0000"/>
                </a:solidFill>
              </a:rPr>
              <a:t>96 cubic units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58800" y="2043752"/>
          <a:ext cx="3708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3" imgW="3708360" imgH="799920" progId="Equation.DSMT4">
                  <p:embed/>
                </p:oleObj>
              </mc:Choice>
              <mc:Fallback>
                <p:oleObj name="Equation" r:id="rId3" imgW="370836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043752"/>
                        <a:ext cx="3708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357048" y="1836760"/>
          <a:ext cx="40005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5" imgW="4000320" imgH="1206360" progId="Equation.DSMT4">
                  <p:embed/>
                </p:oleObj>
              </mc:Choice>
              <mc:Fallback>
                <p:oleObj name="Equation" r:id="rId5" imgW="4000320" imgH="1206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1836760"/>
                        <a:ext cx="40005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05000" y="3048000"/>
          <a:ext cx="6629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7" imgW="6629400" imgH="1155600" progId="Equation.DSMT4">
                  <p:embed/>
                </p:oleObj>
              </mc:Choice>
              <mc:Fallback>
                <p:oleObj name="Equation" r:id="rId7" imgW="662940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66294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05000" y="4114800"/>
          <a:ext cx="4838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9" imgW="4838400" imgH="698400" progId="Equation.DSMT4">
                  <p:embed/>
                </p:oleObj>
              </mc:Choice>
              <mc:Fallback>
                <p:oleObj name="Equation" r:id="rId9" imgW="483840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4838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05000" y="4953000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11" imgW="2412720" imgH="469800" progId="Equation.DSMT4">
                  <p:embed/>
                </p:oleObj>
              </mc:Choice>
              <mc:Fallback>
                <p:oleObj name="Equation" r:id="rId11" imgW="24127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53000"/>
                        <a:ext cx="241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4343400" y="5034888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034888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Evaluate double integrals on regions of type I, II, and III.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 of Double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For a function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continuous on a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in the </a:t>
            </a:r>
            <a:r>
              <a:rPr lang="en-US" i="1" dirty="0" smtClean="0">
                <a:solidFill>
                  <a:srgbClr val="000000"/>
                </a:solidFill>
              </a:rPr>
              <a:t>xy</a:t>
            </a:r>
            <a:r>
              <a:rPr lang="en-US" dirty="0" smtClean="0">
                <a:solidFill>
                  <a:srgbClr val="000000"/>
                </a:solidFill>
              </a:rPr>
              <a:t>-plane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594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20579"/>
              </p:ext>
            </p:extLst>
          </p:nvPr>
        </p:nvGraphicFramePr>
        <p:xfrm>
          <a:off x="812800" y="2730500"/>
          <a:ext cx="7518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7518240" imgH="990360" progId="Equation.DSMT4">
                  <p:embed/>
                </p:oleObj>
              </mc:Choice>
              <mc:Fallback>
                <p:oleObj name="Equation" r:id="rId3" imgW="7518240" imgH="990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730500"/>
                        <a:ext cx="7518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Value of the Double Integral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is a continuous function on a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in the </a:t>
            </a:r>
            <a:r>
              <a:rPr lang="en-US" i="1" dirty="0" smtClean="0">
                <a:solidFill>
                  <a:srgbClr val="000000"/>
                </a:solidFill>
              </a:rPr>
              <a:t>xy</a:t>
            </a:r>
            <a:r>
              <a:rPr lang="en-US" dirty="0" smtClean="0">
                <a:solidFill>
                  <a:srgbClr val="000000"/>
                </a:solidFill>
              </a:rPr>
              <a:t>-plane and                    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then the volume of the solid bounded above by the graph 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and below by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value of the double integral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778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970466"/>
              </p:ext>
            </p:extLst>
          </p:nvPr>
        </p:nvGraphicFramePr>
        <p:xfrm>
          <a:off x="3225800" y="3752850"/>
          <a:ext cx="2692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2692080" imgH="799920" progId="Equation.DSMT4">
                  <p:embed/>
                </p:oleObj>
              </mc:Choice>
              <mc:Fallback>
                <p:oleObj name="Equation" r:id="rId3" imgW="2692080" imgH="7999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52850"/>
                        <a:ext cx="2692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7860" name="Object 4"/>
          <p:cNvGraphicFramePr>
            <a:graphicFrameLocks noChangeAspect="1"/>
          </p:cNvGraphicFramePr>
          <p:nvPr/>
        </p:nvGraphicFramePr>
        <p:xfrm>
          <a:off x="3035300" y="2286000"/>
          <a:ext cx="149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498600" imgH="469900" progId="Equation.DSMT4">
                  <p:embed/>
                </p:oleObj>
              </mc:Choice>
              <mc:Fallback>
                <p:oleObj name="Equation" r:id="rId5" imgW="1498600" imgH="469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286000"/>
                        <a:ext cx="149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Theorem for Evaluating Double Integrals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is a continuous function on a closed region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Case 1: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I, then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Case 2: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II, then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788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57022"/>
              </p:ext>
            </p:extLst>
          </p:nvPr>
        </p:nvGraphicFramePr>
        <p:xfrm>
          <a:off x="463550" y="3352800"/>
          <a:ext cx="821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8216640" imgH="901440" progId="Equation.DSMT4">
                  <p:embed/>
                </p:oleObj>
              </mc:Choice>
              <mc:Fallback>
                <p:oleObj name="Equation" r:id="rId3" imgW="8216640" imgH="9014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3352800"/>
                        <a:ext cx="821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8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684402"/>
              </p:ext>
            </p:extLst>
          </p:nvPr>
        </p:nvGraphicFramePr>
        <p:xfrm>
          <a:off x="1835150" y="4921250"/>
          <a:ext cx="547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5473440" imgH="927000" progId="Equation.DSMT4">
                  <p:embed/>
                </p:oleObj>
              </mc:Choice>
              <mc:Fallback>
                <p:oleObj name="Equation" r:id="rId5" imgW="5473440" imgH="927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921250"/>
                        <a:ext cx="5473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Integrals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89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Theorem for Evaluating Double Integrals (cont.)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Case 3: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of Type III, then</a:t>
            </a:r>
          </a:p>
          <a:p>
            <a:pPr>
              <a:lnSpc>
                <a:spcPct val="150000"/>
              </a:lnSpc>
              <a:spcBef>
                <a:spcPts val="18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Only in Case 1 have we shown that the order of integration may be reversed. There are problems of the types in Case 2 and Case 3 in which the order of integration may be reversed; however, we will not discuss reversing the order of integration for such problems in this text. 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3799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743362"/>
              </p:ext>
            </p:extLst>
          </p:nvPr>
        </p:nvGraphicFramePr>
        <p:xfrm>
          <a:off x="1835150" y="2286000"/>
          <a:ext cx="547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5473440" imgH="927000" progId="Equation.DSMT4">
                  <p:embed/>
                </p:oleObj>
              </mc:Choice>
              <mc:Fallback>
                <p:oleObj name="Equation" r:id="rId3" imgW="5473440" imgH="927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286000"/>
                        <a:ext cx="5473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the double integral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912045"/>
            <a:ext cx="4648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Since </a:t>
            </a:r>
            <a:r>
              <a:rPr lang="en-US" sz="2800" i="1" dirty="0" smtClean="0"/>
              <a:t>R</a:t>
            </a:r>
            <a:r>
              <a:rPr lang="en-US" sz="2800" dirty="0" smtClean="0"/>
              <a:t> is of Type I (a rectangular region), we may integrate in either order and obtain the same result. Both integrations are shown here to clarify the idea of reversing the order of integration. </a:t>
            </a:r>
            <a:endParaRPr lang="en-US" sz="2800" dirty="0"/>
          </a:p>
        </p:txBody>
      </p:sp>
      <p:pic>
        <p:nvPicPr>
          <p:cNvPr id="3809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098675"/>
            <a:ext cx="3691079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809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068569"/>
              </p:ext>
            </p:extLst>
          </p:nvPr>
        </p:nvGraphicFramePr>
        <p:xfrm>
          <a:off x="4662488" y="1066800"/>
          <a:ext cx="1854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4" imgW="1854000" imgH="977760" progId="Equation.DSMT4">
                  <p:embed/>
                </p:oleObj>
              </mc:Choice>
              <mc:Fallback>
                <p:oleObj name="Equation" r:id="rId4" imgW="1854000" imgH="9777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1066800"/>
                        <a:ext cx="1854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334000" y="1250002"/>
            <a:ext cx="358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x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e</a:t>
            </a:r>
            <a:r>
              <a:rPr lang="en-US" sz="2000" dirty="0" smtClean="0">
                <a:solidFill>
                  <a:srgbClr val="008080"/>
                </a:solidFill>
              </a:rPr>
              <a:t> and</a:t>
            </a:r>
            <a:r>
              <a:rPr lang="en-US" sz="2000" i="1" dirty="0" smtClean="0">
                <a:solidFill>
                  <a:srgbClr val="008080"/>
                </a:solidFill>
              </a:rPr>
              <a:t> x </a:t>
            </a:r>
            <a:r>
              <a:rPr lang="en-US" sz="2000" dirty="0" smtClean="0">
                <a:solidFill>
                  <a:srgbClr val="008080"/>
                </a:solidFill>
              </a:rPr>
              <a:t>= 1. The variable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is treated as constant.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0" y="3940314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Now integrate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55344" y="1156648"/>
          <a:ext cx="1765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3" imgW="1765080" imgH="876240" progId="Equation.DSMT4">
                  <p:embed/>
                </p:oleObj>
              </mc:Choice>
              <mc:Fallback>
                <p:oleObj name="Equation" r:id="rId3" imgW="17650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4" y="1156648"/>
                        <a:ext cx="1765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735240" y="1121392"/>
          <a:ext cx="243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5" imgW="2438280" imgH="1028520" progId="Equation.DSMT4">
                  <p:embed/>
                </p:oleObj>
              </mc:Choice>
              <mc:Fallback>
                <p:oleObj name="Equation" r:id="rId5" imgW="2438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1121392"/>
                        <a:ext cx="243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35240" y="2250744"/>
          <a:ext cx="2451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7" imgW="2450880" imgH="736560" progId="Equation.DSMT4">
                  <p:embed/>
                </p:oleObj>
              </mc:Choice>
              <mc:Fallback>
                <p:oleObj name="Equation" r:id="rId7" imgW="245088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2250744"/>
                        <a:ext cx="2451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735240" y="3083256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9" imgW="3327120" imgH="698400" progId="Equation.DSMT4">
                  <p:embed/>
                </p:oleObj>
              </mc:Choice>
              <mc:Fallback>
                <p:oleObj name="Equation" r:id="rId9" imgW="332712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3083256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735240" y="3886200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11" imgW="2044440" imgH="698400" progId="Equation.DSMT4">
                  <p:embed/>
                </p:oleObj>
              </mc:Choice>
              <mc:Fallback>
                <p:oleObj name="Equation" r:id="rId11" imgW="204444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3886200"/>
                        <a:ext cx="204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735240" y="4683456"/>
          <a:ext cx="952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13" imgW="952200" imgH="1104840" progId="Equation.DSMT4">
                  <p:embed/>
                </p:oleObj>
              </mc:Choice>
              <mc:Fallback>
                <p:oleObj name="Equation" r:id="rId13" imgW="952200" imgH="1104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4683456"/>
                        <a:ext cx="952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733800" y="4786952"/>
          <a:ext cx="132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15" imgW="1320480" imgH="876240" progId="Equation.DSMT4">
                  <p:embed/>
                </p:oleObj>
              </mc:Choice>
              <mc:Fallback>
                <p:oleObj name="Equation" r:id="rId15" imgW="132048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86952"/>
                        <a:ext cx="1320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105400" y="482220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2220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350000" y="48387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48387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Evaluating a Double Integral on a Type I Region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486400" y="1274454"/>
            <a:ext cx="358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Integrate first with respect to </a:t>
            </a:r>
            <a:r>
              <a:rPr lang="en-US" sz="2000" i="1" dirty="0" smtClean="0">
                <a:solidFill>
                  <a:srgbClr val="008080"/>
                </a:solidFill>
              </a:rPr>
              <a:t>y </a:t>
            </a:r>
            <a:r>
              <a:rPr lang="en-US" sz="2000" dirty="0" smtClean="0">
                <a:solidFill>
                  <a:srgbClr val="008080"/>
                </a:solidFill>
              </a:rPr>
              <a:t>and evaluate at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= 3 and</a:t>
            </a:r>
            <a:r>
              <a:rPr lang="en-US" sz="2000" i="1" dirty="0" smtClean="0">
                <a:solidFill>
                  <a:srgbClr val="008080"/>
                </a:solidFill>
              </a:rPr>
              <a:t> y </a:t>
            </a:r>
            <a:r>
              <a:rPr lang="en-US" sz="2000" dirty="0" smtClean="0">
                <a:solidFill>
                  <a:srgbClr val="008080"/>
                </a:solidFill>
              </a:rPr>
              <a:t>= 1. The variable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is treated as constant.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941696" y="1150960"/>
          <a:ext cx="1765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1765080" imgH="876240" progId="Equation.DSMT4">
                  <p:embed/>
                </p:oleObj>
              </mc:Choice>
              <mc:Fallback>
                <p:oleObj name="Equation" r:id="rId3" imgW="176508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1150960"/>
                        <a:ext cx="1765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1160" y="1115704"/>
          <a:ext cx="2438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2438280" imgH="1028520" progId="Equation.DSMT4">
                  <p:embed/>
                </p:oleObj>
              </mc:Choice>
              <mc:Fallback>
                <p:oleObj name="Equation" r:id="rId5" imgW="24382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60" y="1115704"/>
                        <a:ext cx="2438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56848" y="2229136"/>
          <a:ext cx="2425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7" imgW="2425680" imgH="1206360" progId="Equation.DSMT4">
                  <p:embed/>
                </p:oleObj>
              </mc:Choice>
              <mc:Fallback>
                <p:oleObj name="Equation" r:id="rId7" imgW="24256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2229136"/>
                        <a:ext cx="2425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743200" y="3556948"/>
          <a:ext cx="3149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9" imgW="3149280" imgH="1028520" progId="Equation.DSMT4">
                  <p:embed/>
                </p:oleObj>
              </mc:Choice>
              <mc:Fallback>
                <p:oleObj name="Equation" r:id="rId9" imgW="314928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56948"/>
                        <a:ext cx="3149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743200" y="4675496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1" imgW="2539800" imgH="927000" progId="Equation.DSMT4">
                  <p:embed/>
                </p:oleObj>
              </mc:Choice>
              <mc:Fallback>
                <p:oleObj name="Equation" r:id="rId11" imgW="253980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75496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766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Courier New</vt:lpstr>
      <vt:lpstr>Arial</vt:lpstr>
      <vt:lpstr>Office Theme</vt:lpstr>
      <vt:lpstr>Equation</vt:lpstr>
      <vt:lpstr>MathType 7.0 Equation</vt:lpstr>
      <vt:lpstr>Section 16.6</vt:lpstr>
      <vt:lpstr>Objectives</vt:lpstr>
      <vt:lpstr>Double Integrals</vt:lpstr>
      <vt:lpstr>Double Integrals</vt:lpstr>
      <vt:lpstr>Double Integrals</vt:lpstr>
      <vt:lpstr>Double Integrals</vt:lpstr>
      <vt:lpstr>Example 1: Evaluating a Double Integral on a Type I Region</vt:lpstr>
      <vt:lpstr>Example 1: Evaluating a Double Integral on a Type I Region (cont.)</vt:lpstr>
      <vt:lpstr>Example 1: Evaluating a Double Integral on a Type I Region (cont.)</vt:lpstr>
      <vt:lpstr>Example 1: Evaluating a Double Integral on a Type I Region (cont.)</vt:lpstr>
      <vt:lpstr>Example 2: Evaluating a Double Integral on a Type II Region</vt:lpstr>
      <vt:lpstr>Example 2: Evaluating a Double Integral on a Type II Region (cont.)</vt:lpstr>
      <vt:lpstr>Example 2: Evaluating a Double Integral on a Type II Region (cont.)</vt:lpstr>
      <vt:lpstr>Example 3: Evaluating a Double Integral on a Type III Region </vt:lpstr>
      <vt:lpstr>Example 3: Evaluating a Double Integral on a Type III Region (cont.) </vt:lpstr>
      <vt:lpstr>Example 4: Finding the Volume of a  Geometric Solid</vt:lpstr>
      <vt:lpstr>Example 4: Finding the Volume of a  Geometric Solid (cont.)</vt:lpstr>
      <vt:lpstr>Example 4: Finding the Volume of a  Geometric Solid (cont.)</vt:lpstr>
      <vt:lpstr>Example 4: Finding the Volume of a  Geometric Solid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50</cp:revision>
  <dcterms:created xsi:type="dcterms:W3CDTF">2013-04-26T14:43:13Z</dcterms:created>
  <dcterms:modified xsi:type="dcterms:W3CDTF">2019-08-22T04:09:22Z</dcterms:modified>
</cp:coreProperties>
</file>