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59" r:id="rId3"/>
    <p:sldId id="277" r:id="rId4"/>
    <p:sldId id="276" r:id="rId5"/>
    <p:sldId id="275" r:id="rId6"/>
    <p:sldId id="263" r:id="rId7"/>
    <p:sldId id="279" r:id="rId8"/>
    <p:sldId id="299" r:id="rId9"/>
    <p:sldId id="280" r:id="rId10"/>
    <p:sldId id="281" r:id="rId11"/>
    <p:sldId id="282" r:id="rId12"/>
    <p:sldId id="283" r:id="rId13"/>
    <p:sldId id="284" r:id="rId14"/>
    <p:sldId id="285" r:id="rId15"/>
    <p:sldId id="278" r:id="rId16"/>
    <p:sldId id="265" r:id="rId17"/>
    <p:sldId id="292" r:id="rId18"/>
    <p:sldId id="293" r:id="rId19"/>
    <p:sldId id="294" r:id="rId20"/>
    <p:sldId id="266" r:id="rId21"/>
    <p:sldId id="295" r:id="rId22"/>
    <p:sldId id="296" r:id="rId23"/>
    <p:sldId id="267" r:id="rId24"/>
    <p:sldId id="268" r:id="rId25"/>
    <p:sldId id="297" r:id="rId26"/>
    <p:sldId id="298" r:id="rId27"/>
    <p:sldId id="271" r:id="rId28"/>
    <p:sldId id="287" r:id="rId29"/>
    <p:sldId id="288" r:id="rId30"/>
    <p:sldId id="289" r:id="rId31"/>
    <p:sldId id="272" r:id="rId32"/>
    <p:sldId id="273" r:id="rId33"/>
    <p:sldId id="290"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amprasad" initials="s" lastIdx="7" clrIdx="0">
    <p:extLst>
      <p:ext uri="{19B8F6BF-5375-455C-9EA6-DF929625EA0E}">
        <p15:presenceInfo xmlns:p15="http://schemas.microsoft.com/office/powerpoint/2012/main" userId="S-1-5-21-1666015839-3846122634-945917319-1154" providerId="AD"/>
      </p:ext>
    </p:extLst>
  </p:cmAuthor>
  <p:cmAuthor id="2" name="Allison Conger" initials="AC" lastIdx="8" clrIdx="1">
    <p:extLst>
      <p:ext uri="{19B8F6BF-5375-455C-9EA6-DF929625EA0E}">
        <p15:presenceInfo xmlns:p15="http://schemas.microsoft.com/office/powerpoint/2012/main" userId="Allison Conger" providerId="None"/>
      </p:ext>
    </p:extLst>
  </p:cmAuthor>
  <p:cmAuthor id="3" name="Sindhusha" initials="S" lastIdx="1" clrIdx="2">
    <p:extLst>
      <p:ext uri="{19B8F6BF-5375-455C-9EA6-DF929625EA0E}">
        <p15:presenceInfo xmlns:p15="http://schemas.microsoft.com/office/powerpoint/2012/main" userId="01d48f91606cf9c0" providerId="Windows Live"/>
      </p:ext>
    </p:extLst>
  </p:cmAuthor>
  <p:cmAuthor id="4" name="appaji" initials="a" lastIdx="6" clrIdx="3">
    <p:extLst>
      <p:ext uri="{19B8F6BF-5375-455C-9EA6-DF929625EA0E}">
        <p15:presenceInfo xmlns:p15="http://schemas.microsoft.com/office/powerpoint/2012/main" userId="S-1-5-21-1666015839-3846122634-945917319-2221" providerId="AD"/>
      </p:ext>
    </p:extLst>
  </p:cmAuthor>
  <p:cmAuthor id="5" name="Allison Conger" initials="AC [2]" lastIdx="1" clrIdx="4">
    <p:extLst>
      <p:ext uri="{19B8F6BF-5375-455C-9EA6-DF929625EA0E}">
        <p15:presenceInfo xmlns:p15="http://schemas.microsoft.com/office/powerpoint/2012/main" userId="S-1-5-21-1482476501-413027322-842925246-31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D8D"/>
    <a:srgbClr val="000000"/>
    <a:srgbClr val="366092"/>
    <a:srgbClr val="2D7D9F"/>
    <a:srgbClr val="008080"/>
    <a:srgbClr val="1F497D"/>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4660"/>
  </p:normalViewPr>
  <p:slideViewPr>
    <p:cSldViewPr>
      <p:cViewPr varScale="1">
        <p:scale>
          <a:sx n="86" d="100"/>
          <a:sy n="86" d="100"/>
        </p:scale>
        <p:origin x="1454"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11/23/2021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984901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1F927-3EB5-4DD3-9D3F-3D9A8DEDF6F0}" type="datetimeFigureOut">
              <a:rPr lang="en-US" smtClean="0"/>
              <a:t>11/23/2021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FAD1D-DCD2-48A5-AD65-68DF8D3C4432}" type="slidenum">
              <a:rPr lang="en-US" smtClean="0"/>
              <a:t>‹#›</a:t>
            </a:fld>
            <a:endParaRPr lang="en-US"/>
          </a:p>
        </p:txBody>
      </p:sp>
    </p:spTree>
    <p:extLst>
      <p:ext uri="{BB962C8B-B14F-4D97-AF65-F5344CB8AC3E}">
        <p14:creationId xmlns:p14="http://schemas.microsoft.com/office/powerpoint/2010/main" val="627085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160054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image" Target="../media/image22.wmf"/><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5.bin"/><Relationship Id="rId14" Type="http://schemas.openxmlformats.org/officeDocument/2006/relationships/image" Target="../media/image21.wmf"/></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8.w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7.wmf"/><Relationship Id="rId11" Type="http://schemas.openxmlformats.org/officeDocument/2006/relationships/image" Target="../media/image50.png"/><Relationship Id="rId5" Type="http://schemas.openxmlformats.org/officeDocument/2006/relationships/oleObject" Target="../embeddings/oleObject16.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0.wmf"/><Relationship Id="rId4"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2.wmf"/><Relationship Id="rId5" Type="http://schemas.openxmlformats.org/officeDocument/2006/relationships/oleObject" Target="../embeddings/oleObject21.bin"/><Relationship Id="rId4" Type="http://schemas.openxmlformats.org/officeDocument/2006/relationships/image" Target="../media/image4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2.1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Plotting Points in the Cartesian Coordinate System (cont.)</a:t>
            </a:r>
          </a:p>
        </p:txBody>
      </p:sp>
      <p:sp>
        <p:nvSpPr>
          <p:cNvPr id="3" name="Content Placeholder 2"/>
          <p:cNvSpPr>
            <a:spLocks noGrp="1"/>
          </p:cNvSpPr>
          <p:nvPr>
            <p:ph idx="1"/>
          </p:nvPr>
        </p:nvSpPr>
        <p:spPr/>
        <p:txBody>
          <a:bodyPr/>
          <a:lstStyle/>
          <a:p>
            <a:r>
              <a:rPr lang="en-US" b="1" dirty="0"/>
              <a:t>b.</a:t>
            </a:r>
            <a:endParaRPr lang="en-IN" b="1" dirty="0"/>
          </a:p>
        </p:txBody>
      </p:sp>
      <p:pic>
        <p:nvPicPr>
          <p:cNvPr id="6" name="Picture 5"/>
          <p:cNvPicPr>
            <a:picLocks noChangeAspect="1"/>
          </p:cNvPicPr>
          <p:nvPr/>
        </p:nvPicPr>
        <p:blipFill>
          <a:blip r:embed="rId2"/>
          <a:stretch>
            <a:fillRect/>
          </a:stretch>
        </p:blipFill>
        <p:spPr>
          <a:xfrm>
            <a:off x="914400" y="1280160"/>
            <a:ext cx="4314413" cy="4329113"/>
          </a:xfrm>
          <a:prstGeom prst="rect">
            <a:avLst/>
          </a:prstGeom>
        </p:spPr>
      </p:pic>
    </p:spTree>
    <p:extLst>
      <p:ext uri="{BB962C8B-B14F-4D97-AF65-F5344CB8AC3E}">
        <p14:creationId xmlns:p14="http://schemas.microsoft.com/office/powerpoint/2010/main" val="287111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Plotting Points in the Cartesian Coordinate System (cont.)</a:t>
            </a:r>
          </a:p>
        </p:txBody>
      </p:sp>
      <p:sp>
        <p:nvSpPr>
          <p:cNvPr id="3" name="Content Placeholder 2"/>
          <p:cNvSpPr>
            <a:spLocks noGrp="1"/>
          </p:cNvSpPr>
          <p:nvPr>
            <p:ph idx="1"/>
          </p:nvPr>
        </p:nvSpPr>
        <p:spPr/>
        <p:txBody>
          <a:bodyPr/>
          <a:lstStyle/>
          <a:p>
            <a:r>
              <a:rPr lang="en-US" b="1" dirty="0"/>
              <a:t>c.</a:t>
            </a:r>
            <a:endParaRPr lang="en-IN" b="1" dirty="0"/>
          </a:p>
        </p:txBody>
      </p:sp>
      <p:pic>
        <p:nvPicPr>
          <p:cNvPr id="4" name="Picture 3"/>
          <p:cNvPicPr>
            <a:picLocks noChangeAspect="1"/>
          </p:cNvPicPr>
          <p:nvPr/>
        </p:nvPicPr>
        <p:blipFill>
          <a:blip r:embed="rId2"/>
          <a:stretch>
            <a:fillRect/>
          </a:stretch>
        </p:blipFill>
        <p:spPr>
          <a:xfrm>
            <a:off x="990600" y="1346835"/>
            <a:ext cx="4447252" cy="4438650"/>
          </a:xfrm>
          <a:prstGeom prst="rect">
            <a:avLst/>
          </a:prstGeom>
        </p:spPr>
      </p:pic>
    </p:spTree>
    <p:extLst>
      <p:ext uri="{BB962C8B-B14F-4D97-AF65-F5344CB8AC3E}">
        <p14:creationId xmlns:p14="http://schemas.microsoft.com/office/powerpoint/2010/main" val="32437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Plotting Points in the Cartesian Coordinate System (cont.)</a:t>
            </a:r>
          </a:p>
        </p:txBody>
      </p:sp>
      <p:sp>
        <p:nvSpPr>
          <p:cNvPr id="3" name="Content Placeholder 2"/>
          <p:cNvSpPr>
            <a:spLocks noGrp="1"/>
          </p:cNvSpPr>
          <p:nvPr>
            <p:ph idx="1"/>
          </p:nvPr>
        </p:nvSpPr>
        <p:spPr/>
        <p:txBody>
          <a:bodyPr/>
          <a:lstStyle/>
          <a:p>
            <a:r>
              <a:rPr lang="en-US" b="1" dirty="0"/>
              <a:t>d.</a:t>
            </a:r>
            <a:endParaRPr lang="en-IN" b="1" dirty="0"/>
          </a:p>
        </p:txBody>
      </p:sp>
      <p:pic>
        <p:nvPicPr>
          <p:cNvPr id="5" name="Picture 4"/>
          <p:cNvPicPr>
            <a:picLocks noChangeAspect="1"/>
          </p:cNvPicPr>
          <p:nvPr/>
        </p:nvPicPr>
        <p:blipFill>
          <a:blip r:embed="rId2"/>
          <a:stretch>
            <a:fillRect/>
          </a:stretch>
        </p:blipFill>
        <p:spPr>
          <a:xfrm>
            <a:off x="1219200" y="1280160"/>
            <a:ext cx="4306559" cy="4314825"/>
          </a:xfrm>
          <a:prstGeom prst="rect">
            <a:avLst/>
          </a:prstGeom>
        </p:spPr>
      </p:pic>
    </p:spTree>
    <p:extLst>
      <p:ext uri="{BB962C8B-B14F-4D97-AF65-F5344CB8AC3E}">
        <p14:creationId xmlns:p14="http://schemas.microsoft.com/office/powerpoint/2010/main" val="299613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Plotting Points in the Cartesian   Coordinate System (cont.)</a:t>
            </a:r>
          </a:p>
        </p:txBody>
      </p:sp>
      <p:sp>
        <p:nvSpPr>
          <p:cNvPr id="3" name="Content Placeholder 2"/>
          <p:cNvSpPr>
            <a:spLocks noGrp="1"/>
          </p:cNvSpPr>
          <p:nvPr>
            <p:ph idx="1"/>
          </p:nvPr>
        </p:nvSpPr>
        <p:spPr/>
        <p:txBody>
          <a:bodyPr/>
          <a:lstStyle/>
          <a:p>
            <a:r>
              <a:rPr lang="en-US" b="1" dirty="0"/>
              <a:t>e.</a:t>
            </a:r>
            <a:endParaRPr lang="en-IN" b="1" dirty="0"/>
          </a:p>
        </p:txBody>
      </p:sp>
      <p:pic>
        <p:nvPicPr>
          <p:cNvPr id="4" name="Picture 3"/>
          <p:cNvPicPr>
            <a:picLocks noChangeAspect="1"/>
          </p:cNvPicPr>
          <p:nvPr/>
        </p:nvPicPr>
        <p:blipFill>
          <a:blip r:embed="rId2"/>
          <a:stretch>
            <a:fillRect/>
          </a:stretch>
        </p:blipFill>
        <p:spPr>
          <a:xfrm>
            <a:off x="1066800" y="1344584"/>
            <a:ext cx="4502415" cy="4511040"/>
          </a:xfrm>
          <a:prstGeom prst="rect">
            <a:avLst/>
          </a:prstGeom>
        </p:spPr>
      </p:pic>
    </p:spTree>
    <p:extLst>
      <p:ext uri="{BB962C8B-B14F-4D97-AF65-F5344CB8AC3E}">
        <p14:creationId xmlns:p14="http://schemas.microsoft.com/office/powerpoint/2010/main" val="328002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Plotting Points in the Cartesian Coordinate System (cont.)</a:t>
            </a:r>
          </a:p>
        </p:txBody>
      </p:sp>
      <p:sp>
        <p:nvSpPr>
          <p:cNvPr id="3" name="Content Placeholder 2"/>
          <p:cNvSpPr>
            <a:spLocks noGrp="1"/>
          </p:cNvSpPr>
          <p:nvPr>
            <p:ph idx="1"/>
          </p:nvPr>
        </p:nvSpPr>
        <p:spPr/>
        <p:txBody>
          <a:bodyPr/>
          <a:lstStyle/>
          <a:p>
            <a:r>
              <a:rPr lang="en-US" b="1" dirty="0"/>
              <a:t>f.</a:t>
            </a:r>
            <a:endParaRPr lang="en-IN" b="1" dirty="0"/>
          </a:p>
        </p:txBody>
      </p:sp>
      <p:pic>
        <p:nvPicPr>
          <p:cNvPr id="5" name="Picture 4"/>
          <p:cNvPicPr>
            <a:picLocks noChangeAspect="1"/>
          </p:cNvPicPr>
          <p:nvPr/>
        </p:nvPicPr>
        <p:blipFill>
          <a:blip r:embed="rId2"/>
          <a:stretch>
            <a:fillRect/>
          </a:stretch>
        </p:blipFill>
        <p:spPr>
          <a:xfrm>
            <a:off x="914400" y="1280160"/>
            <a:ext cx="4250788" cy="4267200"/>
          </a:xfrm>
          <a:prstGeom prst="rect">
            <a:avLst/>
          </a:prstGeom>
        </p:spPr>
      </p:pic>
    </p:spTree>
    <p:extLst>
      <p:ext uri="{BB962C8B-B14F-4D97-AF65-F5344CB8AC3E}">
        <p14:creationId xmlns:p14="http://schemas.microsoft.com/office/powerpoint/2010/main" val="318755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Graphing Equations in Two Variables</a:t>
            </a:r>
          </a:p>
        </p:txBody>
      </p:sp>
      <p:sp>
        <p:nvSpPr>
          <p:cNvPr id="3" name="Content Placeholder 2"/>
          <p:cNvSpPr>
            <a:spLocks noGrp="1"/>
          </p:cNvSpPr>
          <p:nvPr>
            <p:ph idx="1"/>
          </p:nvPr>
        </p:nvSpPr>
        <p:spPr/>
        <p:txBody>
          <a:bodyPr/>
          <a:lstStyle/>
          <a:p>
            <a:r>
              <a:rPr lang="en-US" dirty="0"/>
              <a:t>Sketch graphs of the following equations by plotting points. </a:t>
            </a:r>
          </a:p>
        </p:txBody>
      </p:sp>
      <p:graphicFrame>
        <p:nvGraphicFramePr>
          <p:cNvPr id="1026" name="Object 2"/>
          <p:cNvGraphicFramePr>
            <a:graphicFrameLocks noChangeAspect="1"/>
          </p:cNvGraphicFramePr>
          <p:nvPr>
            <p:extLst>
              <p:ext uri="{D42A27DB-BD31-4B8C-83A1-F6EECF244321}">
                <p14:modId xmlns:p14="http://schemas.microsoft.com/office/powerpoint/2010/main" val="5104452"/>
              </p:ext>
            </p:extLst>
          </p:nvPr>
        </p:nvGraphicFramePr>
        <p:xfrm>
          <a:off x="530352" y="2452048"/>
          <a:ext cx="2667000" cy="1981200"/>
        </p:xfrm>
        <a:graphic>
          <a:graphicData uri="http://schemas.openxmlformats.org/presentationml/2006/ole">
            <mc:AlternateContent xmlns:mc="http://schemas.openxmlformats.org/markup-compatibility/2006">
              <mc:Choice xmlns:v="urn:schemas-microsoft-com:vml" Requires="v">
                <p:oleObj spid="_x0000_s9280" name="Equation" r:id="rId3" imgW="2666880" imgH="1981080" progId="Equation.DSMT4">
                  <p:embed/>
                </p:oleObj>
              </mc:Choice>
              <mc:Fallback>
                <p:oleObj name="Equation" r:id="rId3" imgW="2666880" imgH="1981080" progId="Equation.DSMT4">
                  <p:embed/>
                  <p:pic>
                    <p:nvPicPr>
                      <p:cNvPr id="0" name=""/>
                      <p:cNvPicPr>
                        <a:picLocks noChangeAspect="1" noChangeArrowheads="1"/>
                      </p:cNvPicPr>
                      <p:nvPr/>
                    </p:nvPicPr>
                    <p:blipFill>
                      <a:blip r:embed="rId4"/>
                      <a:srcRect/>
                      <a:stretch>
                        <a:fillRect/>
                      </a:stretch>
                    </p:blipFill>
                    <p:spPr bwMode="auto">
                      <a:xfrm>
                        <a:off x="530352" y="2452048"/>
                        <a:ext cx="2667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9128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Graphing Equations in Two Variables (cont.)</a:t>
            </a:r>
          </a:p>
        </p:txBody>
      </p:sp>
      <p:sp>
        <p:nvSpPr>
          <p:cNvPr id="3" name="Content Placeholder 2"/>
          <p:cNvSpPr>
            <a:spLocks noGrp="1"/>
          </p:cNvSpPr>
          <p:nvPr>
            <p:ph idx="1"/>
          </p:nvPr>
        </p:nvSpPr>
        <p:spPr>
          <a:xfrm>
            <a:off x="457200" y="1280160"/>
            <a:ext cx="8229600" cy="1471172"/>
          </a:xfrm>
        </p:spPr>
        <p:txBody>
          <a:bodyPr>
            <a:spAutoFit/>
          </a:bodyPr>
          <a:lstStyle/>
          <a:p>
            <a:r>
              <a:rPr lang="en-US" b="1" dirty="0"/>
              <a:t>Solutions:</a:t>
            </a:r>
          </a:p>
          <a:p>
            <a:pPr marL="447675" indent="-447675"/>
            <a:r>
              <a:rPr lang="en-US" dirty="0"/>
              <a:t>a.</a:t>
            </a:r>
            <a:r>
              <a:rPr lang="en-US" b="1" dirty="0"/>
              <a:t>	</a:t>
            </a:r>
            <a:r>
              <a:rPr lang="en-US" dirty="0"/>
              <a:t>In each row in the first table, we select a value for one of the two variables.</a:t>
            </a:r>
            <a:endParaRPr lang="en-US" b="1" dirty="0"/>
          </a:p>
        </p:txBody>
      </p:sp>
      <p:graphicFrame>
        <p:nvGraphicFramePr>
          <p:cNvPr id="10" name="Table 9"/>
          <p:cNvGraphicFramePr>
            <a:graphicFrameLocks noGrp="1"/>
          </p:cNvGraphicFramePr>
          <p:nvPr>
            <p:extLst>
              <p:ext uri="{D42A27DB-BD31-4B8C-83A1-F6EECF244321}">
                <p14:modId xmlns:p14="http://schemas.microsoft.com/office/powerpoint/2010/main" val="1982609280"/>
              </p:ext>
            </p:extLst>
          </p:nvPr>
        </p:nvGraphicFramePr>
        <p:xfrm>
          <a:off x="3886200" y="2651760"/>
          <a:ext cx="1371600" cy="310896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20040">
                <a:tc>
                  <a:txBody>
                    <a:bodyPr/>
                    <a:lstStyle/>
                    <a:p>
                      <a:pPr algn="ctr"/>
                      <a:r>
                        <a:rPr lang="en-US" sz="2800" b="1" i="1" dirty="0"/>
                        <a:t>x</a:t>
                      </a:r>
                    </a:p>
                  </a:txBody>
                  <a:tcPr anchor="ctr"/>
                </a:tc>
                <a:tc>
                  <a:txBody>
                    <a:bodyPr/>
                    <a:lstStyle/>
                    <a:p>
                      <a:pPr algn="ctr"/>
                      <a:r>
                        <a:rPr lang="en-US" sz="2800" b="1" i="1" dirty="0"/>
                        <a:t>y</a:t>
                      </a:r>
                    </a:p>
                  </a:txBody>
                  <a:tcPr anchor="ctr"/>
                </a:tc>
                <a:extLst>
                  <a:ext uri="{0D108BD9-81ED-4DB2-BD59-A6C34878D82A}">
                    <a16:rowId xmlns:a16="http://schemas.microsoft.com/office/drawing/2014/main" val="10000"/>
                  </a:ext>
                </a:extLst>
              </a:tr>
              <a:tr h="304800">
                <a:tc>
                  <a:txBody>
                    <a:bodyPr/>
                    <a:lstStyle/>
                    <a:p>
                      <a:pPr algn="ctr"/>
                      <a:r>
                        <a:rPr lang="en-US" sz="2800" dirty="0">
                          <a:solidFill>
                            <a:srgbClr val="000000"/>
                          </a:solidFill>
                          <a:latin typeface="Symbol" pitchFamily="82" charset="2"/>
                        </a:rPr>
                        <a:t>-</a:t>
                      </a:r>
                      <a:r>
                        <a:rPr lang="en-US" sz="2800" dirty="0">
                          <a:solidFill>
                            <a:srgbClr val="000000"/>
                          </a:solidFill>
                        </a:rPr>
                        <a:t>3</a:t>
                      </a:r>
                    </a:p>
                  </a:txBody>
                  <a:tcPr anchor="ctr"/>
                </a:tc>
                <a:tc>
                  <a:txBody>
                    <a:bodyPr/>
                    <a:lstStyle/>
                    <a:p>
                      <a:pPr algn="ctr"/>
                      <a:r>
                        <a:rPr lang="en-US" sz="2800" dirty="0">
                          <a:solidFill>
                            <a:srgbClr val="000000"/>
                          </a:solidFill>
                        </a:rPr>
                        <a:t>?</a:t>
                      </a:r>
                    </a:p>
                  </a:txBody>
                  <a:tcPr anchor="ctr"/>
                </a:tc>
                <a:extLst>
                  <a:ext uri="{0D108BD9-81ED-4DB2-BD59-A6C34878D82A}">
                    <a16:rowId xmlns:a16="http://schemas.microsoft.com/office/drawing/2014/main" val="10001"/>
                  </a:ext>
                </a:extLst>
              </a:tr>
              <a:tr h="365760">
                <a:tc>
                  <a:txBody>
                    <a:bodyPr/>
                    <a:lstStyle/>
                    <a:p>
                      <a:pPr algn="ctr"/>
                      <a:r>
                        <a:rPr lang="en-US" sz="2800" dirty="0">
                          <a:solidFill>
                            <a:srgbClr val="000000"/>
                          </a:solidFill>
                        </a:rPr>
                        <a:t>0</a:t>
                      </a:r>
                    </a:p>
                  </a:txBody>
                  <a:tcPr anchor="ctr"/>
                </a:tc>
                <a:tc>
                  <a:txBody>
                    <a:bodyPr/>
                    <a:lstStyle/>
                    <a:p>
                      <a:pPr algn="ctr"/>
                      <a:r>
                        <a:rPr lang="en-US" sz="2800" dirty="0">
                          <a:solidFill>
                            <a:srgbClr val="000000"/>
                          </a:solidFill>
                        </a:rPr>
                        <a:t>?</a:t>
                      </a:r>
                    </a:p>
                  </a:txBody>
                  <a:tcPr anchor="ctr"/>
                </a:tc>
                <a:extLst>
                  <a:ext uri="{0D108BD9-81ED-4DB2-BD59-A6C34878D82A}">
                    <a16:rowId xmlns:a16="http://schemas.microsoft.com/office/drawing/2014/main" val="10002"/>
                  </a:ext>
                </a:extLst>
              </a:tr>
              <a:tr h="274320">
                <a:tc>
                  <a:txBody>
                    <a:bodyPr/>
                    <a:lstStyle/>
                    <a:p>
                      <a:pPr algn="ctr"/>
                      <a:r>
                        <a:rPr lang="en-US" sz="2800" dirty="0">
                          <a:solidFill>
                            <a:srgbClr val="000000"/>
                          </a:solidFill>
                        </a:rPr>
                        <a:t>?</a:t>
                      </a:r>
                    </a:p>
                  </a:txBody>
                  <a:tcPr anchor="ctr"/>
                </a:tc>
                <a:tc>
                  <a:txBody>
                    <a:bodyPr/>
                    <a:lstStyle/>
                    <a:p>
                      <a:pPr algn="ctr"/>
                      <a:r>
                        <a:rPr lang="en-US" sz="2800" dirty="0">
                          <a:solidFill>
                            <a:srgbClr val="000000"/>
                          </a:solidFill>
                        </a:rPr>
                        <a:t>0</a:t>
                      </a:r>
                    </a:p>
                  </a:txBody>
                  <a:tcPr anchor="ctr"/>
                </a:tc>
                <a:extLst>
                  <a:ext uri="{0D108BD9-81ED-4DB2-BD59-A6C34878D82A}">
                    <a16:rowId xmlns:a16="http://schemas.microsoft.com/office/drawing/2014/main" val="10003"/>
                  </a:ext>
                </a:extLst>
              </a:tr>
              <a:tr h="0">
                <a:tc>
                  <a:txBody>
                    <a:bodyPr/>
                    <a:lstStyle/>
                    <a:p>
                      <a:pPr algn="ctr"/>
                      <a:r>
                        <a:rPr lang="en-US" sz="2800" dirty="0">
                          <a:solidFill>
                            <a:srgbClr val="000000"/>
                          </a:solidFill>
                        </a:rPr>
                        <a:t>?</a:t>
                      </a:r>
                    </a:p>
                  </a:txBody>
                  <a:tcPr anchor="ctr"/>
                </a:tc>
                <a:tc>
                  <a:txBody>
                    <a:bodyPr/>
                    <a:lstStyle/>
                    <a:p>
                      <a:pPr algn="ctr"/>
                      <a:r>
                        <a:rPr lang="en-US" sz="2800" dirty="0">
                          <a:solidFill>
                            <a:srgbClr val="000000"/>
                          </a:solidFill>
                        </a:rPr>
                        <a:t>5</a:t>
                      </a:r>
                    </a:p>
                  </a:txBody>
                  <a:tcPr anchor="ctr"/>
                </a:tc>
                <a:extLst>
                  <a:ext uri="{0D108BD9-81ED-4DB2-BD59-A6C34878D82A}">
                    <a16:rowId xmlns:a16="http://schemas.microsoft.com/office/drawing/2014/main" val="10004"/>
                  </a:ext>
                </a:extLst>
              </a:tr>
              <a:tr h="243840">
                <a:tc>
                  <a:txBody>
                    <a:bodyPr/>
                    <a:lstStyle/>
                    <a:p>
                      <a:pPr algn="ctr"/>
                      <a:r>
                        <a:rPr lang="en-US" sz="2800" dirty="0">
                          <a:solidFill>
                            <a:srgbClr val="000000"/>
                          </a:solidFill>
                        </a:rPr>
                        <a:t>1</a:t>
                      </a:r>
                    </a:p>
                  </a:txBody>
                  <a:tcPr anchor="ctr"/>
                </a:tc>
                <a:tc>
                  <a:txBody>
                    <a:bodyPr/>
                    <a:lstStyle/>
                    <a:p>
                      <a:pPr algn="ctr"/>
                      <a:r>
                        <a:rPr lang="en-US" sz="2800" dirty="0">
                          <a:solidFill>
                            <a:srgbClr val="000000"/>
                          </a:solidFill>
                        </a:rPr>
                        <a:t>?</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4D97-904E-4EEE-B25C-493B59C642F2}"/>
              </a:ext>
            </a:extLst>
          </p:cNvPr>
          <p:cNvSpPr>
            <a:spLocks noGrp="1"/>
          </p:cNvSpPr>
          <p:nvPr>
            <p:ph type="title"/>
          </p:nvPr>
        </p:nvSpPr>
        <p:spPr/>
        <p:txBody>
          <a:bodyPr/>
          <a:lstStyle/>
          <a:p>
            <a:r>
              <a:rPr lang="en-US" dirty="0"/>
              <a:t>Example 2: Graphing Equations in Two Variables (cont.)</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FD9B1C-C5C9-4F60-A852-C15E1E4FB94A}"/>
                  </a:ext>
                </a:extLst>
              </p:cNvPr>
              <p:cNvSpPr>
                <a:spLocks noGrp="1"/>
              </p:cNvSpPr>
              <p:nvPr>
                <p:ph idx="1"/>
              </p:nvPr>
            </p:nvSpPr>
            <p:spPr/>
            <p:txBody>
              <a:bodyPr/>
              <a:lstStyle/>
              <a:p>
                <a:r>
                  <a:rPr lang="en-US" dirty="0"/>
                  <a:t>Once we substitute a value, the equation </a:t>
                </a:r>
                <a:br>
                  <a:rPr lang="en-US"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−5</m:t>
                    </m:r>
                    <m:r>
                      <a:rPr lang="en-US" b="0" i="1" smtClean="0">
                        <a:latin typeface="Cambria Math" panose="02040503050406030204" pitchFamily="18" charset="0"/>
                      </a:rPr>
                      <m:t>𝑦</m:t>
                    </m:r>
                    <m:r>
                      <a:rPr lang="en-US" b="0" i="1" smtClean="0">
                        <a:latin typeface="Cambria Math" panose="02040503050406030204" pitchFamily="18" charset="0"/>
                      </a:rPr>
                      <m:t>=10</m:t>
                    </m:r>
                  </m:oMath>
                </a14:m>
                <a:r>
                  <a:rPr lang="en-US" dirty="0"/>
                  <a:t> can be solved for the other variable. An example of this is shown below.</a:t>
                </a:r>
              </a:p>
              <a:p>
                <a:pPr>
                  <a:tabLst>
                    <a:tab pos="5202238" algn="r"/>
                  </a:tabLst>
                </a:pPr>
                <a:r>
                  <a:rPr lang="en-US" b="0" dirty="0"/>
                  <a:t>	</a:t>
                </a:r>
                <a14:m>
                  <m:oMath xmlns:m="http://schemas.openxmlformats.org/officeDocument/2006/math">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−5</m:t>
                    </m:r>
                    <m:r>
                      <a:rPr lang="en-US" b="0" i="1" smtClean="0">
                        <a:latin typeface="Cambria Math" panose="02040503050406030204" pitchFamily="18" charset="0"/>
                      </a:rPr>
                      <m:t>𝑦</m:t>
                    </m:r>
                    <m:r>
                      <a:rPr lang="en-US" b="0" i="1" smtClean="0">
                        <a:latin typeface="Cambria Math" panose="02040503050406030204" pitchFamily="18" charset="0"/>
                      </a:rPr>
                      <m:t>=10</m:t>
                    </m:r>
                  </m:oMath>
                </a14:m>
                <a:endParaRPr lang="en-US" b="0" dirty="0"/>
              </a:p>
              <a:p>
                <a:pPr>
                  <a:tabLst>
                    <a:tab pos="5202238" algn="r"/>
                  </a:tabLst>
                </a:pPr>
                <a:r>
                  <a:rPr lang="en-US" b="0" dirty="0"/>
                  <a:t>	</a:t>
                </a:r>
                <a14:m>
                  <m:oMath xmlns:m="http://schemas.openxmlformats.org/officeDocument/2006/math">
                    <m:r>
                      <a:rPr lang="en-US" b="0" i="1" smtClean="0">
                        <a:latin typeface="Cambria Math" panose="02040503050406030204" pitchFamily="18" charset="0"/>
                      </a:rPr>
                      <m:t>−6−5</m:t>
                    </m:r>
                    <m:r>
                      <a:rPr lang="en-US" b="0" i="1" smtClean="0">
                        <a:latin typeface="Cambria Math" panose="02040503050406030204" pitchFamily="18" charset="0"/>
                      </a:rPr>
                      <m:t>𝑦</m:t>
                    </m:r>
                    <m:r>
                      <a:rPr lang="en-US" b="0" i="1" smtClean="0">
                        <a:latin typeface="Cambria Math" panose="02040503050406030204" pitchFamily="18" charset="0"/>
                      </a:rPr>
                      <m:t>=10</m:t>
                    </m:r>
                  </m:oMath>
                </a14:m>
                <a:endParaRPr lang="en-US" b="0" dirty="0"/>
              </a:p>
              <a:p>
                <a:pPr>
                  <a:tabLst>
                    <a:tab pos="5202238" algn="r"/>
                  </a:tabLst>
                </a:pPr>
                <a:r>
                  <a:rPr lang="en-US" b="0" dirty="0"/>
                  <a:t>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𝑦</m:t>
                    </m:r>
                    <m:r>
                      <a:rPr lang="en-US" b="0" i="1" smtClean="0">
                        <a:latin typeface="Cambria Math" panose="02040503050406030204" pitchFamily="18" charset="0"/>
                      </a:rPr>
                      <m:t>=16</m:t>
                    </m:r>
                  </m:oMath>
                </a14:m>
                <a:endParaRPr lang="en-US" b="0" dirty="0"/>
              </a:p>
              <a:p>
                <a:pPr>
                  <a:tabLst>
                    <a:tab pos="5467350" algn="r"/>
                  </a:tabLst>
                </a:pPr>
                <a:r>
                  <a:rPr lang="en-US" b="0"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5</m:t>
                        </m:r>
                      </m:den>
                    </m:f>
                  </m:oMath>
                </a14:m>
                <a:endParaRPr lang="en-IN" dirty="0"/>
              </a:p>
            </p:txBody>
          </p:sp>
        </mc:Choice>
        <mc:Fallback xmlns="">
          <p:sp>
            <p:nvSpPr>
              <p:cNvPr id="3" name="Content Placeholder 2">
                <a:extLst>
                  <a:ext uri="{FF2B5EF4-FFF2-40B4-BE49-F238E27FC236}">
                    <a16:creationId xmlns:a16="http://schemas.microsoft.com/office/drawing/2014/main" id="{ECFD9B1C-C5C9-4F60-A852-C15E1E4FB94A}"/>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812133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4D78-66F6-4DF9-A012-0749349AA375}"/>
              </a:ext>
            </a:extLst>
          </p:cNvPr>
          <p:cNvSpPr>
            <a:spLocks noGrp="1"/>
          </p:cNvSpPr>
          <p:nvPr>
            <p:ph type="title"/>
          </p:nvPr>
        </p:nvSpPr>
        <p:spPr/>
        <p:txBody>
          <a:bodyPr/>
          <a:lstStyle/>
          <a:p>
            <a:r>
              <a:rPr lang="en-US" dirty="0"/>
              <a:t>Example 2: Graphing Equations in Two Variables (cont.)</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E33ADC-FBFF-4F6C-8EEB-4C91BFA2B30B}"/>
                  </a:ext>
                </a:extLst>
              </p:cNvPr>
              <p:cNvSpPr>
                <a:spLocks noGrp="1"/>
              </p:cNvSpPr>
              <p:nvPr>
                <p:ph idx="1"/>
              </p:nvPr>
            </p:nvSpPr>
            <p:spPr>
              <a:xfrm>
                <a:off x="457200" y="1280160"/>
                <a:ext cx="5029200" cy="4572000"/>
              </a:xfrm>
            </p:spPr>
            <p:txBody>
              <a:bodyPr/>
              <a:lstStyle/>
              <a:p>
                <a:r>
                  <a:rPr lang="en-US" dirty="0"/>
                  <a:t>This gives us a list of </a:t>
                </a:r>
                <a14:m>
                  <m:oMath xmlns:m="http://schemas.openxmlformats.org/officeDocument/2006/math">
                    <m:r>
                      <a:rPr lang="en-US" b="0" i="1" smtClean="0">
                        <a:latin typeface="Cambria Math" panose="02040503050406030204" pitchFamily="18" charset="0"/>
                      </a:rPr>
                      <m:t>5</m:t>
                    </m:r>
                  </m:oMath>
                </a14:m>
                <a:r>
                  <a:rPr lang="en-US" dirty="0"/>
                  <a:t> ordered pairs that can be plotted, though the ordered pair </a:t>
                </a:r>
                <a14:m>
                  <m:oMath xmlns:m="http://schemas.openxmlformats.org/officeDocument/2006/math">
                    <m:d>
                      <m:dPr>
                        <m:ctrlPr>
                          <a:rPr lang="en-US"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35</m:t>
                            </m:r>
                          </m:num>
                          <m:den>
                            <m:r>
                              <a:rPr lang="en-US" b="0" i="1" smtClean="0">
                                <a:latin typeface="Cambria Math" panose="02040503050406030204" pitchFamily="18" charset="0"/>
                              </a:rPr>
                              <m:t>2</m:t>
                            </m:r>
                          </m:den>
                        </m:f>
                        <m:r>
                          <a:rPr lang="en-US" b="0" i="1" smtClean="0">
                            <a:latin typeface="Cambria Math" panose="02040503050406030204" pitchFamily="18" charset="0"/>
                          </a:rPr>
                          <m:t>,5</m:t>
                        </m:r>
                      </m:e>
                    </m:d>
                  </m:oMath>
                </a14:m>
                <a:r>
                  <a:rPr lang="en-US" dirty="0"/>
                  <a:t> is off the coordinate system we draw.</a:t>
                </a:r>
                <a:endParaRPr lang="en-IN" dirty="0"/>
              </a:p>
            </p:txBody>
          </p:sp>
        </mc:Choice>
        <mc:Fallback xmlns="">
          <p:sp>
            <p:nvSpPr>
              <p:cNvPr id="3" name="Content Placeholder 2">
                <a:extLst>
                  <a:ext uri="{FF2B5EF4-FFF2-40B4-BE49-F238E27FC236}">
                    <a16:creationId xmlns:a16="http://schemas.microsoft.com/office/drawing/2014/main" id="{79E33ADC-FBFF-4F6C-8EEB-4C91BFA2B30B}"/>
                  </a:ext>
                </a:extLst>
              </p:cNvPr>
              <p:cNvSpPr>
                <a:spLocks noGrp="1" noRot="1" noChangeAspect="1" noMove="1" noResize="1" noEditPoints="1" noAdjustHandles="1" noChangeArrowheads="1" noChangeShapeType="1" noTextEdit="1"/>
              </p:cNvSpPr>
              <p:nvPr>
                <p:ph idx="1"/>
              </p:nvPr>
            </p:nvSpPr>
            <p:spPr>
              <a:xfrm>
                <a:off x="457200" y="1280160"/>
                <a:ext cx="5029200" cy="4572000"/>
              </a:xfrm>
              <a:blipFill>
                <a:blip r:embed="rId3"/>
                <a:stretch>
                  <a:fillRect l="-2424" t="-1200" r="-351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7B90AEA-B240-4E98-A23B-D43B65B65CD0}"/>
                  </a:ext>
                </a:extLst>
              </p:cNvPr>
              <p:cNvGraphicFramePr>
                <a:graphicFrameLocks noGrp="1"/>
              </p:cNvGraphicFramePr>
              <p:nvPr>
                <p:extLst>
                  <p:ext uri="{D42A27DB-BD31-4B8C-83A1-F6EECF244321}">
                    <p14:modId xmlns:p14="http://schemas.microsoft.com/office/powerpoint/2010/main" val="3584348298"/>
                  </p:ext>
                </p:extLst>
              </p:nvPr>
            </p:nvGraphicFramePr>
            <p:xfrm>
              <a:off x="5943600" y="1143000"/>
              <a:ext cx="1621981" cy="4696778"/>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981901">
                      <a:extLst>
                        <a:ext uri="{9D8B030D-6E8A-4147-A177-3AD203B41FA5}">
                          <a16:colId xmlns:a16="http://schemas.microsoft.com/office/drawing/2014/main" val="20001"/>
                        </a:ext>
                      </a:extLst>
                    </a:gridCol>
                  </a:tblGrid>
                  <a:tr h="670560">
                    <a:tc>
                      <a:txBody>
                        <a:bodyPr/>
                        <a:lstStyle/>
                        <a:p>
                          <a:pPr algn="ctr"/>
                          <a:r>
                            <a:rPr lang="en-US" sz="2800" b="1" i="1" dirty="0"/>
                            <a:t>x</a:t>
                          </a:r>
                        </a:p>
                      </a:txBody>
                      <a:tcPr anchor="ctr"/>
                    </a:tc>
                    <a:tc>
                      <a:txBody>
                        <a:bodyPr/>
                        <a:lstStyle/>
                        <a:p>
                          <a:pPr algn="ctr"/>
                          <a:r>
                            <a:rPr lang="en-US" sz="2800" b="1" i="1" dirty="0"/>
                            <a:t>y</a:t>
                          </a:r>
                        </a:p>
                      </a:txBody>
                      <a:tcPr anchor="ctr"/>
                    </a:tc>
                    <a:extLst>
                      <a:ext uri="{0D108BD9-81ED-4DB2-BD59-A6C34878D82A}">
                        <a16:rowId xmlns:a16="http://schemas.microsoft.com/office/drawing/2014/main" val="10000"/>
                      </a:ext>
                    </a:extLst>
                  </a:tr>
                  <a:tr h="670560">
                    <a:tc>
                      <a:txBody>
                        <a:bodyPr/>
                        <a:lstStyle/>
                        <a:p>
                          <a:pPr algn="ctr"/>
                          <a:r>
                            <a:rPr lang="en-US" sz="2800" dirty="0">
                              <a:solidFill>
                                <a:srgbClr val="000000"/>
                              </a:solidFill>
                              <a:latin typeface="Symbol" pitchFamily="82" charset="2"/>
                            </a:rPr>
                            <a:t>-</a:t>
                          </a:r>
                          <a:r>
                            <a:rPr lang="en-US" sz="2800" dirty="0">
                              <a:solidFill>
                                <a:srgbClr val="000000"/>
                              </a:solidFill>
                            </a:rPr>
                            <a:t>3</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m:t>
                                </m:r>
                                <m:f>
                                  <m:fPr>
                                    <m:ctrlPr>
                                      <a:rPr lang="en-US" sz="2800" b="0" i="1" smtClean="0">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16</m:t>
                                    </m:r>
                                  </m:num>
                                  <m:den>
                                    <m:r>
                                      <a:rPr lang="en-US" sz="2800" b="0" i="1" smtClean="0">
                                        <a:solidFill>
                                          <a:srgbClr val="000000"/>
                                        </a:solidFill>
                                        <a:latin typeface="Cambria Math" panose="02040503050406030204" pitchFamily="18" charset="0"/>
                                      </a:rPr>
                                      <m:t>5</m:t>
                                    </m:r>
                                  </m:den>
                                </m:f>
                              </m:oMath>
                            </m:oMathPara>
                          </a14:m>
                          <a:endParaRPr lang="en-US" sz="2800" dirty="0">
                            <a:solidFill>
                              <a:srgbClr val="000000"/>
                            </a:solidFill>
                          </a:endParaRPr>
                        </a:p>
                      </a:txBody>
                      <a:tcPr anchor="ctr"/>
                    </a:tc>
                    <a:extLst>
                      <a:ext uri="{0D108BD9-81ED-4DB2-BD59-A6C34878D82A}">
                        <a16:rowId xmlns:a16="http://schemas.microsoft.com/office/drawing/2014/main" val="10001"/>
                      </a:ext>
                    </a:extLst>
                  </a:tr>
                  <a:tr h="670560">
                    <a:tc>
                      <a:txBody>
                        <a:bodyPr/>
                        <a:lstStyle/>
                        <a:p>
                          <a:pPr algn="ctr"/>
                          <a:r>
                            <a:rPr lang="en-US" sz="2800" dirty="0">
                              <a:solidFill>
                                <a:srgbClr val="000000"/>
                              </a:solidFill>
                            </a:rPr>
                            <a:t>0</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−2</m:t>
                                </m:r>
                              </m:oMath>
                            </m:oMathPara>
                          </a14:m>
                          <a:endParaRPr lang="en-US" sz="2800" dirty="0">
                            <a:solidFill>
                              <a:srgbClr val="000000"/>
                            </a:solidFill>
                          </a:endParaRPr>
                        </a:p>
                      </a:txBody>
                      <a:tcPr anchor="ctr"/>
                    </a:tc>
                    <a:extLst>
                      <a:ext uri="{0D108BD9-81ED-4DB2-BD59-A6C34878D82A}">
                        <a16:rowId xmlns:a16="http://schemas.microsoft.com/office/drawing/2014/main" val="10002"/>
                      </a:ext>
                    </a:extLst>
                  </a:tr>
                  <a:tr h="670560">
                    <a:tc>
                      <a:txBody>
                        <a:bodyPr/>
                        <a:lstStyle/>
                        <a:p>
                          <a:pPr algn="ct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5</m:t>
                                </m:r>
                              </m:oMath>
                            </m:oMathPara>
                          </a14:m>
                          <a:endParaRPr lang="en-US" sz="2800" dirty="0">
                            <a:solidFill>
                              <a:srgbClr val="000000"/>
                            </a:solidFill>
                          </a:endParaRPr>
                        </a:p>
                      </a:txBody>
                      <a:tcPr anchor="ctr"/>
                    </a:tc>
                    <a:tc>
                      <a:txBody>
                        <a:bodyPr/>
                        <a:lstStyle/>
                        <a:p>
                          <a:pPr algn="ctr"/>
                          <a:r>
                            <a:rPr lang="en-US" sz="2800" dirty="0">
                              <a:solidFill>
                                <a:srgbClr val="000000"/>
                              </a:solidFill>
                            </a:rPr>
                            <a:t>0</a:t>
                          </a:r>
                        </a:p>
                      </a:txBody>
                      <a:tcPr anchor="ctr"/>
                    </a:tc>
                    <a:extLst>
                      <a:ext uri="{0D108BD9-81ED-4DB2-BD59-A6C34878D82A}">
                        <a16:rowId xmlns:a16="http://schemas.microsoft.com/office/drawing/2014/main" val="10003"/>
                      </a:ext>
                    </a:extLst>
                  </a:tr>
                  <a:tr h="670560">
                    <a:tc>
                      <a:txBody>
                        <a:bodyPr/>
                        <a:lstStyle/>
                        <a:p>
                          <a:pPr algn="ctr"/>
                          <a14:m>
                            <m:oMathPara xmlns:m="http://schemas.openxmlformats.org/officeDocument/2006/math">
                              <m:oMathParaPr>
                                <m:jc m:val="centerGroup"/>
                              </m:oMathParaPr>
                              <m:oMath xmlns:m="http://schemas.openxmlformats.org/officeDocument/2006/math">
                                <m:f>
                                  <m:fPr>
                                    <m:ctrlPr>
                                      <a:rPr lang="en-US" sz="2800" b="0" i="1" smtClean="0">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35</m:t>
                                    </m:r>
                                  </m:num>
                                  <m:den>
                                    <m:r>
                                      <a:rPr lang="en-US" sz="2800" b="0" i="1" smtClean="0">
                                        <a:solidFill>
                                          <a:srgbClr val="000000"/>
                                        </a:solidFill>
                                        <a:latin typeface="Cambria Math" panose="02040503050406030204" pitchFamily="18" charset="0"/>
                                      </a:rPr>
                                      <m:t>2</m:t>
                                    </m:r>
                                  </m:den>
                                </m:f>
                              </m:oMath>
                            </m:oMathPara>
                          </a14:m>
                          <a:endParaRPr lang="en-US" sz="2800" dirty="0">
                            <a:solidFill>
                              <a:srgbClr val="000000"/>
                            </a:solidFill>
                          </a:endParaRPr>
                        </a:p>
                      </a:txBody>
                      <a:tcPr anchor="ctr"/>
                    </a:tc>
                    <a:tc>
                      <a:txBody>
                        <a:bodyPr/>
                        <a:lstStyle/>
                        <a:p>
                          <a:pPr algn="ctr"/>
                          <a:r>
                            <a:rPr lang="en-US" sz="2800" dirty="0">
                              <a:solidFill>
                                <a:srgbClr val="000000"/>
                              </a:solidFill>
                            </a:rPr>
                            <a:t>5</a:t>
                          </a:r>
                        </a:p>
                      </a:txBody>
                      <a:tcPr anchor="ctr"/>
                    </a:tc>
                    <a:extLst>
                      <a:ext uri="{0D108BD9-81ED-4DB2-BD59-A6C34878D82A}">
                        <a16:rowId xmlns:a16="http://schemas.microsoft.com/office/drawing/2014/main" val="10004"/>
                      </a:ext>
                    </a:extLst>
                  </a:tr>
                  <a:tr h="670560">
                    <a:tc>
                      <a:txBody>
                        <a:bodyPr/>
                        <a:lstStyle/>
                        <a:p>
                          <a:pPr algn="ctr"/>
                          <a:r>
                            <a:rPr lang="en-US" sz="2800" dirty="0">
                              <a:solidFill>
                                <a:srgbClr val="000000"/>
                              </a:solidFill>
                            </a:rPr>
                            <a:t>1</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m:t>
                                </m:r>
                                <m:f>
                                  <m:fPr>
                                    <m:ctrlPr>
                                      <a:rPr lang="en-US" sz="2800" b="0" i="1" smtClean="0">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8</m:t>
                                    </m:r>
                                  </m:num>
                                  <m:den>
                                    <m:r>
                                      <a:rPr lang="en-US" sz="2800" b="0" i="1" smtClean="0">
                                        <a:solidFill>
                                          <a:srgbClr val="000000"/>
                                        </a:solidFill>
                                        <a:latin typeface="Cambria Math" panose="02040503050406030204" pitchFamily="18" charset="0"/>
                                      </a:rPr>
                                      <m:t>5</m:t>
                                    </m:r>
                                  </m:den>
                                </m:f>
                              </m:oMath>
                            </m:oMathPara>
                          </a14:m>
                          <a:endParaRPr lang="en-US" sz="2800" dirty="0">
                            <a:solidFill>
                              <a:srgbClr val="000000"/>
                            </a:solidFill>
                          </a:endParaRPr>
                        </a:p>
                      </a:txBody>
                      <a:tcPr anchor="ctr"/>
                    </a:tc>
                    <a:extLst>
                      <a:ext uri="{0D108BD9-81ED-4DB2-BD59-A6C34878D82A}">
                        <a16:rowId xmlns:a16="http://schemas.microsoft.com/office/drawing/2014/main" val="10005"/>
                      </a:ext>
                    </a:extLst>
                  </a:tr>
                </a:tbl>
              </a:graphicData>
            </a:graphic>
          </p:graphicFrame>
        </mc:Choice>
        <mc:Fallback xmlns="">
          <p:graphicFrame>
            <p:nvGraphicFramePr>
              <p:cNvPr id="5" name="Table 4">
                <a:extLst>
                  <a:ext uri="{FF2B5EF4-FFF2-40B4-BE49-F238E27FC236}">
                    <a16:creationId xmlns:a16="http://schemas.microsoft.com/office/drawing/2014/main" id="{07B90AEA-B240-4E98-A23B-D43B65B65CD0}"/>
                  </a:ext>
                </a:extLst>
              </p:cNvPr>
              <p:cNvGraphicFramePr>
                <a:graphicFrameLocks noGrp="1"/>
              </p:cNvGraphicFramePr>
              <p:nvPr>
                <p:extLst>
                  <p:ext uri="{D42A27DB-BD31-4B8C-83A1-F6EECF244321}">
                    <p14:modId xmlns:p14="http://schemas.microsoft.com/office/powerpoint/2010/main" val="3584348298"/>
                  </p:ext>
                </p:extLst>
              </p:nvPr>
            </p:nvGraphicFramePr>
            <p:xfrm>
              <a:off x="5943600" y="1143000"/>
              <a:ext cx="1621981" cy="4696778"/>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981901">
                      <a:extLst>
                        <a:ext uri="{9D8B030D-6E8A-4147-A177-3AD203B41FA5}">
                          <a16:colId xmlns:a16="http://schemas.microsoft.com/office/drawing/2014/main" val="20001"/>
                        </a:ext>
                      </a:extLst>
                    </a:gridCol>
                  </a:tblGrid>
                  <a:tr h="670560">
                    <a:tc>
                      <a:txBody>
                        <a:bodyPr/>
                        <a:lstStyle/>
                        <a:p>
                          <a:pPr algn="ctr"/>
                          <a:r>
                            <a:rPr lang="en-US" sz="2800" b="1" i="1" dirty="0"/>
                            <a:t>x</a:t>
                          </a:r>
                        </a:p>
                      </a:txBody>
                      <a:tcPr anchor="ctr"/>
                    </a:tc>
                    <a:tc>
                      <a:txBody>
                        <a:bodyPr/>
                        <a:lstStyle/>
                        <a:p>
                          <a:pPr algn="ctr"/>
                          <a:r>
                            <a:rPr lang="en-US" sz="2800" b="1" i="1" dirty="0"/>
                            <a:t>y</a:t>
                          </a:r>
                        </a:p>
                      </a:txBody>
                      <a:tcPr anchor="ctr"/>
                    </a:tc>
                    <a:extLst>
                      <a:ext uri="{0D108BD9-81ED-4DB2-BD59-A6C34878D82A}">
                        <a16:rowId xmlns:a16="http://schemas.microsoft.com/office/drawing/2014/main" val="10000"/>
                      </a:ext>
                    </a:extLst>
                  </a:tr>
                  <a:tr h="893064">
                    <a:tc>
                      <a:txBody>
                        <a:bodyPr/>
                        <a:lstStyle/>
                        <a:p>
                          <a:pPr algn="ctr"/>
                          <a:r>
                            <a:rPr lang="en-US" sz="2800" dirty="0">
                              <a:solidFill>
                                <a:srgbClr val="000000"/>
                              </a:solidFill>
                              <a:latin typeface="Symbol" pitchFamily="82" charset="2"/>
                            </a:rPr>
                            <a:t>-</a:t>
                          </a:r>
                          <a:r>
                            <a:rPr lang="en-US" sz="2800" dirty="0">
                              <a:solidFill>
                                <a:srgbClr val="000000"/>
                              </a:solidFill>
                            </a:rPr>
                            <a:t>3</a:t>
                          </a:r>
                        </a:p>
                      </a:txBody>
                      <a:tcPr anchor="ctr"/>
                    </a:tc>
                    <a:tc>
                      <a:txBody>
                        <a:bodyPr/>
                        <a:lstStyle/>
                        <a:p>
                          <a:endParaRPr lang="en-US"/>
                        </a:p>
                      </a:txBody>
                      <a:tcPr anchor="ctr">
                        <a:blipFill>
                          <a:blip r:embed="rId4"/>
                          <a:stretch>
                            <a:fillRect l="-66049" t="-75510" r="-2469" b="-351701"/>
                          </a:stretch>
                        </a:blipFill>
                      </a:tcPr>
                    </a:tc>
                    <a:extLst>
                      <a:ext uri="{0D108BD9-81ED-4DB2-BD59-A6C34878D82A}">
                        <a16:rowId xmlns:a16="http://schemas.microsoft.com/office/drawing/2014/main" val="10001"/>
                      </a:ext>
                    </a:extLst>
                  </a:tr>
                  <a:tr h="670560">
                    <a:tc>
                      <a:txBody>
                        <a:bodyPr/>
                        <a:lstStyle/>
                        <a:p>
                          <a:pPr algn="ctr"/>
                          <a:r>
                            <a:rPr lang="en-US" sz="2800" dirty="0">
                              <a:solidFill>
                                <a:srgbClr val="000000"/>
                              </a:solidFill>
                            </a:rPr>
                            <a:t>0</a:t>
                          </a:r>
                        </a:p>
                      </a:txBody>
                      <a:tcPr anchor="ctr"/>
                    </a:tc>
                    <a:tc>
                      <a:txBody>
                        <a:bodyPr/>
                        <a:lstStyle/>
                        <a:p>
                          <a:endParaRPr lang="en-US"/>
                        </a:p>
                      </a:txBody>
                      <a:tcPr anchor="ctr">
                        <a:blipFill>
                          <a:blip r:embed="rId4"/>
                          <a:stretch>
                            <a:fillRect l="-66049" t="-234545" r="-2469" b="-370000"/>
                          </a:stretch>
                        </a:blipFill>
                      </a:tcPr>
                    </a:tc>
                    <a:extLst>
                      <a:ext uri="{0D108BD9-81ED-4DB2-BD59-A6C34878D82A}">
                        <a16:rowId xmlns:a16="http://schemas.microsoft.com/office/drawing/2014/main" val="10002"/>
                      </a:ext>
                    </a:extLst>
                  </a:tr>
                  <a:tr h="670560">
                    <a:tc>
                      <a:txBody>
                        <a:bodyPr/>
                        <a:lstStyle/>
                        <a:p>
                          <a:endParaRPr lang="en-US"/>
                        </a:p>
                      </a:txBody>
                      <a:tcPr anchor="ctr">
                        <a:blipFill>
                          <a:blip r:embed="rId4"/>
                          <a:stretch>
                            <a:fillRect l="-1905" t="-334545" r="-158095" b="-270000"/>
                          </a:stretch>
                        </a:blipFill>
                      </a:tcPr>
                    </a:tc>
                    <a:tc>
                      <a:txBody>
                        <a:bodyPr/>
                        <a:lstStyle/>
                        <a:p>
                          <a:pPr algn="ctr"/>
                          <a:r>
                            <a:rPr lang="en-US" sz="2800" dirty="0">
                              <a:solidFill>
                                <a:srgbClr val="000000"/>
                              </a:solidFill>
                            </a:rPr>
                            <a:t>0</a:t>
                          </a:r>
                        </a:p>
                      </a:txBody>
                      <a:tcPr anchor="ctr"/>
                    </a:tc>
                    <a:extLst>
                      <a:ext uri="{0D108BD9-81ED-4DB2-BD59-A6C34878D82A}">
                        <a16:rowId xmlns:a16="http://schemas.microsoft.com/office/drawing/2014/main" val="10003"/>
                      </a:ext>
                    </a:extLst>
                  </a:tr>
                  <a:tr h="898970">
                    <a:tc>
                      <a:txBody>
                        <a:bodyPr/>
                        <a:lstStyle/>
                        <a:p>
                          <a:endParaRPr lang="en-US"/>
                        </a:p>
                      </a:txBody>
                      <a:tcPr anchor="ctr">
                        <a:blipFill>
                          <a:blip r:embed="rId4"/>
                          <a:stretch>
                            <a:fillRect l="-1905" t="-325170" r="-158095" b="-102041"/>
                          </a:stretch>
                        </a:blipFill>
                      </a:tcPr>
                    </a:tc>
                    <a:tc>
                      <a:txBody>
                        <a:bodyPr/>
                        <a:lstStyle/>
                        <a:p>
                          <a:pPr algn="ctr"/>
                          <a:r>
                            <a:rPr lang="en-US" sz="2800" dirty="0">
                              <a:solidFill>
                                <a:srgbClr val="000000"/>
                              </a:solidFill>
                            </a:rPr>
                            <a:t>5</a:t>
                          </a:r>
                        </a:p>
                      </a:txBody>
                      <a:tcPr anchor="ctr"/>
                    </a:tc>
                    <a:extLst>
                      <a:ext uri="{0D108BD9-81ED-4DB2-BD59-A6C34878D82A}">
                        <a16:rowId xmlns:a16="http://schemas.microsoft.com/office/drawing/2014/main" val="10004"/>
                      </a:ext>
                    </a:extLst>
                  </a:tr>
                  <a:tr h="893064">
                    <a:tc>
                      <a:txBody>
                        <a:bodyPr/>
                        <a:lstStyle/>
                        <a:p>
                          <a:pPr algn="ctr"/>
                          <a:r>
                            <a:rPr lang="en-US" sz="2800" dirty="0">
                              <a:solidFill>
                                <a:srgbClr val="000000"/>
                              </a:solidFill>
                            </a:rPr>
                            <a:t>1</a:t>
                          </a:r>
                        </a:p>
                      </a:txBody>
                      <a:tcPr anchor="ctr"/>
                    </a:tc>
                    <a:tc>
                      <a:txBody>
                        <a:bodyPr/>
                        <a:lstStyle/>
                        <a:p>
                          <a:endParaRPr lang="en-US"/>
                        </a:p>
                      </a:txBody>
                      <a:tcPr anchor="ctr">
                        <a:blipFill>
                          <a:blip r:embed="rId4"/>
                          <a:stretch>
                            <a:fillRect l="-66049" t="-425170" r="-2469" b="-2041"/>
                          </a:stretch>
                        </a:blipFill>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1353693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3434-349D-4754-8F68-0C7C2438CDFA}"/>
              </a:ext>
            </a:extLst>
          </p:cNvPr>
          <p:cNvSpPr>
            <a:spLocks noGrp="1"/>
          </p:cNvSpPr>
          <p:nvPr>
            <p:ph type="title"/>
          </p:nvPr>
        </p:nvSpPr>
        <p:spPr/>
        <p:txBody>
          <a:bodyPr/>
          <a:lstStyle/>
          <a:p>
            <a:r>
              <a:rPr lang="en-US" dirty="0"/>
              <a:t>Example 2: Graphing Equations in Two Variables (cont.)</a:t>
            </a:r>
            <a:endParaRPr lang="en-IN" dirty="0"/>
          </a:p>
        </p:txBody>
      </p:sp>
      <p:sp>
        <p:nvSpPr>
          <p:cNvPr id="3" name="Content Placeholder 2">
            <a:extLst>
              <a:ext uri="{FF2B5EF4-FFF2-40B4-BE49-F238E27FC236}">
                <a16:creationId xmlns:a16="http://schemas.microsoft.com/office/drawing/2014/main" id="{94BF703C-CD16-472D-8CD2-E99776046F0B}"/>
              </a:ext>
            </a:extLst>
          </p:cNvPr>
          <p:cNvSpPr>
            <a:spLocks noGrp="1"/>
          </p:cNvSpPr>
          <p:nvPr>
            <p:ph idx="1"/>
          </p:nvPr>
        </p:nvSpPr>
        <p:spPr/>
        <p:txBody>
          <a:bodyPr/>
          <a:lstStyle/>
          <a:p>
            <a:r>
              <a:rPr lang="en-US" dirty="0"/>
              <a:t>The four ordered pairs appear to lie on a straight line, and this is indeed the case. To gain more confidence in this fact, we could continue to plot more solutions of the equation, and we would find they all lie along the line that has been drawn through the four plotted ordered pairs. The infinite number of solutions of the equation are depicted by the line drawn through the plotted points.</a:t>
            </a:r>
          </a:p>
          <a:p>
            <a:endParaRPr lang="en-IN" dirty="0"/>
          </a:p>
        </p:txBody>
      </p:sp>
    </p:spTree>
    <p:extLst>
      <p:ext uri="{BB962C8B-B14F-4D97-AF65-F5344CB8AC3E}">
        <p14:creationId xmlns:p14="http://schemas.microsoft.com/office/powerpoint/2010/main" val="416029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Cartesian Coordinate System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6809" y="1295400"/>
                <a:ext cx="8229600" cy="2763834"/>
              </a:xfrm>
              <a:solidFill>
                <a:srgbClr val="FFFFCC"/>
              </a:solidFill>
              <a:ln w="28575">
                <a:solidFill>
                  <a:srgbClr val="000000"/>
                </a:solidFill>
              </a:ln>
            </p:spPr>
            <p:txBody>
              <a:bodyPr>
                <a:spAutoFit/>
              </a:bodyPr>
              <a:lstStyle/>
              <a:p>
                <a:pPr algn="ctr"/>
                <a:r>
                  <a:rPr lang="en-US" b="1" dirty="0">
                    <a:solidFill>
                      <a:srgbClr val="000000"/>
                    </a:solidFill>
                  </a:rPr>
                  <a:t>Ordered Pairs</a:t>
                </a:r>
              </a:p>
              <a:p>
                <a:r>
                  <a:rPr lang="en-US" dirty="0">
                    <a:solidFill>
                      <a:srgbClr val="000000"/>
                    </a:solidFill>
                  </a:rPr>
                  <a:t>An </a:t>
                </a:r>
                <a:r>
                  <a:rPr lang="en-US" b="1" dirty="0">
                    <a:solidFill>
                      <a:srgbClr val="000000"/>
                    </a:solidFill>
                  </a:rPr>
                  <a:t>ordered pair</a:t>
                </a:r>
                <a:r>
                  <a:rPr lang="en-US" dirty="0">
                    <a:solidFill>
                      <a:srgbClr val="000000"/>
                    </a:solidFill>
                  </a:rPr>
                  <a:t> </a:t>
                </a:r>
                <a14:m>
                  <m:oMath xmlns:m="http://schemas.openxmlformats.org/officeDocument/2006/math">
                    <m:d>
                      <m:dPr>
                        <m:ctrlPr>
                          <a:rPr lang="en-US"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𝑎</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𝑏</m:t>
                        </m:r>
                      </m:e>
                    </m:d>
                  </m:oMath>
                </a14:m>
                <a:r>
                  <a:rPr lang="en-US" dirty="0">
                    <a:solidFill>
                      <a:srgbClr val="000000"/>
                    </a:solidFill>
                  </a:rPr>
                  <a:t> consists of two real numbers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such that the order of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matters. That is, </a:t>
                </a:r>
                <a14:m>
                  <m:oMath xmlns:m="http://schemas.openxmlformats.org/officeDocument/2006/math">
                    <m:d>
                      <m:dPr>
                        <m:ctrlPr>
                          <a:rPr lang="en-US"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𝑎</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𝑏</m:t>
                        </m:r>
                      </m:e>
                    </m:d>
                    <m:r>
                      <a:rPr lang="en-US" b="0" i="1" smtClean="0">
                        <a:solidFill>
                          <a:srgbClr val="000000"/>
                        </a:solidFill>
                        <a:latin typeface="Cambria Math" panose="02040503050406030204" pitchFamily="18" charset="0"/>
                      </a:rPr>
                      <m:t>=</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𝑏</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𝑎</m:t>
                        </m:r>
                      </m:e>
                    </m:d>
                  </m:oMath>
                </a14:m>
                <a:r>
                  <a:rPr lang="en-US" dirty="0">
                    <a:solidFill>
                      <a:srgbClr val="000000"/>
                    </a:solidFill>
                  </a:rPr>
                  <a:t> if and only if </a:t>
                </a:r>
                <a14:m>
                  <m:oMath xmlns:m="http://schemas.openxmlformats.org/officeDocument/2006/math">
                    <m:r>
                      <a:rPr lang="en-US" b="0" i="1" smtClean="0">
                        <a:solidFill>
                          <a:srgbClr val="000000"/>
                        </a:solidFill>
                        <a:latin typeface="Cambria Math" panose="02040503050406030204" pitchFamily="18" charset="0"/>
                      </a:rPr>
                      <m:t>𝑎</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𝑏</m:t>
                    </m:r>
                  </m:oMath>
                </a14:m>
                <a:r>
                  <a:rPr lang="en-US" dirty="0">
                    <a:solidFill>
                      <a:srgbClr val="000000"/>
                    </a:solidFill>
                  </a:rPr>
                  <a:t>. The number </a:t>
                </a:r>
                <a14:m>
                  <m:oMath xmlns:m="http://schemas.openxmlformats.org/officeDocument/2006/math">
                    <m:r>
                      <a:rPr lang="en-US" i="1">
                        <a:solidFill>
                          <a:srgbClr val="000000"/>
                        </a:solidFill>
                        <a:latin typeface="Cambria Math" panose="02040503050406030204" pitchFamily="18" charset="0"/>
                      </a:rPr>
                      <m:t>𝑎</m:t>
                    </m:r>
                  </m:oMath>
                </a14:m>
                <a:r>
                  <a:rPr lang="en-US" dirty="0">
                    <a:solidFill>
                      <a:srgbClr val="000000"/>
                    </a:solidFill>
                  </a:rPr>
                  <a:t> is called the </a:t>
                </a:r>
                <a:r>
                  <a:rPr lang="en-US" b="1" dirty="0">
                    <a:solidFill>
                      <a:srgbClr val="000000"/>
                    </a:solidFill>
                  </a:rPr>
                  <a:t>first coordinate</a:t>
                </a:r>
                <a:r>
                  <a:rPr lang="en-US" dirty="0">
                    <a:solidFill>
                      <a:srgbClr val="000000"/>
                    </a:solidFill>
                  </a:rPr>
                  <a:t> and the number </a:t>
                </a:r>
                <a14:m>
                  <m:oMath xmlns:m="http://schemas.openxmlformats.org/officeDocument/2006/math">
                    <m:r>
                      <a:rPr lang="en-US" i="1">
                        <a:solidFill>
                          <a:srgbClr val="000000"/>
                        </a:solidFill>
                        <a:latin typeface="Cambria Math" panose="02040503050406030204" pitchFamily="18" charset="0"/>
                      </a:rPr>
                      <m:t>𝑏</m:t>
                    </m:r>
                  </m:oMath>
                </a14:m>
                <a:r>
                  <a:rPr lang="en-US" dirty="0">
                    <a:solidFill>
                      <a:srgbClr val="000000"/>
                    </a:solidFill>
                  </a:rPr>
                  <a:t> is called the </a:t>
                </a:r>
                <a:r>
                  <a:rPr lang="en-US" b="1" dirty="0">
                    <a:solidFill>
                      <a:srgbClr val="000000"/>
                    </a:solidFill>
                  </a:rPr>
                  <a:t>second coordinate</a:t>
                </a:r>
                <a:r>
                  <a:rPr lang="en-US" dirty="0">
                    <a:solidFill>
                      <a:srgbClr val="000000"/>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6809" y="1295400"/>
                <a:ext cx="8229600" cy="2763834"/>
              </a:xfrm>
              <a:blipFill>
                <a:blip r:embed="rId2"/>
                <a:stretch>
                  <a:fillRect l="-1328" t="-1747" b="-4585"/>
                </a:stretch>
              </a:blipFill>
              <a:ln w="28575">
                <a:solidFill>
                  <a:srgbClr val="000000"/>
                </a:solidFill>
              </a:ln>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Graphing Equations in Two Variables (cont.)</a:t>
            </a:r>
          </a:p>
        </p:txBody>
      </p:sp>
      <p:pic>
        <p:nvPicPr>
          <p:cNvPr id="4" name="Picture 3" descr="s.jpg"/>
          <p:cNvPicPr>
            <a:picLocks noChangeAspect="1"/>
          </p:cNvPicPr>
          <p:nvPr/>
        </p:nvPicPr>
        <p:blipFill>
          <a:blip r:embed="rId2" cstate="print"/>
          <a:stretch>
            <a:fillRect/>
          </a:stretch>
        </p:blipFill>
        <p:spPr>
          <a:xfrm>
            <a:off x="2438400" y="1219200"/>
            <a:ext cx="4419600" cy="4419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7451-E1E0-4501-91A1-0014590DC88C}"/>
              </a:ext>
            </a:extLst>
          </p:cNvPr>
          <p:cNvSpPr>
            <a:spLocks noGrp="1"/>
          </p:cNvSpPr>
          <p:nvPr>
            <p:ph type="title"/>
          </p:nvPr>
        </p:nvSpPr>
        <p:spPr/>
        <p:txBody>
          <a:bodyPr/>
          <a:lstStyle/>
          <a:p>
            <a:r>
              <a:rPr lang="en-US" dirty="0"/>
              <a:t>Example 2: Graphing Equations in Two Variables (cont.)</a:t>
            </a:r>
            <a:endParaRPr lang="en-IN"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AA238D6-D9FB-48F9-8E97-2160996CA61F}"/>
                  </a:ext>
                </a:extLst>
              </p:cNvPr>
              <p:cNvSpPr>
                <a:spLocks noGrp="1"/>
              </p:cNvSpPr>
              <p:nvPr>
                <p:ph idx="1"/>
              </p:nvPr>
            </p:nvSpPr>
            <p:spPr/>
            <p:txBody>
              <a:bodyPr/>
              <a:lstStyle/>
              <a:p>
                <a:pPr marL="447675" indent="-447675"/>
                <a:r>
                  <a:rPr lang="en-US" dirty="0"/>
                  <a:t>b.	For this example, we solve the original equation for </a:t>
                </a:r>
                <a14:m>
                  <m:oMath xmlns:m="http://schemas.openxmlformats.org/officeDocument/2006/math">
                    <m:r>
                      <a:rPr lang="en-US" b="0" i="1" smtClean="0">
                        <a:latin typeface="Cambria Math" panose="02040503050406030204" pitchFamily="18" charset="0"/>
                      </a:rPr>
                      <m:t>𝑦</m:t>
                    </m:r>
                  </m:oMath>
                </a14:m>
                <a:r>
                  <a:rPr lang="en-US" dirty="0"/>
                  <a:t>, then substitute several values for </a:t>
                </a:r>
                <a14:m>
                  <m:oMath xmlns:m="http://schemas.openxmlformats.org/officeDocument/2006/math">
                    <m:r>
                      <a:rPr lang="en-US" b="0" i="1" smtClean="0">
                        <a:latin typeface="Cambria Math" panose="02040503050406030204" pitchFamily="18" charset="0"/>
                      </a:rPr>
                      <m:t>𝑥</m:t>
                    </m:r>
                  </m:oMath>
                </a14:m>
                <a:r>
                  <a:rPr lang="en-US" dirty="0"/>
                  <a:t> to generate a series of </a:t>
                </a:r>
                <a14:m>
                  <m:oMath xmlns:m="http://schemas.openxmlformats.org/officeDocument/2006/math">
                    <m:r>
                      <a:rPr lang="en-US" b="0" i="1" smtClean="0">
                        <a:latin typeface="Cambria Math" panose="02040503050406030204" pitchFamily="18" charset="0"/>
                      </a:rPr>
                      <m:t>𝑦</m:t>
                    </m:r>
                  </m:oMath>
                </a14:m>
                <a:r>
                  <a:rPr lang="en-US" dirty="0"/>
                  <a:t>-values.</a:t>
                </a:r>
              </a:p>
              <a:p>
                <a:pPr>
                  <a:tabLst>
                    <a:tab pos="3676650" algn="r"/>
                  </a:tabLst>
                </a:pP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−6</m:t>
                    </m:r>
                    <m:r>
                      <a:rPr lang="en-US" b="0" i="1" smtClean="0">
                        <a:latin typeface="Cambria Math" panose="02040503050406030204" pitchFamily="18" charset="0"/>
                      </a:rPr>
                      <m:t>𝑥</m:t>
                    </m:r>
                    <m:r>
                      <a:rPr lang="en-US" i="1">
                        <a:latin typeface="Cambria Math" panose="02040503050406030204" pitchFamily="18" charset="0"/>
                      </a:rPr>
                      <m:t>=0</m:t>
                    </m:r>
                  </m:oMath>
                </a14:m>
                <a:endParaRPr lang="en-US" dirty="0"/>
              </a:p>
              <a:p>
                <a:pPr>
                  <a:tabLst>
                    <a:tab pos="4479925" algn="r"/>
                  </a:tabLst>
                </a:pPr>
                <a:r>
                  <a:rPr lang="en-US" dirty="0"/>
                  <a:t>	</a:t>
                </a:r>
                <a14:m>
                  <m:oMath xmlns:m="http://schemas.openxmlformats.org/officeDocument/2006/math">
                    <m:sSup>
                      <m:sSupPr>
                        <m:ctrlPr>
                          <a:rPr lang="en-US" b="0" i="1" smtClean="0">
                            <a:latin typeface="Cambria Math" panose="02040503050406030204" pitchFamily="18" charset="0"/>
                          </a:rPr>
                        </m:ctrlPr>
                      </m:sSupPr>
                      <m:e>
                        <m:r>
                          <a:rPr lang="en-US" i="1">
                            <a:latin typeface="Cambria Math" panose="02040503050406030204" pitchFamily="18" charset="0"/>
                          </a:rPr>
                          <m:t>𝑦</m:t>
                        </m:r>
                      </m:e>
                      <m:sup>
                        <m:r>
                          <a:rPr lang="en-US" b="0" i="1" smtClean="0">
                            <a:latin typeface="Cambria Math" panose="02040503050406030204" pitchFamily="18" charset="0"/>
                          </a:rPr>
                          <m:t>2</m:t>
                        </m:r>
                      </m:sup>
                    </m:sSup>
                    <m:r>
                      <a:rPr lang="en-US" i="1">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endParaRPr lang="en-US" dirty="0"/>
              </a:p>
              <a:p>
                <a:pPr>
                  <a:tabLst>
                    <a:tab pos="5202238" algn="r"/>
                  </a:tabLst>
                </a:pPr>
                <a:r>
                  <a:rPr lang="en-US" dirty="0"/>
                  <a:t>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6</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e>
                    </m:rad>
                  </m:oMath>
                </a14:m>
                <a:endParaRPr lang="en-US" dirty="0"/>
              </a:p>
              <a:p>
                <a:pPr marL="514350" indent="-514350">
                  <a:buAutoNum type="alphaLcPeriod" startAt="2"/>
                </a:pPr>
                <a:endParaRPr lang="en-IN" dirty="0"/>
              </a:p>
            </p:txBody>
          </p:sp>
        </mc:Choice>
        <mc:Fallback>
          <p:sp>
            <p:nvSpPr>
              <p:cNvPr id="3" name="Content Placeholder 2">
                <a:extLst>
                  <a:ext uri="{FF2B5EF4-FFF2-40B4-BE49-F238E27FC236}">
                    <a16:creationId xmlns:a16="http://schemas.microsoft.com/office/drawing/2014/main" id="{EAA238D6-D9FB-48F9-8E97-2160996CA61F}"/>
                  </a:ext>
                </a:extLst>
              </p:cNvPr>
              <p:cNvSpPr>
                <a:spLocks noGrp="1" noRot="1" noChangeAspect="1" noMove="1" noResize="1" noEditPoints="1" noAdjustHandles="1" noChangeArrowheads="1" noChangeShapeType="1" noTextEdit="1"/>
              </p:cNvSpPr>
              <p:nvPr>
                <p:ph idx="1"/>
              </p:nvPr>
            </p:nvSpPr>
            <p:spPr>
              <a:blipFill>
                <a:blip r:embed="rId2"/>
                <a:stretch>
                  <a:fillRect l="-1481" t="-1200" r="-370"/>
                </a:stretch>
              </a:blipFill>
            </p:spPr>
            <p:txBody>
              <a:bodyPr/>
              <a:lstStyle/>
              <a:p>
                <a:r>
                  <a:rPr lang="en-US">
                    <a:noFill/>
                  </a:rPr>
                  <a:t> </a:t>
                </a:r>
              </a:p>
            </p:txBody>
          </p:sp>
        </mc:Fallback>
      </mc:AlternateContent>
    </p:spTree>
    <p:extLst>
      <p:ext uri="{BB962C8B-B14F-4D97-AF65-F5344CB8AC3E}">
        <p14:creationId xmlns:p14="http://schemas.microsoft.com/office/powerpoint/2010/main" val="831835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75AB-938C-473A-B997-5E7679B393DF}"/>
              </a:ext>
            </a:extLst>
          </p:cNvPr>
          <p:cNvSpPr>
            <a:spLocks noGrp="1"/>
          </p:cNvSpPr>
          <p:nvPr>
            <p:ph type="title"/>
          </p:nvPr>
        </p:nvSpPr>
        <p:spPr/>
        <p:txBody>
          <a:bodyPr/>
          <a:lstStyle/>
          <a:p>
            <a:r>
              <a:rPr lang="en-US" dirty="0"/>
              <a:t>Example 2: Graphing Equations in Two Variables (cont.)</a:t>
            </a:r>
            <a:endParaRPr lang="en-IN" dirty="0"/>
          </a:p>
        </p:txBody>
      </p:sp>
      <p:sp>
        <p:nvSpPr>
          <p:cNvPr id="3" name="Content Placeholder 2">
            <a:extLst>
              <a:ext uri="{FF2B5EF4-FFF2-40B4-BE49-F238E27FC236}">
                <a16:creationId xmlns:a16="http://schemas.microsoft.com/office/drawing/2014/main" id="{FD699E86-2CCA-4967-813E-85AE487224F6}"/>
              </a:ext>
            </a:extLst>
          </p:cNvPr>
          <p:cNvSpPr>
            <a:spLocks noGrp="1"/>
          </p:cNvSpPr>
          <p:nvPr>
            <p:ph idx="1"/>
          </p:nvPr>
        </p:nvSpPr>
        <p:spPr>
          <a:xfrm>
            <a:off x="457200" y="1280160"/>
            <a:ext cx="5562600" cy="4572000"/>
          </a:xfrm>
        </p:spPr>
        <p:txBody>
          <a:bodyPr/>
          <a:lstStyle/>
          <a:p>
            <a:r>
              <a:rPr lang="en-US" dirty="0"/>
              <a:t>Again, we plot enough solutions to feel confident in sketching the entire solution set.</a:t>
            </a:r>
            <a:endParaRPr lang="en-IN" dirty="0"/>
          </a:p>
        </p:txBody>
      </p:sp>
      <p:graphicFrame>
        <p:nvGraphicFramePr>
          <p:cNvPr id="4" name="Table 3">
            <a:extLst>
              <a:ext uri="{FF2B5EF4-FFF2-40B4-BE49-F238E27FC236}">
                <a16:creationId xmlns:a16="http://schemas.microsoft.com/office/drawing/2014/main" id="{2CCF1EF0-4528-4AA5-9806-722C612D7D90}"/>
              </a:ext>
            </a:extLst>
          </p:cNvPr>
          <p:cNvGraphicFramePr>
            <a:graphicFrameLocks noGrp="1"/>
          </p:cNvGraphicFramePr>
          <p:nvPr>
            <p:extLst>
              <p:ext uri="{D42A27DB-BD31-4B8C-83A1-F6EECF244321}">
                <p14:modId xmlns:p14="http://schemas.microsoft.com/office/powerpoint/2010/main" val="3375391727"/>
              </p:ext>
            </p:extLst>
          </p:nvPr>
        </p:nvGraphicFramePr>
        <p:xfrm>
          <a:off x="6477000" y="1219200"/>
          <a:ext cx="1828800" cy="4663440"/>
        </p:xfrm>
        <a:graphic>
          <a:graphicData uri="http://schemas.openxmlformats.org/drawingml/2006/table">
            <a:tbl>
              <a:tblPr firstRow="1" bandRow="1">
                <a:tableStyleId>{5C22544A-7EE6-4342-B048-85BDC9FD1C3A}</a:tableStyleId>
              </a:tblPr>
              <a:tblGrid>
                <a:gridCol w="423334">
                  <a:extLst>
                    <a:ext uri="{9D8B030D-6E8A-4147-A177-3AD203B41FA5}">
                      <a16:colId xmlns:a16="http://schemas.microsoft.com/office/drawing/2014/main" val="20000"/>
                    </a:ext>
                  </a:extLst>
                </a:gridCol>
                <a:gridCol w="1405466">
                  <a:extLst>
                    <a:ext uri="{9D8B030D-6E8A-4147-A177-3AD203B41FA5}">
                      <a16:colId xmlns:a16="http://schemas.microsoft.com/office/drawing/2014/main" val="20001"/>
                    </a:ext>
                  </a:extLst>
                </a:gridCol>
              </a:tblGrid>
              <a:tr h="582930">
                <a:tc>
                  <a:txBody>
                    <a:bodyPr/>
                    <a:lstStyle/>
                    <a:p>
                      <a:pPr algn="ctr"/>
                      <a:r>
                        <a:rPr lang="en-US" sz="2800" b="1" i="1" dirty="0"/>
                        <a:t>x</a:t>
                      </a:r>
                    </a:p>
                  </a:txBody>
                  <a:tcPr anchor="ctr"/>
                </a:tc>
                <a:tc>
                  <a:txBody>
                    <a:bodyPr/>
                    <a:lstStyle/>
                    <a:p>
                      <a:pPr algn="ctr"/>
                      <a:r>
                        <a:rPr lang="en-US" sz="2800" b="1" i="1" dirty="0"/>
                        <a:t>y</a:t>
                      </a:r>
                    </a:p>
                  </a:txBody>
                  <a:tcPr anchor="ctr"/>
                </a:tc>
                <a:extLst>
                  <a:ext uri="{0D108BD9-81ED-4DB2-BD59-A6C34878D82A}">
                    <a16:rowId xmlns:a16="http://schemas.microsoft.com/office/drawing/2014/main" val="10000"/>
                  </a:ext>
                </a:extLst>
              </a:tr>
              <a:tr h="582930">
                <a:tc>
                  <a:txBody>
                    <a:bodyPr/>
                    <a:lstStyle/>
                    <a:p>
                      <a:pPr algn="ctr"/>
                      <a:r>
                        <a:rPr lang="en-US" sz="2800" dirty="0">
                          <a:solidFill>
                            <a:srgbClr val="000000"/>
                          </a:solidFill>
                        </a:rPr>
                        <a:t>0</a:t>
                      </a:r>
                    </a:p>
                  </a:txBody>
                  <a:tcPr anchor="ctr"/>
                </a:tc>
                <a:tc>
                  <a:txBody>
                    <a:bodyPr/>
                    <a:lstStyle/>
                    <a:p>
                      <a:pPr algn="ctr"/>
                      <a:endParaRPr lang="en-US" sz="2800" dirty="0">
                        <a:solidFill>
                          <a:srgbClr val="FF0000"/>
                        </a:solidFill>
                      </a:endParaRPr>
                    </a:p>
                  </a:txBody>
                  <a:tcPr anchor="ctr"/>
                </a:tc>
                <a:extLst>
                  <a:ext uri="{0D108BD9-81ED-4DB2-BD59-A6C34878D82A}">
                    <a16:rowId xmlns:a16="http://schemas.microsoft.com/office/drawing/2014/main" val="10001"/>
                  </a:ext>
                </a:extLst>
              </a:tr>
              <a:tr h="582930">
                <a:tc>
                  <a:txBody>
                    <a:bodyPr/>
                    <a:lstStyle/>
                    <a:p>
                      <a:pPr algn="ctr"/>
                      <a:r>
                        <a:rPr lang="en-US" sz="2800" dirty="0">
                          <a:solidFill>
                            <a:srgbClr val="000000"/>
                          </a:solidFill>
                        </a:rPr>
                        <a:t>1</a:t>
                      </a:r>
                    </a:p>
                  </a:txBody>
                  <a:tcPr anchor="ctr"/>
                </a:tc>
                <a:tc>
                  <a:txBody>
                    <a:bodyPr/>
                    <a:lstStyle/>
                    <a:p>
                      <a:pPr algn="ctr"/>
                      <a:endParaRPr lang="en-US" sz="2800" dirty="0">
                        <a:solidFill>
                          <a:srgbClr val="FF0000"/>
                        </a:solidFill>
                      </a:endParaRPr>
                    </a:p>
                  </a:txBody>
                  <a:tcPr anchor="ctr"/>
                </a:tc>
                <a:extLst>
                  <a:ext uri="{0D108BD9-81ED-4DB2-BD59-A6C34878D82A}">
                    <a16:rowId xmlns:a16="http://schemas.microsoft.com/office/drawing/2014/main" val="10002"/>
                  </a:ext>
                </a:extLst>
              </a:tr>
              <a:tr h="582930">
                <a:tc>
                  <a:txBody>
                    <a:bodyPr/>
                    <a:lstStyle/>
                    <a:p>
                      <a:pPr algn="ctr"/>
                      <a:r>
                        <a:rPr lang="en-US" sz="2800" dirty="0">
                          <a:solidFill>
                            <a:srgbClr val="000000"/>
                          </a:solidFill>
                        </a:rPr>
                        <a:t>2</a:t>
                      </a:r>
                    </a:p>
                  </a:txBody>
                  <a:tcPr anchor="ctr"/>
                </a:tc>
                <a:tc>
                  <a:txBody>
                    <a:bodyPr/>
                    <a:lstStyle/>
                    <a:p>
                      <a:pPr algn="ctr"/>
                      <a:endParaRPr lang="en-US" sz="2800" dirty="0">
                        <a:solidFill>
                          <a:srgbClr val="000000"/>
                        </a:solidFill>
                      </a:endParaRPr>
                    </a:p>
                  </a:txBody>
                  <a:tcPr anchor="ctr"/>
                </a:tc>
                <a:extLst>
                  <a:ext uri="{0D108BD9-81ED-4DB2-BD59-A6C34878D82A}">
                    <a16:rowId xmlns:a16="http://schemas.microsoft.com/office/drawing/2014/main" val="10003"/>
                  </a:ext>
                </a:extLst>
              </a:tr>
              <a:tr h="582930">
                <a:tc>
                  <a:txBody>
                    <a:bodyPr/>
                    <a:lstStyle/>
                    <a:p>
                      <a:pPr algn="ctr"/>
                      <a:r>
                        <a:rPr lang="en-US" sz="2800" dirty="0">
                          <a:solidFill>
                            <a:srgbClr val="000000"/>
                          </a:solidFill>
                        </a:rPr>
                        <a:t>3</a:t>
                      </a:r>
                    </a:p>
                  </a:txBody>
                  <a:tcPr anchor="ctr"/>
                </a:tc>
                <a:tc>
                  <a:txBody>
                    <a:bodyPr/>
                    <a:lstStyle/>
                    <a:p>
                      <a:pPr algn="ctr"/>
                      <a:endParaRPr lang="en-US" sz="2800" dirty="0">
                        <a:solidFill>
                          <a:srgbClr val="000000"/>
                        </a:solidFill>
                      </a:endParaRPr>
                    </a:p>
                  </a:txBody>
                  <a:tcPr anchor="ctr"/>
                </a:tc>
                <a:extLst>
                  <a:ext uri="{0D108BD9-81ED-4DB2-BD59-A6C34878D82A}">
                    <a16:rowId xmlns:a16="http://schemas.microsoft.com/office/drawing/2014/main" val="10004"/>
                  </a:ext>
                </a:extLst>
              </a:tr>
              <a:tr h="582930">
                <a:tc>
                  <a:txBody>
                    <a:bodyPr/>
                    <a:lstStyle/>
                    <a:p>
                      <a:pPr algn="ctr"/>
                      <a:r>
                        <a:rPr lang="en-US" sz="2800" dirty="0">
                          <a:solidFill>
                            <a:srgbClr val="000000"/>
                          </a:solidFill>
                        </a:rPr>
                        <a:t>4</a:t>
                      </a:r>
                    </a:p>
                  </a:txBody>
                  <a:tcPr anchor="ctr"/>
                </a:tc>
                <a:tc>
                  <a:txBody>
                    <a:bodyPr/>
                    <a:lstStyle/>
                    <a:p>
                      <a:pPr algn="ctr"/>
                      <a:endParaRPr lang="en-US" sz="2800" dirty="0">
                        <a:solidFill>
                          <a:srgbClr val="FF0000"/>
                        </a:solidFill>
                      </a:endParaRPr>
                    </a:p>
                  </a:txBody>
                  <a:tcPr anchor="ctr"/>
                </a:tc>
                <a:extLst>
                  <a:ext uri="{0D108BD9-81ED-4DB2-BD59-A6C34878D82A}">
                    <a16:rowId xmlns:a16="http://schemas.microsoft.com/office/drawing/2014/main" val="10005"/>
                  </a:ext>
                </a:extLst>
              </a:tr>
              <a:tr h="582930">
                <a:tc>
                  <a:txBody>
                    <a:bodyPr/>
                    <a:lstStyle/>
                    <a:p>
                      <a:pPr algn="ctr"/>
                      <a:r>
                        <a:rPr lang="en-US" sz="2800" dirty="0">
                          <a:solidFill>
                            <a:srgbClr val="000000"/>
                          </a:solidFill>
                        </a:rPr>
                        <a:t>5</a:t>
                      </a:r>
                    </a:p>
                  </a:txBody>
                  <a:tcPr anchor="ctr"/>
                </a:tc>
                <a:tc>
                  <a:txBody>
                    <a:bodyPr/>
                    <a:lstStyle/>
                    <a:p>
                      <a:pPr algn="ctr"/>
                      <a:endParaRPr lang="en-US" sz="2800" dirty="0">
                        <a:solidFill>
                          <a:srgbClr val="FF0000"/>
                        </a:solidFill>
                      </a:endParaRPr>
                    </a:p>
                  </a:txBody>
                  <a:tcPr anchor="ctr"/>
                </a:tc>
                <a:extLst>
                  <a:ext uri="{0D108BD9-81ED-4DB2-BD59-A6C34878D82A}">
                    <a16:rowId xmlns:a16="http://schemas.microsoft.com/office/drawing/2014/main" val="10006"/>
                  </a:ext>
                </a:extLst>
              </a:tr>
              <a:tr h="582930">
                <a:tc>
                  <a:txBody>
                    <a:bodyPr/>
                    <a:lstStyle/>
                    <a:p>
                      <a:pPr algn="ctr"/>
                      <a:r>
                        <a:rPr lang="en-US" sz="2800" dirty="0">
                          <a:solidFill>
                            <a:srgbClr val="000000"/>
                          </a:solidFill>
                        </a:rPr>
                        <a:t>6</a:t>
                      </a:r>
                    </a:p>
                  </a:txBody>
                  <a:tcPr anchor="ctr"/>
                </a:tc>
                <a:tc>
                  <a:txBody>
                    <a:bodyPr/>
                    <a:lstStyle/>
                    <a:p>
                      <a:pPr algn="ctr"/>
                      <a:endParaRPr lang="en-US" sz="2800" dirty="0">
                        <a:solidFill>
                          <a:srgbClr val="FF0000"/>
                        </a:solidFill>
                      </a:endParaRPr>
                    </a:p>
                  </a:txBody>
                  <a:tcPr anchor="ctr"/>
                </a:tc>
                <a:extLst>
                  <a:ext uri="{0D108BD9-81ED-4DB2-BD59-A6C34878D82A}">
                    <a16:rowId xmlns:a16="http://schemas.microsoft.com/office/drawing/2014/main" val="10007"/>
                  </a:ext>
                </a:extLst>
              </a:tr>
            </a:tbl>
          </a:graphicData>
        </a:graphic>
      </p:graphicFrame>
      <p:graphicFrame>
        <p:nvGraphicFramePr>
          <p:cNvPr id="5" name="Object 7">
            <a:extLst>
              <a:ext uri="{FF2B5EF4-FFF2-40B4-BE49-F238E27FC236}">
                <a16:creationId xmlns:a16="http://schemas.microsoft.com/office/drawing/2014/main" id="{D3DDE44B-6EC0-428C-BEA2-78FF786CAAAD}"/>
              </a:ext>
            </a:extLst>
          </p:cNvPr>
          <p:cNvGraphicFramePr>
            <a:graphicFrameLocks noChangeAspect="1"/>
          </p:cNvGraphicFramePr>
          <p:nvPr>
            <p:extLst>
              <p:ext uri="{D42A27DB-BD31-4B8C-83A1-F6EECF244321}">
                <p14:modId xmlns:p14="http://schemas.microsoft.com/office/powerpoint/2010/main" val="1529496798"/>
              </p:ext>
            </p:extLst>
          </p:nvPr>
        </p:nvGraphicFramePr>
        <p:xfrm>
          <a:off x="7505700" y="1981200"/>
          <a:ext cx="165100" cy="228600"/>
        </p:xfrm>
        <a:graphic>
          <a:graphicData uri="http://schemas.openxmlformats.org/presentationml/2006/ole">
            <mc:AlternateContent xmlns:mc="http://schemas.openxmlformats.org/markup-compatibility/2006">
              <mc:Choice xmlns:v="urn:schemas-microsoft-com:vml" Requires="v">
                <p:oleObj spid="_x0000_s17501" name="Equation" r:id="rId3" imgW="164880" imgH="228600" progId="Equation.DSMT4">
                  <p:embed/>
                </p:oleObj>
              </mc:Choice>
              <mc:Fallback>
                <p:oleObj name="Equation" r:id="rId3" imgW="164880" imgH="228600" progId="Equation.DSMT4">
                  <p:embed/>
                  <p:pic>
                    <p:nvPicPr>
                      <p:cNvPr id="3079" name="Object 7"/>
                      <p:cNvPicPr>
                        <a:picLocks noChangeAspect="1" noChangeArrowheads="1"/>
                      </p:cNvPicPr>
                      <p:nvPr/>
                    </p:nvPicPr>
                    <p:blipFill>
                      <a:blip r:embed="rId4"/>
                      <a:srcRect/>
                      <a:stretch>
                        <a:fillRect/>
                      </a:stretch>
                    </p:blipFill>
                    <p:spPr bwMode="auto">
                      <a:xfrm>
                        <a:off x="7505700" y="1981200"/>
                        <a:ext cx="165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8">
            <a:extLst>
              <a:ext uri="{FF2B5EF4-FFF2-40B4-BE49-F238E27FC236}">
                <a16:creationId xmlns:a16="http://schemas.microsoft.com/office/drawing/2014/main" id="{E06435FF-BD78-4480-90C9-AD2C1B3C85F4}"/>
              </a:ext>
            </a:extLst>
          </p:cNvPr>
          <p:cNvGraphicFramePr>
            <a:graphicFrameLocks noChangeAspect="1"/>
          </p:cNvGraphicFramePr>
          <p:nvPr>
            <p:extLst>
              <p:ext uri="{D42A27DB-BD31-4B8C-83A1-F6EECF244321}">
                <p14:modId xmlns:p14="http://schemas.microsoft.com/office/powerpoint/2010/main" val="3083138491"/>
              </p:ext>
            </p:extLst>
          </p:nvPr>
        </p:nvGraphicFramePr>
        <p:xfrm>
          <a:off x="6946900" y="2527300"/>
          <a:ext cx="1282700" cy="381000"/>
        </p:xfrm>
        <a:graphic>
          <a:graphicData uri="http://schemas.openxmlformats.org/presentationml/2006/ole">
            <mc:AlternateContent xmlns:mc="http://schemas.openxmlformats.org/markup-compatibility/2006">
              <mc:Choice xmlns:v="urn:schemas-microsoft-com:vml" Requires="v">
                <p:oleObj spid="_x0000_s17502" name="Equation" r:id="rId5" imgW="1282680" imgH="380880" progId="Equation.DSMT4">
                  <p:embed/>
                </p:oleObj>
              </mc:Choice>
              <mc:Fallback>
                <p:oleObj name="Equation" r:id="rId5" imgW="1282680" imgH="380880" progId="Equation.DSMT4">
                  <p:embed/>
                  <p:pic>
                    <p:nvPicPr>
                      <p:cNvPr id="3080" name="Object 8"/>
                      <p:cNvPicPr>
                        <a:picLocks noChangeAspect="1" noChangeArrowheads="1"/>
                      </p:cNvPicPr>
                      <p:nvPr/>
                    </p:nvPicPr>
                    <p:blipFill>
                      <a:blip r:embed="rId6"/>
                      <a:srcRect/>
                      <a:stretch>
                        <a:fillRect/>
                      </a:stretch>
                    </p:blipFill>
                    <p:spPr bwMode="auto">
                      <a:xfrm>
                        <a:off x="6946900" y="2527300"/>
                        <a:ext cx="128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9">
            <a:extLst>
              <a:ext uri="{FF2B5EF4-FFF2-40B4-BE49-F238E27FC236}">
                <a16:creationId xmlns:a16="http://schemas.microsoft.com/office/drawing/2014/main" id="{A5EA7E9C-5097-4708-9082-D9688E836C8D}"/>
              </a:ext>
            </a:extLst>
          </p:cNvPr>
          <p:cNvGraphicFramePr>
            <a:graphicFrameLocks noChangeAspect="1"/>
          </p:cNvGraphicFramePr>
          <p:nvPr>
            <p:extLst>
              <p:ext uri="{D42A27DB-BD31-4B8C-83A1-F6EECF244321}">
                <p14:modId xmlns:p14="http://schemas.microsoft.com/office/powerpoint/2010/main" val="3854857178"/>
              </p:ext>
            </p:extLst>
          </p:nvPr>
        </p:nvGraphicFramePr>
        <p:xfrm>
          <a:off x="6883400" y="3086100"/>
          <a:ext cx="1409700" cy="381000"/>
        </p:xfrm>
        <a:graphic>
          <a:graphicData uri="http://schemas.openxmlformats.org/presentationml/2006/ole">
            <mc:AlternateContent xmlns:mc="http://schemas.openxmlformats.org/markup-compatibility/2006">
              <mc:Choice xmlns:v="urn:schemas-microsoft-com:vml" Requires="v">
                <p:oleObj spid="_x0000_s17503" name="Equation" r:id="rId7" imgW="1409400" imgH="380880" progId="Equation.DSMT4">
                  <p:embed/>
                </p:oleObj>
              </mc:Choice>
              <mc:Fallback>
                <p:oleObj name="Equation" r:id="rId7" imgW="1409400" imgH="380880" progId="Equation.DSMT4">
                  <p:embed/>
                  <p:pic>
                    <p:nvPicPr>
                      <p:cNvPr id="3081" name="Object 9"/>
                      <p:cNvPicPr>
                        <a:picLocks noChangeAspect="1" noChangeArrowheads="1"/>
                      </p:cNvPicPr>
                      <p:nvPr/>
                    </p:nvPicPr>
                    <p:blipFill>
                      <a:blip r:embed="rId8"/>
                      <a:srcRect/>
                      <a:stretch>
                        <a:fillRect/>
                      </a:stretch>
                    </p:blipFill>
                    <p:spPr bwMode="auto">
                      <a:xfrm>
                        <a:off x="6883400" y="3086100"/>
                        <a:ext cx="1409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0">
            <a:extLst>
              <a:ext uri="{FF2B5EF4-FFF2-40B4-BE49-F238E27FC236}">
                <a16:creationId xmlns:a16="http://schemas.microsoft.com/office/drawing/2014/main" id="{B6BD6329-D683-4699-9585-AEF8E2C2F293}"/>
              </a:ext>
            </a:extLst>
          </p:cNvPr>
          <p:cNvGraphicFramePr>
            <a:graphicFrameLocks noChangeAspect="1"/>
          </p:cNvGraphicFramePr>
          <p:nvPr>
            <p:extLst>
              <p:ext uri="{D42A27DB-BD31-4B8C-83A1-F6EECF244321}">
                <p14:modId xmlns:p14="http://schemas.microsoft.com/office/powerpoint/2010/main" val="3110276689"/>
              </p:ext>
            </p:extLst>
          </p:nvPr>
        </p:nvGraphicFramePr>
        <p:xfrm>
          <a:off x="7423150" y="3784600"/>
          <a:ext cx="330200" cy="292100"/>
        </p:xfrm>
        <a:graphic>
          <a:graphicData uri="http://schemas.openxmlformats.org/presentationml/2006/ole">
            <mc:AlternateContent xmlns:mc="http://schemas.openxmlformats.org/markup-compatibility/2006">
              <mc:Choice xmlns:v="urn:schemas-microsoft-com:vml" Requires="v">
                <p:oleObj spid="_x0000_s17504" name="Equation" r:id="rId9" imgW="330120" imgH="291960" progId="Equation.DSMT4">
                  <p:embed/>
                </p:oleObj>
              </mc:Choice>
              <mc:Fallback>
                <p:oleObj name="Equation" r:id="rId9" imgW="330120" imgH="291960" progId="Equation.DSMT4">
                  <p:embed/>
                  <p:pic>
                    <p:nvPicPr>
                      <p:cNvPr id="3082" name="Object 10"/>
                      <p:cNvPicPr>
                        <a:picLocks noChangeAspect="1" noChangeArrowheads="1"/>
                      </p:cNvPicPr>
                      <p:nvPr/>
                    </p:nvPicPr>
                    <p:blipFill>
                      <a:blip r:embed="rId10"/>
                      <a:srcRect/>
                      <a:stretch>
                        <a:fillRect/>
                      </a:stretch>
                    </p:blipFill>
                    <p:spPr bwMode="auto">
                      <a:xfrm>
                        <a:off x="7423150" y="3784600"/>
                        <a:ext cx="330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1">
            <a:extLst>
              <a:ext uri="{FF2B5EF4-FFF2-40B4-BE49-F238E27FC236}">
                <a16:creationId xmlns:a16="http://schemas.microsoft.com/office/drawing/2014/main" id="{C6498778-89C2-4A83-A3C8-616BED7424DB}"/>
              </a:ext>
            </a:extLst>
          </p:cNvPr>
          <p:cNvGraphicFramePr>
            <a:graphicFrameLocks noChangeAspect="1"/>
          </p:cNvGraphicFramePr>
          <p:nvPr>
            <p:extLst>
              <p:ext uri="{D42A27DB-BD31-4B8C-83A1-F6EECF244321}">
                <p14:modId xmlns:p14="http://schemas.microsoft.com/office/powerpoint/2010/main" val="3718026214"/>
              </p:ext>
            </p:extLst>
          </p:nvPr>
        </p:nvGraphicFramePr>
        <p:xfrm>
          <a:off x="6883400" y="4267200"/>
          <a:ext cx="1409700" cy="381000"/>
        </p:xfrm>
        <a:graphic>
          <a:graphicData uri="http://schemas.openxmlformats.org/presentationml/2006/ole">
            <mc:AlternateContent xmlns:mc="http://schemas.openxmlformats.org/markup-compatibility/2006">
              <mc:Choice xmlns:v="urn:schemas-microsoft-com:vml" Requires="v">
                <p:oleObj spid="_x0000_s17505" name="Equation" r:id="rId11" imgW="1409400" imgH="380880" progId="Equation.DSMT4">
                  <p:embed/>
                </p:oleObj>
              </mc:Choice>
              <mc:Fallback>
                <p:oleObj name="Equation" r:id="rId11" imgW="1409400" imgH="380880" progId="Equation.DSMT4">
                  <p:embed/>
                  <p:pic>
                    <p:nvPicPr>
                      <p:cNvPr id="3083" name="Object 11"/>
                      <p:cNvPicPr>
                        <a:picLocks noChangeAspect="1" noChangeArrowheads="1"/>
                      </p:cNvPicPr>
                      <p:nvPr/>
                    </p:nvPicPr>
                    <p:blipFill>
                      <a:blip r:embed="rId12"/>
                      <a:srcRect/>
                      <a:stretch>
                        <a:fillRect/>
                      </a:stretch>
                    </p:blipFill>
                    <p:spPr bwMode="auto">
                      <a:xfrm>
                        <a:off x="6883400" y="4267200"/>
                        <a:ext cx="1409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2">
            <a:extLst>
              <a:ext uri="{FF2B5EF4-FFF2-40B4-BE49-F238E27FC236}">
                <a16:creationId xmlns:a16="http://schemas.microsoft.com/office/drawing/2014/main" id="{F7194313-ADD7-4800-A1B5-5917368F2762}"/>
              </a:ext>
            </a:extLst>
          </p:cNvPr>
          <p:cNvGraphicFramePr>
            <a:graphicFrameLocks noChangeAspect="1"/>
          </p:cNvGraphicFramePr>
          <p:nvPr>
            <p:extLst>
              <p:ext uri="{D42A27DB-BD31-4B8C-83A1-F6EECF244321}">
                <p14:modId xmlns:p14="http://schemas.microsoft.com/office/powerpoint/2010/main" val="1688379661"/>
              </p:ext>
            </p:extLst>
          </p:nvPr>
        </p:nvGraphicFramePr>
        <p:xfrm>
          <a:off x="6946900" y="4876800"/>
          <a:ext cx="1282700" cy="381000"/>
        </p:xfrm>
        <a:graphic>
          <a:graphicData uri="http://schemas.openxmlformats.org/presentationml/2006/ole">
            <mc:AlternateContent xmlns:mc="http://schemas.openxmlformats.org/markup-compatibility/2006">
              <mc:Choice xmlns:v="urn:schemas-microsoft-com:vml" Requires="v">
                <p:oleObj spid="_x0000_s17506" name="Equation" r:id="rId13" imgW="1282680" imgH="380880" progId="Equation.DSMT4">
                  <p:embed/>
                </p:oleObj>
              </mc:Choice>
              <mc:Fallback>
                <p:oleObj name="Equation" r:id="rId13" imgW="1282680" imgH="380880" progId="Equation.DSMT4">
                  <p:embed/>
                  <p:pic>
                    <p:nvPicPr>
                      <p:cNvPr id="3084" name="Object 12"/>
                      <p:cNvPicPr>
                        <a:picLocks noChangeAspect="1" noChangeArrowheads="1"/>
                      </p:cNvPicPr>
                      <p:nvPr/>
                    </p:nvPicPr>
                    <p:blipFill>
                      <a:blip r:embed="rId14"/>
                      <a:srcRect/>
                      <a:stretch>
                        <a:fillRect/>
                      </a:stretch>
                    </p:blipFill>
                    <p:spPr bwMode="auto">
                      <a:xfrm>
                        <a:off x="6946900" y="4876800"/>
                        <a:ext cx="128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3">
            <a:extLst>
              <a:ext uri="{FF2B5EF4-FFF2-40B4-BE49-F238E27FC236}">
                <a16:creationId xmlns:a16="http://schemas.microsoft.com/office/drawing/2014/main" id="{085026D8-ADB8-4317-87AD-AFF02E2DCF0D}"/>
              </a:ext>
            </a:extLst>
          </p:cNvPr>
          <p:cNvGraphicFramePr>
            <a:graphicFrameLocks noChangeAspect="1"/>
          </p:cNvGraphicFramePr>
          <p:nvPr>
            <p:extLst>
              <p:ext uri="{D42A27DB-BD31-4B8C-83A1-F6EECF244321}">
                <p14:modId xmlns:p14="http://schemas.microsoft.com/office/powerpoint/2010/main" val="348822913"/>
              </p:ext>
            </p:extLst>
          </p:nvPr>
        </p:nvGraphicFramePr>
        <p:xfrm>
          <a:off x="7505700" y="5524500"/>
          <a:ext cx="165100" cy="228600"/>
        </p:xfrm>
        <a:graphic>
          <a:graphicData uri="http://schemas.openxmlformats.org/presentationml/2006/ole">
            <mc:AlternateContent xmlns:mc="http://schemas.openxmlformats.org/markup-compatibility/2006">
              <mc:Choice xmlns:v="urn:schemas-microsoft-com:vml" Requires="v">
                <p:oleObj spid="_x0000_s17507" name="Equation" r:id="rId15" imgW="164880" imgH="228600" progId="Equation.DSMT4">
                  <p:embed/>
                </p:oleObj>
              </mc:Choice>
              <mc:Fallback>
                <p:oleObj name="Equation" r:id="rId15" imgW="164880" imgH="228600" progId="Equation.DSMT4">
                  <p:embed/>
                  <p:pic>
                    <p:nvPicPr>
                      <p:cNvPr id="3085" name="Object 13"/>
                      <p:cNvPicPr>
                        <a:picLocks noChangeAspect="1" noChangeArrowheads="1"/>
                      </p:cNvPicPr>
                      <p:nvPr/>
                    </p:nvPicPr>
                    <p:blipFill>
                      <a:blip r:embed="rId16"/>
                      <a:srcRect/>
                      <a:stretch>
                        <a:fillRect/>
                      </a:stretch>
                    </p:blipFill>
                    <p:spPr bwMode="auto">
                      <a:xfrm>
                        <a:off x="7505700" y="5524500"/>
                        <a:ext cx="165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89867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Graphing Equations in Two Variables (cont.)</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1051C58-B6F5-473D-950E-34EDACFBF96C}"/>
                  </a:ext>
                </a:extLst>
              </p:cNvPr>
              <p:cNvSpPr>
                <a:spLocks noGrp="1"/>
              </p:cNvSpPr>
              <p:nvPr>
                <p:ph idx="1"/>
              </p:nvPr>
            </p:nvSpPr>
            <p:spPr/>
            <p:txBody>
              <a:bodyPr>
                <a:normAutofit/>
              </a:bodyPr>
              <a:lstStyle/>
              <a:p>
                <a:r>
                  <a:rPr lang="en-US" dirty="0"/>
                  <a:t>Note that for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&lt;0</m:t>
                    </m:r>
                  </m:oMath>
                </a14:m>
                <a:r>
                  <a:rPr lang="en-US" dirty="0"/>
                  <a:t> and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&gt;6</m:t>
                    </m:r>
                  </m:oMath>
                </a14:m>
                <a:r>
                  <a:rPr lang="en-US" dirty="0"/>
                  <a:t>, the corresponding </a:t>
                </a:r>
                <a14:m>
                  <m:oMath xmlns:m="http://schemas.openxmlformats.org/officeDocument/2006/math">
                    <m:r>
                      <a:rPr lang="en-US" b="0" i="1" smtClean="0">
                        <a:latin typeface="Cambria Math" panose="02040503050406030204" pitchFamily="18" charset="0"/>
                      </a:rPr>
                      <m:t>𝑦</m:t>
                    </m:r>
                  </m:oMath>
                </a14:m>
                <a:r>
                  <a:rPr lang="en-US" dirty="0"/>
                  <a:t> would be imaginary, and thus irrelevant when graphing the equation. Similarly, for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&lt;−3</m:t>
                    </m:r>
                  </m:oMath>
                </a14:m>
                <a:r>
                  <a:rPr lang="en-US" dirty="0"/>
                  <a:t> and for any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&gt;3</m:t>
                    </m:r>
                  </m:oMath>
                </a14:m>
                <a:r>
                  <a:rPr lang="en-US" dirty="0"/>
                  <a:t>, the corresponding </a:t>
                </a:r>
                <a14:m>
                  <m:oMath xmlns:m="http://schemas.openxmlformats.org/officeDocument/2006/math">
                    <m:r>
                      <a:rPr lang="en-US" i="1">
                        <a:latin typeface="Cambria Math" panose="02040503050406030204" pitchFamily="18" charset="0"/>
                      </a:rPr>
                      <m:t>𝑥</m:t>
                    </m:r>
                  </m:oMath>
                </a14:m>
                <a:r>
                  <a:rPr lang="en-US" dirty="0"/>
                  <a:t> would be a complex number (you can use the quadratic formula to verify this).</a:t>
                </a:r>
              </a:p>
              <a:p>
                <a:r>
                  <a:rPr lang="en-US" dirty="0"/>
                  <a:t>Once we plot enough solutions, the graph of the equation begins to take the shape of a circle. In fact, the graph is a circle, with center </a:t>
                </a:r>
                <a14:m>
                  <m:oMath xmlns:m="http://schemas.openxmlformats.org/officeDocument/2006/math">
                    <m:r>
                      <a:rPr lang="en-US" b="0" i="1" smtClean="0">
                        <a:latin typeface="Cambria Math" panose="02040503050406030204" pitchFamily="18" charset="0"/>
                      </a:rPr>
                      <m:t>(3,0)</m:t>
                    </m:r>
                  </m:oMath>
                </a14:m>
                <a:r>
                  <a:rPr lang="en-US" dirty="0"/>
                  <a:t> and a radius of </a:t>
                </a:r>
                <a14:m>
                  <m:oMath xmlns:m="http://schemas.openxmlformats.org/officeDocument/2006/math">
                    <m:r>
                      <a:rPr lang="en-US" b="0" i="1" smtClean="0">
                        <a:latin typeface="Cambria Math" panose="02040503050406030204" pitchFamily="18" charset="0"/>
                      </a:rPr>
                      <m:t>3</m:t>
                    </m:r>
                  </m:oMath>
                </a14:m>
                <a:r>
                  <a:rPr lang="en-US" dirty="0"/>
                  <a:t>, but we will not be able to prove this claim until later.</a:t>
                </a:r>
                <a:endParaRPr lang="en-IN" dirty="0"/>
              </a:p>
            </p:txBody>
          </p:sp>
        </mc:Choice>
        <mc:Fallback xmlns="">
          <p:sp>
            <p:nvSpPr>
              <p:cNvPr id="7" name="Content Placeholder 6">
                <a:extLst>
                  <a:ext uri="{FF2B5EF4-FFF2-40B4-BE49-F238E27FC236}">
                    <a16:creationId xmlns:a16="http://schemas.microsoft.com/office/drawing/2014/main" id="{51051C58-B6F5-473D-950E-34EDACFBF96C}"/>
                  </a:ext>
                </a:extLst>
              </p:cNvPr>
              <p:cNvSpPr>
                <a:spLocks noGrp="1" noRot="1" noChangeAspect="1" noMove="1" noResize="1" noEditPoints="1" noAdjustHandles="1" noChangeArrowheads="1" noChangeShapeType="1" noTextEdit="1"/>
              </p:cNvSpPr>
              <p:nvPr>
                <p:ph idx="1"/>
              </p:nvPr>
            </p:nvSpPr>
            <p:spPr>
              <a:blipFill>
                <a:blip r:embed="rId2"/>
                <a:stretch>
                  <a:fillRect l="-1481" t="-1200" r="-2222"/>
                </a:stretch>
              </a:blipFill>
            </p:spPr>
            <p:txBody>
              <a:bodyPr/>
              <a:lstStyle/>
              <a:p>
                <a:r>
                  <a:rPr lang="en-IN">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Graphing Equations in Two Variables (cont.)</a:t>
            </a:r>
          </a:p>
        </p:txBody>
      </p:sp>
      <p:pic>
        <p:nvPicPr>
          <p:cNvPr id="4" name="Picture 3" descr="s.jpg"/>
          <p:cNvPicPr>
            <a:picLocks noChangeAspect="1"/>
          </p:cNvPicPr>
          <p:nvPr/>
        </p:nvPicPr>
        <p:blipFill>
          <a:blip r:embed="rId2" cstate="print"/>
          <a:stretch>
            <a:fillRect/>
          </a:stretch>
        </p:blipFill>
        <p:spPr>
          <a:xfrm>
            <a:off x="2216743" y="1219200"/>
            <a:ext cx="4710513" cy="455530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69F2-9277-4A6F-B2DA-875752DA8FB8}"/>
              </a:ext>
            </a:extLst>
          </p:cNvPr>
          <p:cNvSpPr>
            <a:spLocks noGrp="1"/>
          </p:cNvSpPr>
          <p:nvPr>
            <p:ph type="title"/>
          </p:nvPr>
        </p:nvSpPr>
        <p:spPr/>
        <p:txBody>
          <a:bodyPr/>
          <a:lstStyle/>
          <a:p>
            <a:r>
              <a:rPr lang="en-US" dirty="0"/>
              <a:t>Example 2: Graphing Equations in Two Variables (cont.)</a:t>
            </a:r>
            <a:endParaRPr lang="en-IN"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C6D8B5F-1ACF-49E9-BF26-FDFD6E4063DE}"/>
                  </a:ext>
                </a:extLst>
              </p:cNvPr>
              <p:cNvSpPr>
                <a:spLocks noGrp="1"/>
              </p:cNvSpPr>
              <p:nvPr>
                <p:ph idx="1"/>
              </p:nvPr>
            </p:nvSpPr>
            <p:spPr>
              <a:xfrm>
                <a:off x="457200" y="1280160"/>
                <a:ext cx="5943600" cy="4572000"/>
              </a:xfrm>
            </p:spPr>
            <p:txBody>
              <a:bodyPr/>
              <a:lstStyle/>
              <a:p>
                <a:pPr marL="447675" indent="-447675"/>
                <a:r>
                  <a:rPr lang="en-US" dirty="0"/>
                  <a:t>c. 	Since this equation is already solved for </a:t>
                </a:r>
                <a14:m>
                  <m:oMath xmlns:m="http://schemas.openxmlformats.org/officeDocument/2006/math">
                    <m:r>
                      <a:rPr lang="en-US" b="0" i="1" smtClean="0">
                        <a:latin typeface="Cambria Math" panose="02040503050406030204" pitchFamily="18" charset="0"/>
                      </a:rPr>
                      <m:t>𝑦</m:t>
                    </m:r>
                  </m:oMath>
                </a14:m>
                <a:r>
                  <a:rPr lang="en-US" dirty="0"/>
                  <a:t> we use a table of </a:t>
                </a:r>
                <a14:m>
                  <m:oMath xmlns:m="http://schemas.openxmlformats.org/officeDocument/2006/math">
                    <m:r>
                      <a:rPr lang="en-US" b="0" i="1" smtClean="0">
                        <a:latin typeface="Cambria Math" panose="02040503050406030204" pitchFamily="18" charset="0"/>
                      </a:rPr>
                      <m:t>𝑥</m:t>
                    </m:r>
                  </m:oMath>
                </a14:m>
                <a:r>
                  <a:rPr lang="en-US" dirty="0"/>
                  <a:t>-values and substitute them in the given equation. Again, enough points should be plotted to give some idea of the nature of the entire solution set of the equation.</a:t>
                </a:r>
                <a:endParaRPr lang="en-IN" dirty="0"/>
              </a:p>
            </p:txBody>
          </p:sp>
        </mc:Choice>
        <mc:Fallback>
          <p:sp>
            <p:nvSpPr>
              <p:cNvPr id="3" name="Content Placeholder 2">
                <a:extLst>
                  <a:ext uri="{FF2B5EF4-FFF2-40B4-BE49-F238E27FC236}">
                    <a16:creationId xmlns:a16="http://schemas.microsoft.com/office/drawing/2014/main" id="{CC6D8B5F-1ACF-49E9-BF26-FDFD6E4063DE}"/>
                  </a:ext>
                </a:extLst>
              </p:cNvPr>
              <p:cNvSpPr>
                <a:spLocks noGrp="1" noRot="1" noChangeAspect="1" noMove="1" noResize="1" noEditPoints="1" noAdjustHandles="1" noChangeArrowheads="1" noChangeShapeType="1" noTextEdit="1"/>
              </p:cNvSpPr>
              <p:nvPr>
                <p:ph idx="1"/>
              </p:nvPr>
            </p:nvSpPr>
            <p:spPr>
              <a:xfrm>
                <a:off x="457200" y="1280160"/>
                <a:ext cx="5943600" cy="4572000"/>
              </a:xfrm>
              <a:blipFill>
                <a:blip r:embed="rId2"/>
                <a:stretch>
                  <a:fillRect l="-2051" t="-1200" r="-14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053B2CF1-1A3E-4D66-9A9C-6669EF805B91}"/>
                  </a:ext>
                </a:extLst>
              </p:cNvPr>
              <p:cNvGraphicFramePr>
                <a:graphicFrameLocks noGrp="1"/>
              </p:cNvGraphicFramePr>
              <p:nvPr>
                <p:extLst>
                  <p:ext uri="{D42A27DB-BD31-4B8C-83A1-F6EECF244321}">
                    <p14:modId xmlns:p14="http://schemas.microsoft.com/office/powerpoint/2010/main" val="3818188177"/>
                  </p:ext>
                </p:extLst>
              </p:nvPr>
            </p:nvGraphicFramePr>
            <p:xfrm>
              <a:off x="6903720" y="1482090"/>
              <a:ext cx="1280160" cy="4080510"/>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582930">
                    <a:tc>
                      <a:txBody>
                        <a:bodyPr/>
                        <a:lstStyle/>
                        <a:p>
                          <a:pPr algn="ctr"/>
                          <a:r>
                            <a:rPr lang="en-US" sz="2800" b="1" i="1" dirty="0"/>
                            <a:t>x</a:t>
                          </a:r>
                        </a:p>
                      </a:txBody>
                      <a:tcPr anchor="ctr"/>
                    </a:tc>
                    <a:tc>
                      <a:txBody>
                        <a:bodyPr/>
                        <a:lstStyle/>
                        <a:p>
                          <a:pPr algn="ctr"/>
                          <a:r>
                            <a:rPr lang="en-US" sz="2800" b="1" i="1" dirty="0"/>
                            <a:t>y</a:t>
                          </a:r>
                        </a:p>
                      </a:txBody>
                      <a:tcPr anchor="ctr"/>
                    </a:tc>
                    <a:extLst>
                      <a:ext uri="{0D108BD9-81ED-4DB2-BD59-A6C34878D82A}">
                        <a16:rowId xmlns:a16="http://schemas.microsoft.com/office/drawing/2014/main" val="10000"/>
                      </a:ext>
                    </a:extLst>
                  </a:tr>
                  <a:tr h="582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0</m:t>
                                </m:r>
                              </m:oMath>
                            </m:oMathPara>
                          </a14:m>
                          <a:endParaRPr lang="en-US" sz="2800" dirty="0">
                            <a:solidFill>
                              <a:srgbClr val="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0</m:t>
                                </m:r>
                              </m:oMath>
                            </m:oMathPara>
                          </a14:m>
                          <a:endParaRPr lang="en-US" sz="2800" dirty="0">
                            <a:solidFill>
                              <a:srgbClr val="000000"/>
                            </a:solidFill>
                          </a:endParaRPr>
                        </a:p>
                      </a:txBody>
                      <a:tcPr anchor="ctr"/>
                    </a:tc>
                    <a:extLst>
                      <a:ext uri="{0D108BD9-81ED-4DB2-BD59-A6C34878D82A}">
                        <a16:rowId xmlns:a16="http://schemas.microsoft.com/office/drawing/2014/main" val="10001"/>
                      </a:ext>
                    </a:extLst>
                  </a:tr>
                  <a:tr h="582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2</m:t>
                                </m:r>
                              </m:oMath>
                            </m:oMathPara>
                          </a14:m>
                          <a:endParaRPr lang="en-US" sz="2800" dirty="0">
                            <a:solidFill>
                              <a:srgbClr val="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0</m:t>
                                </m:r>
                              </m:oMath>
                            </m:oMathPara>
                          </a14:m>
                          <a:endParaRPr lang="en-US" sz="2800" dirty="0">
                            <a:solidFill>
                              <a:srgbClr val="000000"/>
                            </a:solidFill>
                          </a:endParaRPr>
                        </a:p>
                      </a:txBody>
                      <a:tcPr anchor="ctr"/>
                    </a:tc>
                    <a:extLst>
                      <a:ext uri="{0D108BD9-81ED-4DB2-BD59-A6C34878D82A}">
                        <a16:rowId xmlns:a16="http://schemas.microsoft.com/office/drawing/2014/main" val="10002"/>
                      </a:ext>
                    </a:extLst>
                  </a:tr>
                  <a:tr h="582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1</m:t>
                                </m:r>
                              </m:oMath>
                            </m:oMathPara>
                          </a14:m>
                          <a:endParaRPr lang="en-US" sz="2800" dirty="0">
                            <a:solidFill>
                              <a:srgbClr val="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−1</m:t>
                                </m:r>
                              </m:oMath>
                            </m:oMathPara>
                          </a14:m>
                          <a:endParaRPr lang="en-US" sz="2800" dirty="0">
                            <a:solidFill>
                              <a:srgbClr val="000000"/>
                            </a:solidFill>
                          </a:endParaRPr>
                        </a:p>
                      </a:txBody>
                      <a:tcPr anchor="ctr"/>
                    </a:tc>
                    <a:extLst>
                      <a:ext uri="{0D108BD9-81ED-4DB2-BD59-A6C34878D82A}">
                        <a16:rowId xmlns:a16="http://schemas.microsoft.com/office/drawing/2014/main" val="10003"/>
                      </a:ext>
                    </a:extLst>
                  </a:tr>
                  <a:tr h="582930">
                    <a:tc>
                      <a:txBody>
                        <a:bodyPr/>
                        <a:lstStyle/>
                        <a:p>
                          <a:pPr algn="ct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−1</m:t>
                                </m:r>
                              </m:oMath>
                            </m:oMathPara>
                          </a14:m>
                          <a:endParaRPr lang="en-US" sz="2800" dirty="0">
                            <a:solidFill>
                              <a:srgbClr val="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3</m:t>
                                </m:r>
                              </m:oMath>
                            </m:oMathPara>
                          </a14:m>
                          <a:endParaRPr lang="en-US" sz="2800" dirty="0">
                            <a:solidFill>
                              <a:srgbClr val="000000"/>
                            </a:solidFill>
                          </a:endParaRPr>
                        </a:p>
                      </a:txBody>
                      <a:tcPr anchor="ctr"/>
                    </a:tc>
                    <a:extLst>
                      <a:ext uri="{0D108BD9-81ED-4DB2-BD59-A6C34878D82A}">
                        <a16:rowId xmlns:a16="http://schemas.microsoft.com/office/drawing/2014/main" val="10004"/>
                      </a:ext>
                    </a:extLst>
                  </a:tr>
                  <a:tr h="582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−2</m:t>
                                </m:r>
                              </m:oMath>
                            </m:oMathPara>
                          </a14:m>
                          <a:endParaRPr lang="en-US" sz="2800" dirty="0">
                            <a:solidFill>
                              <a:srgbClr val="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8</m:t>
                                </m:r>
                              </m:oMath>
                            </m:oMathPara>
                          </a14:m>
                          <a:endParaRPr lang="en-US" sz="2800" dirty="0">
                            <a:solidFill>
                              <a:srgbClr val="000000"/>
                            </a:solidFill>
                          </a:endParaRPr>
                        </a:p>
                      </a:txBody>
                      <a:tcPr anchor="ctr"/>
                    </a:tc>
                    <a:extLst>
                      <a:ext uri="{0D108BD9-81ED-4DB2-BD59-A6C34878D82A}">
                        <a16:rowId xmlns:a16="http://schemas.microsoft.com/office/drawing/2014/main" val="10005"/>
                      </a:ext>
                    </a:extLst>
                  </a:tr>
                  <a:tr h="582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4</m:t>
                                </m:r>
                              </m:oMath>
                            </m:oMathPara>
                          </a14:m>
                          <a:endParaRPr lang="en-US" sz="2800" dirty="0">
                            <a:solidFill>
                              <a:srgbClr val="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8</m:t>
                                </m:r>
                              </m:oMath>
                            </m:oMathPara>
                          </a14:m>
                          <a:endParaRPr lang="en-US" sz="2800" dirty="0">
                            <a:solidFill>
                              <a:srgbClr val="000000"/>
                            </a:solidFill>
                          </a:endParaRPr>
                        </a:p>
                      </a:txBody>
                      <a:tcPr anchor="ctr"/>
                    </a:tc>
                    <a:extLst>
                      <a:ext uri="{0D108BD9-81ED-4DB2-BD59-A6C34878D82A}">
                        <a16:rowId xmlns:a16="http://schemas.microsoft.com/office/drawing/2014/main" val="10006"/>
                      </a:ext>
                    </a:extLst>
                  </a:tr>
                </a:tbl>
              </a:graphicData>
            </a:graphic>
          </p:graphicFrame>
        </mc:Choice>
        <mc:Fallback>
          <p:graphicFrame>
            <p:nvGraphicFramePr>
              <p:cNvPr id="4" name="Table 3">
                <a:extLst>
                  <a:ext uri="{FF2B5EF4-FFF2-40B4-BE49-F238E27FC236}">
                    <a16:creationId xmlns:a16="http://schemas.microsoft.com/office/drawing/2014/main" id="{053B2CF1-1A3E-4D66-9A9C-6669EF805B91}"/>
                  </a:ext>
                </a:extLst>
              </p:cNvPr>
              <p:cNvGraphicFramePr>
                <a:graphicFrameLocks noGrp="1"/>
              </p:cNvGraphicFramePr>
              <p:nvPr>
                <p:extLst>
                  <p:ext uri="{D42A27DB-BD31-4B8C-83A1-F6EECF244321}">
                    <p14:modId xmlns:p14="http://schemas.microsoft.com/office/powerpoint/2010/main" val="3818188177"/>
                  </p:ext>
                </p:extLst>
              </p:nvPr>
            </p:nvGraphicFramePr>
            <p:xfrm>
              <a:off x="6903720" y="1482090"/>
              <a:ext cx="1280160" cy="4080510"/>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582930">
                    <a:tc>
                      <a:txBody>
                        <a:bodyPr/>
                        <a:lstStyle/>
                        <a:p>
                          <a:pPr algn="ctr"/>
                          <a:r>
                            <a:rPr lang="en-US" sz="2800" b="1" i="1" dirty="0"/>
                            <a:t>x</a:t>
                          </a:r>
                        </a:p>
                      </a:txBody>
                      <a:tcPr anchor="ctr"/>
                    </a:tc>
                    <a:tc>
                      <a:txBody>
                        <a:bodyPr/>
                        <a:lstStyle/>
                        <a:p>
                          <a:pPr algn="ctr"/>
                          <a:r>
                            <a:rPr lang="en-US" sz="2800" b="1" i="1" dirty="0"/>
                            <a:t>y</a:t>
                          </a:r>
                        </a:p>
                      </a:txBody>
                      <a:tcPr anchor="ctr"/>
                    </a:tc>
                    <a:extLst>
                      <a:ext uri="{0D108BD9-81ED-4DB2-BD59-A6C34878D82A}">
                        <a16:rowId xmlns:a16="http://schemas.microsoft.com/office/drawing/2014/main" val="10000"/>
                      </a:ext>
                    </a:extLst>
                  </a:tr>
                  <a:tr h="582930">
                    <a:tc>
                      <a:txBody>
                        <a:bodyPr/>
                        <a:lstStyle/>
                        <a:p>
                          <a:endParaRPr lang="en-US"/>
                        </a:p>
                      </a:txBody>
                      <a:tcPr anchor="ctr">
                        <a:blipFill>
                          <a:blip r:embed="rId3"/>
                          <a:stretch>
                            <a:fillRect l="-943" t="-105263" r="-102830" b="-506316"/>
                          </a:stretch>
                        </a:blipFill>
                      </a:tcPr>
                    </a:tc>
                    <a:tc>
                      <a:txBody>
                        <a:bodyPr/>
                        <a:lstStyle/>
                        <a:p>
                          <a:endParaRPr lang="en-US"/>
                        </a:p>
                      </a:txBody>
                      <a:tcPr anchor="ctr">
                        <a:blipFill>
                          <a:blip r:embed="rId3"/>
                          <a:stretch>
                            <a:fillRect l="-101905" t="-105263" r="-3810" b="-506316"/>
                          </a:stretch>
                        </a:blipFill>
                      </a:tcPr>
                    </a:tc>
                    <a:extLst>
                      <a:ext uri="{0D108BD9-81ED-4DB2-BD59-A6C34878D82A}">
                        <a16:rowId xmlns:a16="http://schemas.microsoft.com/office/drawing/2014/main" val="10001"/>
                      </a:ext>
                    </a:extLst>
                  </a:tr>
                  <a:tr h="582930">
                    <a:tc>
                      <a:txBody>
                        <a:bodyPr/>
                        <a:lstStyle/>
                        <a:p>
                          <a:endParaRPr lang="en-US"/>
                        </a:p>
                      </a:txBody>
                      <a:tcPr anchor="ctr">
                        <a:blipFill>
                          <a:blip r:embed="rId3"/>
                          <a:stretch>
                            <a:fillRect l="-943" t="-203125" r="-102830" b="-401042"/>
                          </a:stretch>
                        </a:blipFill>
                      </a:tcPr>
                    </a:tc>
                    <a:tc>
                      <a:txBody>
                        <a:bodyPr/>
                        <a:lstStyle/>
                        <a:p>
                          <a:endParaRPr lang="en-US"/>
                        </a:p>
                      </a:txBody>
                      <a:tcPr anchor="ctr">
                        <a:blipFill>
                          <a:blip r:embed="rId3"/>
                          <a:stretch>
                            <a:fillRect l="-101905" t="-203125" r="-3810" b="-401042"/>
                          </a:stretch>
                        </a:blipFill>
                      </a:tcPr>
                    </a:tc>
                    <a:extLst>
                      <a:ext uri="{0D108BD9-81ED-4DB2-BD59-A6C34878D82A}">
                        <a16:rowId xmlns:a16="http://schemas.microsoft.com/office/drawing/2014/main" val="10002"/>
                      </a:ext>
                    </a:extLst>
                  </a:tr>
                  <a:tr h="582930">
                    <a:tc>
                      <a:txBody>
                        <a:bodyPr/>
                        <a:lstStyle/>
                        <a:p>
                          <a:endParaRPr lang="en-US"/>
                        </a:p>
                      </a:txBody>
                      <a:tcPr anchor="ctr">
                        <a:blipFill>
                          <a:blip r:embed="rId3"/>
                          <a:stretch>
                            <a:fillRect l="-943" t="-303125" r="-102830" b="-301042"/>
                          </a:stretch>
                        </a:blipFill>
                      </a:tcPr>
                    </a:tc>
                    <a:tc>
                      <a:txBody>
                        <a:bodyPr/>
                        <a:lstStyle/>
                        <a:p>
                          <a:endParaRPr lang="en-US"/>
                        </a:p>
                      </a:txBody>
                      <a:tcPr anchor="ctr">
                        <a:blipFill>
                          <a:blip r:embed="rId3"/>
                          <a:stretch>
                            <a:fillRect l="-101905" t="-303125" r="-3810" b="-301042"/>
                          </a:stretch>
                        </a:blipFill>
                      </a:tcPr>
                    </a:tc>
                    <a:extLst>
                      <a:ext uri="{0D108BD9-81ED-4DB2-BD59-A6C34878D82A}">
                        <a16:rowId xmlns:a16="http://schemas.microsoft.com/office/drawing/2014/main" val="10003"/>
                      </a:ext>
                    </a:extLst>
                  </a:tr>
                  <a:tr h="582930">
                    <a:tc>
                      <a:txBody>
                        <a:bodyPr/>
                        <a:lstStyle/>
                        <a:p>
                          <a:endParaRPr lang="en-US"/>
                        </a:p>
                      </a:txBody>
                      <a:tcPr anchor="ctr">
                        <a:blipFill>
                          <a:blip r:embed="rId3"/>
                          <a:stretch>
                            <a:fillRect l="-943" t="-403125" r="-102830" b="-201042"/>
                          </a:stretch>
                        </a:blipFill>
                      </a:tcPr>
                    </a:tc>
                    <a:tc>
                      <a:txBody>
                        <a:bodyPr/>
                        <a:lstStyle/>
                        <a:p>
                          <a:endParaRPr lang="en-US"/>
                        </a:p>
                      </a:txBody>
                      <a:tcPr anchor="ctr">
                        <a:blipFill>
                          <a:blip r:embed="rId3"/>
                          <a:stretch>
                            <a:fillRect l="-101905" t="-403125" r="-3810" b="-201042"/>
                          </a:stretch>
                        </a:blipFill>
                      </a:tcPr>
                    </a:tc>
                    <a:extLst>
                      <a:ext uri="{0D108BD9-81ED-4DB2-BD59-A6C34878D82A}">
                        <a16:rowId xmlns:a16="http://schemas.microsoft.com/office/drawing/2014/main" val="10004"/>
                      </a:ext>
                    </a:extLst>
                  </a:tr>
                  <a:tr h="582930">
                    <a:tc>
                      <a:txBody>
                        <a:bodyPr/>
                        <a:lstStyle/>
                        <a:p>
                          <a:endParaRPr lang="en-US"/>
                        </a:p>
                      </a:txBody>
                      <a:tcPr anchor="ctr">
                        <a:blipFill>
                          <a:blip r:embed="rId3"/>
                          <a:stretch>
                            <a:fillRect l="-943" t="-508421" r="-102830" b="-103158"/>
                          </a:stretch>
                        </a:blipFill>
                      </a:tcPr>
                    </a:tc>
                    <a:tc>
                      <a:txBody>
                        <a:bodyPr/>
                        <a:lstStyle/>
                        <a:p>
                          <a:endParaRPr lang="en-US"/>
                        </a:p>
                      </a:txBody>
                      <a:tcPr anchor="ctr">
                        <a:blipFill>
                          <a:blip r:embed="rId3"/>
                          <a:stretch>
                            <a:fillRect l="-101905" t="-508421" r="-3810" b="-103158"/>
                          </a:stretch>
                        </a:blipFill>
                      </a:tcPr>
                    </a:tc>
                    <a:extLst>
                      <a:ext uri="{0D108BD9-81ED-4DB2-BD59-A6C34878D82A}">
                        <a16:rowId xmlns:a16="http://schemas.microsoft.com/office/drawing/2014/main" val="10005"/>
                      </a:ext>
                    </a:extLst>
                  </a:tr>
                  <a:tr h="582930">
                    <a:tc>
                      <a:txBody>
                        <a:bodyPr/>
                        <a:lstStyle/>
                        <a:p>
                          <a:endParaRPr lang="en-US"/>
                        </a:p>
                      </a:txBody>
                      <a:tcPr anchor="ctr">
                        <a:blipFill>
                          <a:blip r:embed="rId3"/>
                          <a:stretch>
                            <a:fillRect l="-943" t="-602083" r="-102830" b="-2083"/>
                          </a:stretch>
                        </a:blipFill>
                      </a:tcPr>
                    </a:tc>
                    <a:tc>
                      <a:txBody>
                        <a:bodyPr/>
                        <a:lstStyle/>
                        <a:p>
                          <a:endParaRPr lang="en-US"/>
                        </a:p>
                      </a:txBody>
                      <a:tcPr anchor="ctr">
                        <a:blipFill>
                          <a:blip r:embed="rId3"/>
                          <a:stretch>
                            <a:fillRect l="-101905" t="-602083" r="-3810" b="-2083"/>
                          </a:stretch>
                        </a:blip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12162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12BF-A13F-4182-9111-18AF4C3C7064}"/>
              </a:ext>
            </a:extLst>
          </p:cNvPr>
          <p:cNvSpPr>
            <a:spLocks noGrp="1"/>
          </p:cNvSpPr>
          <p:nvPr>
            <p:ph type="title"/>
          </p:nvPr>
        </p:nvSpPr>
        <p:spPr/>
        <p:txBody>
          <a:bodyPr/>
          <a:lstStyle/>
          <a:p>
            <a:r>
              <a:rPr lang="en-US" dirty="0"/>
              <a:t>Example 2: Graphing Equations in Two Variables (cont.)</a:t>
            </a:r>
            <a:endParaRPr lang="en-IN"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16DE2F3-B216-442D-A4CF-38036830E4DF}"/>
                  </a:ext>
                </a:extLst>
              </p:cNvPr>
              <p:cNvSpPr>
                <a:spLocks noGrp="1"/>
              </p:cNvSpPr>
              <p:nvPr>
                <p:ph idx="1"/>
              </p:nvPr>
            </p:nvSpPr>
            <p:spPr>
              <a:xfrm>
                <a:off x="457200" y="1280160"/>
                <a:ext cx="4572000" cy="4572000"/>
              </a:xfrm>
            </p:spPr>
            <p:txBody>
              <a:bodyPr/>
              <a:lstStyle/>
              <a:p>
                <a:r>
                  <a:rPr lang="en-US" dirty="0"/>
                  <a:t>The graph of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m:t>
                    </m:r>
                  </m:oMath>
                </a14:m>
                <a:r>
                  <a:rPr lang="en-US" dirty="0"/>
                  <a:t> is a shape known as a </a:t>
                </a:r>
                <a:r>
                  <a:rPr lang="en-US" i="1" dirty="0"/>
                  <a:t>parabola</a:t>
                </a:r>
                <a:r>
                  <a:rPr lang="en-US" dirty="0"/>
                  <a:t>. We will encounter these shapes again later, and we will be able, at that time, to prove that our rough sketch is indeed the graph of the solution set of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𝑥</m:t>
                    </m:r>
                  </m:oMath>
                </a14:m>
                <a:r>
                  <a:rPr lang="en-US" dirty="0"/>
                  <a:t>.</a:t>
                </a:r>
                <a:endParaRPr lang="en-IN" dirty="0"/>
              </a:p>
            </p:txBody>
          </p:sp>
        </mc:Choice>
        <mc:Fallback>
          <p:sp>
            <p:nvSpPr>
              <p:cNvPr id="3" name="Content Placeholder 2">
                <a:extLst>
                  <a:ext uri="{FF2B5EF4-FFF2-40B4-BE49-F238E27FC236}">
                    <a16:creationId xmlns:a16="http://schemas.microsoft.com/office/drawing/2014/main" id="{516DE2F3-B216-442D-A4CF-38036830E4DF}"/>
                  </a:ext>
                </a:extLst>
              </p:cNvPr>
              <p:cNvSpPr>
                <a:spLocks noGrp="1" noRot="1" noChangeAspect="1" noMove="1" noResize="1" noEditPoints="1" noAdjustHandles="1" noChangeArrowheads="1" noChangeShapeType="1" noTextEdit="1"/>
              </p:cNvSpPr>
              <p:nvPr>
                <p:ph idx="1"/>
              </p:nvPr>
            </p:nvSpPr>
            <p:spPr>
              <a:xfrm>
                <a:off x="457200" y="1280160"/>
                <a:ext cx="4572000" cy="4572000"/>
              </a:xfrm>
              <a:blipFill>
                <a:blip r:embed="rId2"/>
                <a:stretch>
                  <a:fillRect l="-2667" t="-1200" r="-3867"/>
                </a:stretch>
              </a:blipFill>
            </p:spPr>
            <p:txBody>
              <a:bodyPr/>
              <a:lstStyle/>
              <a:p>
                <a:r>
                  <a:rPr lang="en-US">
                    <a:noFill/>
                  </a:rPr>
                  <a:t> </a:t>
                </a:r>
              </a:p>
            </p:txBody>
          </p:sp>
        </mc:Fallback>
      </mc:AlternateContent>
      <p:pic>
        <p:nvPicPr>
          <p:cNvPr id="4" name="Picture 3" descr="s.jpg">
            <a:extLst>
              <a:ext uri="{FF2B5EF4-FFF2-40B4-BE49-F238E27FC236}">
                <a16:creationId xmlns:a16="http://schemas.microsoft.com/office/drawing/2014/main" id="{405A1E72-FD98-414B-BB56-33326E345C25}"/>
              </a:ext>
            </a:extLst>
          </p:cNvPr>
          <p:cNvPicPr>
            <a:picLocks noChangeAspect="1"/>
          </p:cNvPicPr>
          <p:nvPr/>
        </p:nvPicPr>
        <p:blipFill>
          <a:blip r:embed="rId3" cstate="print"/>
          <a:stretch>
            <a:fillRect/>
          </a:stretch>
        </p:blipFill>
        <p:spPr>
          <a:xfrm>
            <a:off x="5105400" y="1301496"/>
            <a:ext cx="3679538" cy="3657600"/>
          </a:xfrm>
          <a:prstGeom prst="rect">
            <a:avLst/>
          </a:prstGeom>
        </p:spPr>
      </p:pic>
    </p:spTree>
    <p:extLst>
      <p:ext uri="{BB962C8B-B14F-4D97-AF65-F5344CB8AC3E}">
        <p14:creationId xmlns:p14="http://schemas.microsoft.com/office/powerpoint/2010/main" val="872846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Distance and Midpoint Formulas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80160"/>
                <a:ext cx="8305800" cy="2505301"/>
              </a:xfrm>
              <a:solidFill>
                <a:srgbClr val="FFFFCC"/>
              </a:solidFill>
              <a:ln w="28575">
                <a:solidFill>
                  <a:srgbClr val="000000"/>
                </a:solidFill>
              </a:ln>
            </p:spPr>
            <p:txBody>
              <a:bodyPr wrap="square">
                <a:spAutoFit/>
              </a:bodyPr>
              <a:lstStyle/>
              <a:p>
                <a:pPr algn="ctr"/>
                <a:r>
                  <a:rPr lang="en-US" b="1" dirty="0">
                    <a:solidFill>
                      <a:srgbClr val="000000"/>
                    </a:solidFill>
                  </a:rPr>
                  <a:t>Distance Formula</a:t>
                </a:r>
              </a:p>
              <a:p>
                <a:r>
                  <a:rPr lang="en-US" dirty="0">
                    <a:solidFill>
                      <a:srgbClr val="000000"/>
                    </a:solidFill>
                  </a:rPr>
                  <a:t>The </a:t>
                </a:r>
                <a:r>
                  <a:rPr lang="en-US" b="1" dirty="0">
                    <a:solidFill>
                      <a:srgbClr val="000000"/>
                    </a:solidFill>
                  </a:rPr>
                  <a:t>distance</a:t>
                </a:r>
                <a:r>
                  <a:rPr lang="en-US" dirty="0">
                    <a:solidFill>
                      <a:srgbClr val="000000"/>
                    </a:solidFill>
                  </a:rPr>
                  <a:t> between two points </a:t>
                </a:r>
                <a14:m>
                  <m:oMath xmlns:m="http://schemas.openxmlformats.org/officeDocument/2006/math">
                    <m:d>
                      <m:dPr>
                        <m:ctrlPr>
                          <a:rPr lang="en-US" i="1" smtClean="0">
                            <a:solidFill>
                              <a:srgbClr val="000000"/>
                            </a:solidFill>
                            <a:latin typeface="Cambria Math" panose="02040503050406030204" pitchFamily="18" charset="0"/>
                          </a:rPr>
                        </m:ctrlPr>
                      </m:dPr>
                      <m:e>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1</m:t>
                            </m:r>
                          </m:sub>
                        </m:sSub>
                        <m:r>
                          <a:rPr lang="en-US" b="0"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1</m:t>
                            </m:r>
                          </m:sub>
                        </m:sSub>
                      </m:e>
                    </m:d>
                  </m:oMath>
                </a14:m>
                <a:r>
                  <a:rPr lang="en-US" dirty="0">
                    <a:solidFill>
                      <a:srgbClr val="000000"/>
                    </a:solidFill>
                  </a:rPr>
                  <a:t> and </a:t>
                </a:r>
                <a14:m>
                  <m:oMath xmlns:m="http://schemas.openxmlformats.org/officeDocument/2006/math">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2</m:t>
                            </m:r>
                          </m:sub>
                        </m:sSub>
                      </m:e>
                    </m:d>
                  </m:oMath>
                </a14:m>
                <a:r>
                  <a:rPr lang="en-US" dirty="0">
                    <a:solidFill>
                      <a:srgbClr val="000000"/>
                    </a:solidFill>
                  </a:rPr>
                  <a:t> in the Cartesian plane is given by the following. </a:t>
                </a:r>
              </a:p>
              <a:p>
                <a:endParaRPr lang="en-US" dirty="0">
                  <a:solidFill>
                    <a:srgbClr val="000000"/>
                  </a:solidFill>
                </a:endParaRPr>
              </a:p>
              <a:p>
                <a:endParaRPr lang="en-US" dirty="0">
                  <a:solidFill>
                    <a:srgbClr val="0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80160"/>
                <a:ext cx="8305800" cy="2505301"/>
              </a:xfrm>
              <a:blipFill>
                <a:blip r:embed="rId3"/>
                <a:stretch>
                  <a:fillRect l="-1316" t="-1683"/>
                </a:stretch>
              </a:blipFill>
              <a:ln w="28575">
                <a:solidFill>
                  <a:srgbClr val="000000"/>
                </a:solidFill>
              </a:ln>
            </p:spPr>
            <p:txBody>
              <a:bodyPr/>
              <a:lstStyle/>
              <a:p>
                <a:r>
                  <a:rPr lang="en-US">
                    <a:noFill/>
                  </a:rPr>
                  <a:t> </a:t>
                </a:r>
              </a:p>
            </p:txBody>
          </p:sp>
        </mc:Fallback>
      </mc:AlternateContent>
      <p:graphicFrame>
        <p:nvGraphicFramePr>
          <p:cNvPr id="5122" name="Object 2"/>
          <p:cNvGraphicFramePr>
            <a:graphicFrameLocks noChangeAspect="1"/>
          </p:cNvGraphicFramePr>
          <p:nvPr>
            <p:extLst>
              <p:ext uri="{D42A27DB-BD31-4B8C-83A1-F6EECF244321}">
                <p14:modId xmlns:p14="http://schemas.microsoft.com/office/powerpoint/2010/main" val="1072918720"/>
              </p:ext>
            </p:extLst>
          </p:nvPr>
        </p:nvGraphicFramePr>
        <p:xfrm>
          <a:off x="2590800" y="2895600"/>
          <a:ext cx="3733800" cy="660400"/>
        </p:xfrm>
        <a:graphic>
          <a:graphicData uri="http://schemas.openxmlformats.org/presentationml/2006/ole">
            <mc:AlternateContent xmlns:mc="http://schemas.openxmlformats.org/markup-compatibility/2006">
              <mc:Choice xmlns:v="urn:schemas-microsoft-com:vml" Requires="v">
                <p:oleObj spid="_x0000_s5203" name="Equation" r:id="rId4" imgW="3733560" imgH="660240" progId="Equation.DSMT4">
                  <p:embed/>
                </p:oleObj>
              </mc:Choice>
              <mc:Fallback>
                <p:oleObj name="Equation" r:id="rId4" imgW="3733560" imgH="660240" progId="Equation.DSMT4">
                  <p:embed/>
                  <p:pic>
                    <p:nvPicPr>
                      <p:cNvPr id="0" name="Object 2"/>
                      <p:cNvPicPr>
                        <a:picLocks noChangeAspect="1" noChangeArrowheads="1"/>
                      </p:cNvPicPr>
                      <p:nvPr/>
                    </p:nvPicPr>
                    <p:blipFill>
                      <a:blip r:embed="rId5"/>
                      <a:srcRect/>
                      <a:stretch>
                        <a:fillRect/>
                      </a:stretch>
                    </p:blipFill>
                    <p:spPr bwMode="auto">
                      <a:xfrm>
                        <a:off x="2590800" y="2895600"/>
                        <a:ext cx="37338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Distance Formula</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Calculate the distance between the following pairs of points.</a:t>
                </a:r>
              </a:p>
              <a:p>
                <a:pPr marL="514350" indent="-514350">
                  <a:buFont typeface="+mj-lt"/>
                  <a:buAutoNum type="alphaLcPeriod"/>
                </a:pPr>
                <a:r>
                  <a:rPr lang="en-US" dirty="0"/>
                  <a:t> </a:t>
                </a:r>
                <a14:m>
                  <m:oMath xmlns:m="http://schemas.openxmlformats.org/officeDocument/2006/math">
                    <m:d>
                      <m:dPr>
                        <m:ctrlPr>
                          <a:rPr lang="en-US" i="1" smtClean="0">
                            <a:latin typeface="Cambria Math" panose="02040503050406030204" pitchFamily="18" charset="0"/>
                          </a:rPr>
                        </m:ctrlPr>
                      </m:dPr>
                      <m:e>
                        <m:r>
                          <a:rPr lang="en-US" b="0" i="0" smtClean="0">
                            <a:latin typeface="Cambria Math" panose="02040503050406030204" pitchFamily="18" charset="0"/>
                          </a:rPr>
                          <m:t>−4,−2</m:t>
                        </m:r>
                      </m:e>
                    </m:d>
                  </m:oMath>
                </a14:m>
                <a:r>
                  <a:rPr lang="en-IN" dirty="0"/>
                  <a:t> 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b="0" i="0" smtClean="0">
                            <a:latin typeface="Cambria Math" panose="02040503050406030204" pitchFamily="18" charset="0"/>
                          </a:rPr>
                          <m:t>7</m:t>
                        </m:r>
                        <m:r>
                          <a:rPr lang="en-US">
                            <a:latin typeface="Cambria Math" panose="02040503050406030204" pitchFamily="18" charset="0"/>
                          </a:rPr>
                          <m:t>,2</m:t>
                        </m:r>
                      </m:e>
                    </m:d>
                  </m:oMath>
                </a14:m>
                <a:endParaRPr lang="en-IN" dirty="0"/>
              </a:p>
              <a:p>
                <a:pPr marL="514350" indent="-514350">
                  <a:buFont typeface="+mj-lt"/>
                  <a:buAutoNum type="alphaLcPeriod"/>
                </a:pPr>
                <a:r>
                  <a:rPr lang="en-US" b="0" dirty="0"/>
                  <a: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5,</m:t>
                        </m:r>
                        <m:r>
                          <a:rPr lang="en-US" i="1">
                            <a:latin typeface="Cambria Math" panose="02040503050406030204" pitchFamily="18" charset="0"/>
                          </a:rPr>
                          <m:t>1</m:t>
                        </m:r>
                      </m:e>
                    </m:d>
                  </m:oMath>
                </a14:m>
                <a:r>
                  <a:rPr lang="en-IN" dirty="0"/>
                  <a:t> 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−1,</m:t>
                        </m:r>
                        <m:r>
                          <a:rPr lang="en-US" i="1">
                            <a:latin typeface="Cambria Math" panose="02040503050406030204" pitchFamily="18" charset="0"/>
                          </a:rPr>
                          <m:t>3</m:t>
                        </m:r>
                      </m:e>
                    </m:d>
                  </m:oMath>
                </a14:m>
                <a:endParaRPr lang="en-IN"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1556" t="-1200"/>
                </a:stretch>
              </a:blipFill>
            </p:spPr>
            <p:txBody>
              <a:bodyPr/>
              <a:lstStyle/>
              <a:p>
                <a:r>
                  <a:rPr lang="en-IN">
                    <a:noFill/>
                  </a:rPr>
                  <a:t> </a:t>
                </a:r>
              </a:p>
            </p:txBody>
          </p:sp>
        </mc:Fallback>
      </mc:AlternateContent>
    </p:spTree>
    <p:extLst>
      <p:ext uri="{BB962C8B-B14F-4D97-AF65-F5344CB8AC3E}">
        <p14:creationId xmlns:p14="http://schemas.microsoft.com/office/powerpoint/2010/main" val="3870282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Distance Formula (cont.)</a:t>
            </a:r>
          </a:p>
        </p:txBody>
      </p:sp>
      <p:sp>
        <p:nvSpPr>
          <p:cNvPr id="3" name="Content Placeholder 2"/>
          <p:cNvSpPr>
            <a:spLocks noGrp="1"/>
          </p:cNvSpPr>
          <p:nvPr>
            <p:ph idx="1"/>
          </p:nvPr>
        </p:nvSpPr>
        <p:spPr>
          <a:xfrm>
            <a:off x="303800" y="1277730"/>
            <a:ext cx="8534400" cy="4572000"/>
          </a:xfrm>
        </p:spPr>
        <p:txBody>
          <a:bodyPr/>
          <a:lstStyle/>
          <a:p>
            <a:r>
              <a:rPr lang="en-US" b="1" dirty="0"/>
              <a:t>Solutions:</a:t>
            </a:r>
          </a:p>
          <a:p>
            <a:endParaRPr lang="en-IN" dirty="0"/>
          </a:p>
        </p:txBody>
      </p:sp>
      <p:graphicFrame>
        <p:nvGraphicFramePr>
          <p:cNvPr id="6" name="Object 4"/>
          <p:cNvGraphicFramePr>
            <a:graphicFrameLocks noChangeAspect="1"/>
          </p:cNvGraphicFramePr>
          <p:nvPr>
            <p:extLst>
              <p:ext uri="{D42A27DB-BD31-4B8C-83A1-F6EECF244321}">
                <p14:modId xmlns:p14="http://schemas.microsoft.com/office/powerpoint/2010/main" val="1616607208"/>
              </p:ext>
            </p:extLst>
          </p:nvPr>
        </p:nvGraphicFramePr>
        <p:xfrm>
          <a:off x="577850" y="1871663"/>
          <a:ext cx="5041900" cy="711200"/>
        </p:xfrm>
        <a:graphic>
          <a:graphicData uri="http://schemas.openxmlformats.org/presentationml/2006/ole">
            <mc:AlternateContent xmlns:mc="http://schemas.openxmlformats.org/markup-compatibility/2006">
              <mc:Choice xmlns:v="urn:schemas-microsoft-com:vml" Requires="v">
                <p:oleObj spid="_x0000_s12490" name="Equation" r:id="rId3" imgW="5041800" imgH="711000" progId="Equation.DSMT4">
                  <p:embed/>
                </p:oleObj>
              </mc:Choice>
              <mc:Fallback>
                <p:oleObj name="Equation" r:id="rId3" imgW="5041800" imgH="711000" progId="Equation.DSMT4">
                  <p:embed/>
                  <p:pic>
                    <p:nvPicPr>
                      <p:cNvPr id="0" name=""/>
                      <p:cNvPicPr>
                        <a:picLocks noChangeAspect="1" noChangeArrowheads="1"/>
                      </p:cNvPicPr>
                      <p:nvPr/>
                    </p:nvPicPr>
                    <p:blipFill>
                      <a:blip r:embed="rId4"/>
                      <a:srcRect/>
                      <a:stretch>
                        <a:fillRect/>
                      </a:stretch>
                    </p:blipFill>
                    <p:spPr bwMode="auto">
                      <a:xfrm>
                        <a:off x="577850" y="1871663"/>
                        <a:ext cx="50419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2234592968"/>
              </p:ext>
            </p:extLst>
          </p:nvPr>
        </p:nvGraphicFramePr>
        <p:xfrm>
          <a:off x="1314450" y="2714625"/>
          <a:ext cx="2197100" cy="647700"/>
        </p:xfrm>
        <a:graphic>
          <a:graphicData uri="http://schemas.openxmlformats.org/presentationml/2006/ole">
            <mc:AlternateContent xmlns:mc="http://schemas.openxmlformats.org/markup-compatibility/2006">
              <mc:Choice xmlns:v="urn:schemas-microsoft-com:vml" Requires="v">
                <p:oleObj spid="_x0000_s12491" name="Equation" r:id="rId5" imgW="2197080" imgH="647640" progId="Equation.DSMT4">
                  <p:embed/>
                </p:oleObj>
              </mc:Choice>
              <mc:Fallback>
                <p:oleObj name="Equation" r:id="rId5" imgW="2197080" imgH="647640" progId="Equation.DSMT4">
                  <p:embed/>
                  <p:pic>
                    <p:nvPicPr>
                      <p:cNvPr id="0" name=""/>
                      <p:cNvPicPr>
                        <a:picLocks noChangeAspect="1" noChangeArrowheads="1"/>
                      </p:cNvPicPr>
                      <p:nvPr/>
                    </p:nvPicPr>
                    <p:blipFill>
                      <a:blip r:embed="rId6"/>
                      <a:srcRect/>
                      <a:stretch>
                        <a:fillRect/>
                      </a:stretch>
                    </p:blipFill>
                    <p:spPr bwMode="auto">
                      <a:xfrm>
                        <a:off x="1314450" y="2714625"/>
                        <a:ext cx="2197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2133810025"/>
              </p:ext>
            </p:extLst>
          </p:nvPr>
        </p:nvGraphicFramePr>
        <p:xfrm>
          <a:off x="1282700" y="3487738"/>
          <a:ext cx="1409700" cy="444500"/>
        </p:xfrm>
        <a:graphic>
          <a:graphicData uri="http://schemas.openxmlformats.org/presentationml/2006/ole">
            <mc:AlternateContent xmlns:mc="http://schemas.openxmlformats.org/markup-compatibility/2006">
              <mc:Choice xmlns:v="urn:schemas-microsoft-com:vml" Requires="v">
                <p:oleObj spid="_x0000_s12492" name="Equation" r:id="rId7" imgW="1409400" imgH="444240" progId="Equation.DSMT4">
                  <p:embed/>
                </p:oleObj>
              </mc:Choice>
              <mc:Fallback>
                <p:oleObj name="Equation" r:id="rId7" imgW="1409400" imgH="444240" progId="Equation.DSMT4">
                  <p:embed/>
                  <p:pic>
                    <p:nvPicPr>
                      <p:cNvPr id="0" name=""/>
                      <p:cNvPicPr>
                        <a:picLocks noChangeAspect="1" noChangeArrowheads="1"/>
                      </p:cNvPicPr>
                      <p:nvPr/>
                    </p:nvPicPr>
                    <p:blipFill>
                      <a:blip r:embed="rId8"/>
                      <a:srcRect/>
                      <a:stretch>
                        <a:fillRect/>
                      </a:stretch>
                    </p:blipFill>
                    <p:spPr bwMode="auto">
                      <a:xfrm>
                        <a:off x="1282700" y="3487738"/>
                        <a:ext cx="1409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223509233"/>
              </p:ext>
            </p:extLst>
          </p:nvPr>
        </p:nvGraphicFramePr>
        <p:xfrm>
          <a:off x="1323975" y="4168775"/>
          <a:ext cx="914400" cy="444500"/>
        </p:xfrm>
        <a:graphic>
          <a:graphicData uri="http://schemas.openxmlformats.org/presentationml/2006/ole">
            <mc:AlternateContent xmlns:mc="http://schemas.openxmlformats.org/markup-compatibility/2006">
              <mc:Choice xmlns:v="urn:schemas-microsoft-com:vml" Requires="v">
                <p:oleObj spid="_x0000_s12493" name="Equation" r:id="rId9" imgW="914400" imgH="444240" progId="Equation.DSMT4">
                  <p:embed/>
                </p:oleObj>
              </mc:Choice>
              <mc:Fallback>
                <p:oleObj name="Equation" r:id="rId9" imgW="914400" imgH="444240" progId="Equation.DSMT4">
                  <p:embed/>
                  <p:pic>
                    <p:nvPicPr>
                      <p:cNvPr id="0" name=""/>
                      <p:cNvPicPr>
                        <a:picLocks noChangeAspect="1" noChangeArrowheads="1"/>
                      </p:cNvPicPr>
                      <p:nvPr/>
                    </p:nvPicPr>
                    <p:blipFill>
                      <a:blip r:embed="rId10"/>
                      <a:srcRect/>
                      <a:stretch>
                        <a:fillRect/>
                      </a:stretch>
                    </p:blipFill>
                    <p:spPr bwMode="auto">
                      <a:xfrm>
                        <a:off x="1323975" y="4168775"/>
                        <a:ext cx="914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767944410"/>
              </p:ext>
            </p:extLst>
          </p:nvPr>
        </p:nvGraphicFramePr>
        <p:xfrm>
          <a:off x="1330036" y="4940776"/>
          <a:ext cx="469900" cy="292100"/>
        </p:xfrm>
        <a:graphic>
          <a:graphicData uri="http://schemas.openxmlformats.org/presentationml/2006/ole">
            <mc:AlternateContent xmlns:mc="http://schemas.openxmlformats.org/markup-compatibility/2006">
              <mc:Choice xmlns:v="urn:schemas-microsoft-com:vml" Requires="v">
                <p:oleObj spid="_x0000_s12494" name="Equation" r:id="rId11" imgW="469800" imgH="291960" progId="Equation.DSMT4">
                  <p:embed/>
                </p:oleObj>
              </mc:Choice>
              <mc:Fallback>
                <p:oleObj name="Equation" r:id="rId11" imgW="469800" imgH="291960" progId="Equation.DSMT4">
                  <p:embed/>
                  <p:pic>
                    <p:nvPicPr>
                      <p:cNvPr id="0" name=""/>
                      <p:cNvPicPr>
                        <a:picLocks noChangeAspect="1" noChangeArrowheads="1"/>
                      </p:cNvPicPr>
                      <p:nvPr/>
                    </p:nvPicPr>
                    <p:blipFill>
                      <a:blip r:embed="rId12"/>
                      <a:srcRect/>
                      <a:stretch>
                        <a:fillRect/>
                      </a:stretch>
                    </p:blipFill>
                    <p:spPr bwMode="auto">
                      <a:xfrm>
                        <a:off x="1330036" y="4940776"/>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4"/>
          <p:cNvSpPr/>
          <p:nvPr/>
        </p:nvSpPr>
        <p:spPr>
          <a:xfrm>
            <a:off x="5743864" y="1864649"/>
            <a:ext cx="3247736" cy="1429622"/>
          </a:xfrm>
          <a:prstGeom prst="rect">
            <a:avLst/>
          </a:prstGeom>
        </p:spPr>
        <p:txBody>
          <a:bodyPr wrap="square">
            <a:spAutoFit/>
          </a:bodyPr>
          <a:lstStyle/>
          <a:p>
            <a:r>
              <a:rPr lang="en-US" sz="2000" dirty="0">
                <a:solidFill>
                  <a:srgbClr val="008080"/>
                </a:solidFill>
              </a:rPr>
              <a:t>Substitute the coordinates of each point into the Distance Formula.</a:t>
            </a:r>
          </a:p>
          <a:p>
            <a:pPr>
              <a:lnSpc>
                <a:spcPct val="150000"/>
              </a:lnSpc>
            </a:pPr>
            <a:r>
              <a:rPr lang="en-US" sz="2000" dirty="0">
                <a:solidFill>
                  <a:srgbClr val="008080"/>
                </a:solidFill>
              </a:rPr>
              <a:t>Simplify.</a:t>
            </a:r>
          </a:p>
        </p:txBody>
      </p:sp>
      <p:sp>
        <p:nvSpPr>
          <p:cNvPr id="4" name="TextBox 3">
            <a:extLst>
              <a:ext uri="{FF2B5EF4-FFF2-40B4-BE49-F238E27FC236}">
                <a16:creationId xmlns:a16="http://schemas.microsoft.com/office/drawing/2014/main" id="{BEDA28F6-491F-4C59-B778-153A1E652F4F}"/>
              </a:ext>
            </a:extLst>
          </p:cNvPr>
          <p:cNvSpPr txBox="1"/>
          <p:nvPr/>
        </p:nvSpPr>
        <p:spPr>
          <a:xfrm>
            <a:off x="5619750" y="4706741"/>
            <a:ext cx="3094336" cy="1323439"/>
          </a:xfrm>
          <a:prstGeom prst="rect">
            <a:avLst/>
          </a:prstGeom>
          <a:noFill/>
        </p:spPr>
        <p:txBody>
          <a:bodyPr wrap="square" rtlCol="0">
            <a:spAutoFit/>
          </a:bodyPr>
          <a:lstStyle/>
          <a:p>
            <a:r>
              <a:rPr lang="en-US" sz="2000" dirty="0">
                <a:solidFill>
                  <a:srgbClr val="1A8D8D"/>
                </a:solidFill>
              </a:rPr>
              <a:t>Note that we only take the positive square root, since we are calculating a distance. </a:t>
            </a:r>
          </a:p>
        </p:txBody>
      </p:sp>
    </p:spTree>
    <p:extLst>
      <p:ext uri="{BB962C8B-B14F-4D97-AF65-F5344CB8AC3E}">
        <p14:creationId xmlns:p14="http://schemas.microsoft.com/office/powerpoint/2010/main" val="351000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Cartesian Coordinate System </a:t>
            </a:r>
          </a:p>
        </p:txBody>
      </p:sp>
      <p:sp>
        <p:nvSpPr>
          <p:cNvPr id="3" name="Content Placeholder 2"/>
          <p:cNvSpPr>
            <a:spLocks noGrp="1"/>
          </p:cNvSpPr>
          <p:nvPr>
            <p:ph idx="1"/>
          </p:nvPr>
        </p:nvSpPr>
        <p:spPr>
          <a:xfrm>
            <a:off x="446809" y="1295400"/>
            <a:ext cx="8229600" cy="3625608"/>
          </a:xfrm>
          <a:solidFill>
            <a:srgbClr val="FFFFCC"/>
          </a:solidFill>
          <a:ln w="28575">
            <a:solidFill>
              <a:srgbClr val="000000"/>
            </a:solidFill>
          </a:ln>
        </p:spPr>
        <p:txBody>
          <a:bodyPr>
            <a:spAutoFit/>
          </a:bodyPr>
          <a:lstStyle/>
          <a:p>
            <a:pPr algn="ctr"/>
            <a:r>
              <a:rPr lang="en-US" b="1" dirty="0">
                <a:solidFill>
                  <a:srgbClr val="000000"/>
                </a:solidFill>
              </a:rPr>
              <a:t>The Cartesian Coordinate System</a:t>
            </a:r>
          </a:p>
          <a:p>
            <a:r>
              <a:rPr lang="en-US" dirty="0">
                <a:solidFill>
                  <a:srgbClr val="000000"/>
                </a:solidFill>
              </a:rPr>
              <a:t>The </a:t>
            </a:r>
            <a:r>
              <a:rPr lang="en-US" b="1" dirty="0">
                <a:solidFill>
                  <a:srgbClr val="000000"/>
                </a:solidFill>
              </a:rPr>
              <a:t>Cartesian coordinate system</a:t>
            </a:r>
            <a:r>
              <a:rPr lang="en-US" dirty="0">
                <a:solidFill>
                  <a:srgbClr val="000000"/>
                </a:solidFill>
              </a:rPr>
              <a:t> (also called </a:t>
            </a:r>
            <a:r>
              <a:rPr lang="en-US" b="1" dirty="0">
                <a:solidFill>
                  <a:srgbClr val="000000"/>
                </a:solidFill>
              </a:rPr>
              <a:t>Cartesian plane</a:t>
            </a:r>
            <a:r>
              <a:rPr lang="en-US" dirty="0">
                <a:solidFill>
                  <a:srgbClr val="000000"/>
                </a:solidFill>
              </a:rPr>
              <a:t>) consists of two perpendicular real number lines (each called an </a:t>
            </a:r>
            <a:r>
              <a:rPr lang="en-US" b="1" dirty="0">
                <a:solidFill>
                  <a:srgbClr val="000000"/>
                </a:solidFill>
              </a:rPr>
              <a:t>axis</a:t>
            </a:r>
            <a:r>
              <a:rPr lang="en-US" dirty="0">
                <a:solidFill>
                  <a:srgbClr val="000000"/>
                </a:solidFill>
              </a:rPr>
              <a:t>) intersecting at the 0 point of each line. The point of intersection is called the </a:t>
            </a:r>
            <a:r>
              <a:rPr lang="en-US" b="1" dirty="0">
                <a:solidFill>
                  <a:srgbClr val="000000"/>
                </a:solidFill>
              </a:rPr>
              <a:t>origin</a:t>
            </a:r>
            <a:r>
              <a:rPr lang="en-US" dirty="0">
                <a:solidFill>
                  <a:srgbClr val="000000"/>
                </a:solidFill>
              </a:rPr>
              <a:t> of the system, and the four quarters defined by the two lines are called the </a:t>
            </a:r>
            <a:r>
              <a:rPr lang="en-US" b="1" dirty="0">
                <a:solidFill>
                  <a:srgbClr val="000000"/>
                </a:solidFill>
              </a:rPr>
              <a:t>quadrants</a:t>
            </a:r>
            <a:r>
              <a:rPr lang="en-US" dirty="0">
                <a:solidFill>
                  <a:srgbClr val="000000"/>
                </a:solidFill>
              </a:rPr>
              <a:t> of the plane, numbered as indicated in Figure 1. </a:t>
            </a:r>
          </a:p>
        </p:txBody>
      </p:sp>
    </p:spTree>
    <p:extLst>
      <p:ext uri="{BB962C8B-B14F-4D97-AF65-F5344CB8AC3E}">
        <p14:creationId xmlns:p14="http://schemas.microsoft.com/office/powerpoint/2010/main" val="1649270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Distance Formula (cont.)</a:t>
            </a:r>
          </a:p>
        </p:txBody>
      </p:sp>
      <p:sp>
        <p:nvSpPr>
          <p:cNvPr id="3" name="Content Placeholder 2"/>
          <p:cNvSpPr>
            <a:spLocks noGrp="1"/>
          </p:cNvSpPr>
          <p:nvPr>
            <p:ph idx="1"/>
          </p:nvPr>
        </p:nvSpPr>
        <p:spPr>
          <a:xfrm>
            <a:off x="457200" y="1280160"/>
            <a:ext cx="8534400" cy="4572000"/>
          </a:xfrm>
        </p:spPr>
        <p:txBody>
          <a:bodyPr/>
          <a:lstStyle/>
          <a:p>
            <a:endParaRPr lang="en-US" b="1" dirty="0"/>
          </a:p>
          <a:p>
            <a:endParaRPr lang="en-IN" dirty="0"/>
          </a:p>
        </p:txBody>
      </p:sp>
      <p:graphicFrame>
        <p:nvGraphicFramePr>
          <p:cNvPr id="6" name="Object 4"/>
          <p:cNvGraphicFramePr>
            <a:graphicFrameLocks noChangeAspect="1"/>
          </p:cNvGraphicFramePr>
          <p:nvPr>
            <p:extLst>
              <p:ext uri="{D42A27DB-BD31-4B8C-83A1-F6EECF244321}">
                <p14:modId xmlns:p14="http://schemas.microsoft.com/office/powerpoint/2010/main" val="4221779121"/>
              </p:ext>
            </p:extLst>
          </p:nvPr>
        </p:nvGraphicFramePr>
        <p:xfrm>
          <a:off x="469900" y="1443038"/>
          <a:ext cx="4114800" cy="711200"/>
        </p:xfrm>
        <a:graphic>
          <a:graphicData uri="http://schemas.openxmlformats.org/presentationml/2006/ole">
            <mc:AlternateContent xmlns:mc="http://schemas.openxmlformats.org/markup-compatibility/2006">
              <mc:Choice xmlns:v="urn:schemas-microsoft-com:vml" Requires="v">
                <p:oleObj spid="_x0000_s13462" name="Equation" r:id="rId3" imgW="4114800" imgH="711000" progId="Equation.DSMT4">
                  <p:embed/>
                </p:oleObj>
              </mc:Choice>
              <mc:Fallback>
                <p:oleObj name="Equation" r:id="rId3" imgW="4114800" imgH="711000" progId="Equation.DSMT4">
                  <p:embed/>
                  <p:pic>
                    <p:nvPicPr>
                      <p:cNvPr id="0" name=""/>
                      <p:cNvPicPr>
                        <a:picLocks noChangeAspect="1" noChangeArrowheads="1"/>
                      </p:cNvPicPr>
                      <p:nvPr/>
                    </p:nvPicPr>
                    <p:blipFill>
                      <a:blip r:embed="rId4"/>
                      <a:srcRect/>
                      <a:stretch>
                        <a:fillRect/>
                      </a:stretch>
                    </p:blipFill>
                    <p:spPr bwMode="auto">
                      <a:xfrm>
                        <a:off x="469900" y="1443038"/>
                        <a:ext cx="41148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1339782440"/>
              </p:ext>
            </p:extLst>
          </p:nvPr>
        </p:nvGraphicFramePr>
        <p:xfrm>
          <a:off x="1165225" y="2420938"/>
          <a:ext cx="1435100" cy="444500"/>
        </p:xfrm>
        <a:graphic>
          <a:graphicData uri="http://schemas.openxmlformats.org/presentationml/2006/ole">
            <mc:AlternateContent xmlns:mc="http://schemas.openxmlformats.org/markup-compatibility/2006">
              <mc:Choice xmlns:v="urn:schemas-microsoft-com:vml" Requires="v">
                <p:oleObj spid="_x0000_s13463" name="Equation" r:id="rId5" imgW="1434960" imgH="444240" progId="Equation.DSMT4">
                  <p:embed/>
                </p:oleObj>
              </mc:Choice>
              <mc:Fallback>
                <p:oleObj name="Equation" r:id="rId5" imgW="1434960" imgH="444240" progId="Equation.DSMT4">
                  <p:embed/>
                  <p:pic>
                    <p:nvPicPr>
                      <p:cNvPr id="0" name=""/>
                      <p:cNvPicPr>
                        <a:picLocks noChangeAspect="1" noChangeArrowheads="1"/>
                      </p:cNvPicPr>
                      <p:nvPr/>
                    </p:nvPicPr>
                    <p:blipFill>
                      <a:blip r:embed="rId6"/>
                      <a:srcRect/>
                      <a:stretch>
                        <a:fillRect/>
                      </a:stretch>
                    </p:blipFill>
                    <p:spPr bwMode="auto">
                      <a:xfrm>
                        <a:off x="1165225" y="2420938"/>
                        <a:ext cx="1435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382914631"/>
              </p:ext>
            </p:extLst>
          </p:nvPr>
        </p:nvGraphicFramePr>
        <p:xfrm>
          <a:off x="1171575" y="3292475"/>
          <a:ext cx="939800" cy="444500"/>
        </p:xfrm>
        <a:graphic>
          <a:graphicData uri="http://schemas.openxmlformats.org/presentationml/2006/ole">
            <mc:AlternateContent xmlns:mc="http://schemas.openxmlformats.org/markup-compatibility/2006">
              <mc:Choice xmlns:v="urn:schemas-microsoft-com:vml" Requires="v">
                <p:oleObj spid="_x0000_s13464" name="Equation" r:id="rId7" imgW="939600" imgH="444240" progId="Equation.DSMT4">
                  <p:embed/>
                </p:oleObj>
              </mc:Choice>
              <mc:Fallback>
                <p:oleObj name="Equation" r:id="rId7" imgW="939600" imgH="444240" progId="Equation.DSMT4">
                  <p:embed/>
                  <p:pic>
                    <p:nvPicPr>
                      <p:cNvPr id="0" name=""/>
                      <p:cNvPicPr>
                        <a:picLocks noChangeAspect="1" noChangeArrowheads="1"/>
                      </p:cNvPicPr>
                      <p:nvPr/>
                    </p:nvPicPr>
                    <p:blipFill>
                      <a:blip r:embed="rId8"/>
                      <a:srcRect/>
                      <a:stretch>
                        <a:fillRect/>
                      </a:stretch>
                    </p:blipFill>
                    <p:spPr bwMode="auto">
                      <a:xfrm>
                        <a:off x="1171575" y="3292475"/>
                        <a:ext cx="939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618954107"/>
              </p:ext>
            </p:extLst>
          </p:nvPr>
        </p:nvGraphicFramePr>
        <p:xfrm>
          <a:off x="1147041" y="4111418"/>
          <a:ext cx="1079500" cy="444500"/>
        </p:xfrm>
        <a:graphic>
          <a:graphicData uri="http://schemas.openxmlformats.org/presentationml/2006/ole">
            <mc:AlternateContent xmlns:mc="http://schemas.openxmlformats.org/markup-compatibility/2006">
              <mc:Choice xmlns:v="urn:schemas-microsoft-com:vml" Requires="v">
                <p:oleObj spid="_x0000_s13465" name="Equation" r:id="rId9" imgW="1079280" imgH="444240" progId="Equation.DSMT4">
                  <p:embed/>
                </p:oleObj>
              </mc:Choice>
              <mc:Fallback>
                <p:oleObj name="Equation" r:id="rId9" imgW="1079280" imgH="444240" progId="Equation.DSMT4">
                  <p:embed/>
                  <p:pic>
                    <p:nvPicPr>
                      <p:cNvPr id="0" name=""/>
                      <p:cNvPicPr>
                        <a:picLocks noChangeAspect="1" noChangeArrowheads="1"/>
                      </p:cNvPicPr>
                      <p:nvPr/>
                    </p:nvPicPr>
                    <p:blipFill>
                      <a:blip r:embed="rId10"/>
                      <a:srcRect/>
                      <a:stretch>
                        <a:fillRect/>
                      </a:stretch>
                    </p:blipFill>
                    <p:spPr bwMode="auto">
                      <a:xfrm>
                        <a:off x="1147041" y="4111418"/>
                        <a:ext cx="1079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5" name="Rectangle 14"/>
              <p:cNvSpPr/>
              <p:nvPr/>
            </p:nvSpPr>
            <p:spPr>
              <a:xfrm>
                <a:off x="5029200" y="1520689"/>
                <a:ext cx="3886200" cy="2554545"/>
              </a:xfrm>
              <a:prstGeom prst="rect">
                <a:avLst/>
              </a:prstGeom>
            </p:spPr>
            <p:txBody>
              <a:bodyPr wrap="square">
                <a:spAutoFit/>
              </a:bodyPr>
              <a:lstStyle/>
              <a:p>
                <a:r>
                  <a:rPr lang="en-US" sz="2000" dirty="0">
                    <a:solidFill>
                      <a:srgbClr val="008080"/>
                    </a:solidFill>
                  </a:rPr>
                  <a:t>Again, substitute the coordinates into the Distance Formula, then simplify.</a:t>
                </a: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r>
                  <a:rPr lang="en-US" sz="2000" dirty="0">
                    <a:solidFill>
                      <a:srgbClr val="008080"/>
                    </a:solidFill>
                  </a:rPr>
                  <a:t>Simplify the radical by factoring out </a:t>
                </a:r>
                <a14:m>
                  <m:oMath xmlns:m="http://schemas.openxmlformats.org/officeDocument/2006/math">
                    <m:sSup>
                      <m:sSupPr>
                        <m:ctrlPr>
                          <a:rPr lang="en-US" sz="2000" i="1" smtClean="0">
                            <a:solidFill>
                              <a:srgbClr val="008080"/>
                            </a:solidFill>
                            <a:latin typeface="Cambria Math" panose="02040503050406030204" pitchFamily="18" charset="0"/>
                          </a:rPr>
                        </m:ctrlPr>
                      </m:sSupPr>
                      <m:e>
                        <m:r>
                          <a:rPr lang="en-US" sz="2000" b="0" i="1" smtClean="0">
                            <a:solidFill>
                              <a:srgbClr val="008080"/>
                            </a:solidFill>
                            <a:latin typeface="Cambria Math" panose="02040503050406030204" pitchFamily="18" charset="0"/>
                          </a:rPr>
                          <m:t>2</m:t>
                        </m:r>
                      </m:e>
                      <m:sup>
                        <m:r>
                          <a:rPr lang="en-US" sz="2000" b="0" i="1" smtClean="0">
                            <a:solidFill>
                              <a:srgbClr val="008080"/>
                            </a:solidFill>
                            <a:latin typeface="Cambria Math" panose="02040503050406030204" pitchFamily="18" charset="0"/>
                          </a:rPr>
                          <m:t>2</m:t>
                        </m:r>
                      </m:sup>
                    </m:sSup>
                    <m:r>
                      <a:rPr lang="en-US" sz="2000" b="0" i="1" smtClean="0">
                        <a:solidFill>
                          <a:srgbClr val="008080"/>
                        </a:solidFill>
                        <a:latin typeface="Cambria Math" panose="02040503050406030204" pitchFamily="18" charset="0"/>
                      </a:rPr>
                      <m:t>=4</m:t>
                    </m:r>
                  </m:oMath>
                </a14:m>
                <a:r>
                  <a:rPr lang="en-US" sz="2000" dirty="0">
                    <a:solidFill>
                      <a:srgbClr val="008080"/>
                    </a:solidFill>
                  </a:rPr>
                  <a:t>.</a:t>
                </a:r>
              </a:p>
            </p:txBody>
          </p:sp>
        </mc:Choice>
        <mc:Fallback xmlns="">
          <p:sp>
            <p:nvSpPr>
              <p:cNvPr id="15" name="Rectangle 14"/>
              <p:cNvSpPr>
                <a:spLocks noRot="1" noChangeAspect="1" noMove="1" noResize="1" noEditPoints="1" noAdjustHandles="1" noChangeArrowheads="1" noChangeShapeType="1" noTextEdit="1"/>
              </p:cNvSpPr>
              <p:nvPr/>
            </p:nvSpPr>
            <p:spPr>
              <a:xfrm>
                <a:off x="5029200" y="1520689"/>
                <a:ext cx="3886200" cy="2554545"/>
              </a:xfrm>
              <a:prstGeom prst="rect">
                <a:avLst/>
              </a:prstGeom>
              <a:blipFill rotWithShape="0">
                <a:blip r:embed="rId11"/>
                <a:stretch>
                  <a:fillRect l="-1567" t="-1190" r="-1881" b="-3095"/>
                </a:stretch>
              </a:blipFill>
            </p:spPr>
            <p:txBody>
              <a:bodyPr/>
              <a:lstStyle/>
              <a:p>
                <a:r>
                  <a:rPr lang="en-IN">
                    <a:noFill/>
                  </a:rPr>
                  <a:t> </a:t>
                </a:r>
              </a:p>
            </p:txBody>
          </p:sp>
        </mc:Fallback>
      </mc:AlternateContent>
    </p:spTree>
    <p:extLst>
      <p:ext uri="{BB962C8B-B14F-4D97-AF65-F5344CB8AC3E}">
        <p14:creationId xmlns:p14="http://schemas.microsoft.com/office/powerpoint/2010/main" val="995560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Distance and Midpoint Formulas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2505301"/>
              </a:xfrm>
              <a:solidFill>
                <a:srgbClr val="FFFFCC"/>
              </a:solidFill>
              <a:ln w="28575">
                <a:solidFill>
                  <a:srgbClr val="000000"/>
                </a:solidFill>
              </a:ln>
            </p:spPr>
            <p:txBody>
              <a:bodyPr>
                <a:spAutoFit/>
              </a:bodyPr>
              <a:lstStyle/>
              <a:p>
                <a:pPr algn="ctr"/>
                <a:r>
                  <a:rPr lang="en-US" b="1" dirty="0">
                    <a:solidFill>
                      <a:srgbClr val="000000"/>
                    </a:solidFill>
                  </a:rPr>
                  <a:t>Midpoint Formula </a:t>
                </a:r>
              </a:p>
              <a:p>
                <a:r>
                  <a:rPr lang="en-US" dirty="0">
                    <a:solidFill>
                      <a:srgbClr val="000000"/>
                    </a:solidFill>
                  </a:rPr>
                  <a:t>The </a:t>
                </a:r>
                <a:r>
                  <a:rPr lang="en-US" b="1" dirty="0">
                    <a:solidFill>
                      <a:srgbClr val="000000"/>
                    </a:solidFill>
                  </a:rPr>
                  <a:t>midpoint</a:t>
                </a:r>
                <a:r>
                  <a:rPr lang="en-US" dirty="0">
                    <a:solidFill>
                      <a:srgbClr val="000000"/>
                    </a:solidFill>
                  </a:rPr>
                  <a:t> between two points </a:t>
                </a:r>
                <a14:m>
                  <m:oMath xmlns:m="http://schemas.openxmlformats.org/officeDocument/2006/math">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1</m:t>
                            </m:r>
                          </m:sub>
                        </m:sSub>
                      </m:e>
                    </m:d>
                  </m:oMath>
                </a14:m>
                <a:r>
                  <a:rPr lang="en-US" dirty="0">
                    <a:solidFill>
                      <a:srgbClr val="000000"/>
                    </a:solidFill>
                  </a:rPr>
                  <a:t> and </a:t>
                </a:r>
                <a14:m>
                  <m:oMath xmlns:m="http://schemas.openxmlformats.org/officeDocument/2006/math">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2</m:t>
                            </m:r>
                          </m:sub>
                        </m:sSub>
                      </m:e>
                    </m:d>
                  </m:oMath>
                </a14:m>
                <a:r>
                  <a:rPr lang="en-US" dirty="0">
                    <a:solidFill>
                      <a:srgbClr val="000000"/>
                    </a:solidFill>
                  </a:rPr>
                  <a:t> in the Cartesian plane has the following coordinates:</a:t>
                </a:r>
              </a:p>
              <a:p>
                <a:endParaRPr lang="en-US" dirty="0">
                  <a:solidFill>
                    <a:srgbClr val="000000"/>
                  </a:solidFill>
                </a:endParaRPr>
              </a:p>
              <a:p>
                <a:endParaRPr lang="en-US" dirty="0">
                  <a:solidFill>
                    <a:srgbClr val="0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2505301"/>
              </a:xfrm>
              <a:blipFill>
                <a:blip r:embed="rId3"/>
                <a:stretch>
                  <a:fillRect l="-1328" t="-1683"/>
                </a:stretch>
              </a:blipFill>
              <a:ln w="28575">
                <a:solidFill>
                  <a:srgbClr val="000000"/>
                </a:solidFill>
              </a:ln>
            </p:spPr>
            <p:txBody>
              <a:bodyPr/>
              <a:lstStyle/>
              <a:p>
                <a:r>
                  <a:rPr lang="en-IN">
                    <a:noFill/>
                  </a:rPr>
                  <a:t> </a:t>
                </a:r>
              </a:p>
            </p:txBody>
          </p:sp>
        </mc:Fallback>
      </mc:AlternateContent>
      <p:graphicFrame>
        <p:nvGraphicFramePr>
          <p:cNvPr id="6147" name="Object 3"/>
          <p:cNvGraphicFramePr>
            <a:graphicFrameLocks noChangeAspect="1"/>
          </p:cNvGraphicFramePr>
          <p:nvPr>
            <p:extLst>
              <p:ext uri="{D42A27DB-BD31-4B8C-83A1-F6EECF244321}">
                <p14:modId xmlns:p14="http://schemas.microsoft.com/office/powerpoint/2010/main" val="2809368578"/>
              </p:ext>
            </p:extLst>
          </p:nvPr>
        </p:nvGraphicFramePr>
        <p:xfrm>
          <a:off x="3314700" y="2819400"/>
          <a:ext cx="2514600" cy="927100"/>
        </p:xfrm>
        <a:graphic>
          <a:graphicData uri="http://schemas.openxmlformats.org/presentationml/2006/ole">
            <mc:AlternateContent xmlns:mc="http://schemas.openxmlformats.org/markup-compatibility/2006">
              <mc:Choice xmlns:v="urn:schemas-microsoft-com:vml" Requires="v">
                <p:oleObj spid="_x0000_s6226" name="Equation" r:id="rId4" imgW="2514600" imgH="927000" progId="Equation.DSMT4">
                  <p:embed/>
                </p:oleObj>
              </mc:Choice>
              <mc:Fallback>
                <p:oleObj name="Equation" r:id="rId4" imgW="2514600" imgH="927000" progId="Equation.DSMT4">
                  <p:embed/>
                  <p:pic>
                    <p:nvPicPr>
                      <p:cNvPr id="0" name="Object 3"/>
                      <p:cNvPicPr>
                        <a:picLocks noChangeAspect="1" noChangeArrowheads="1"/>
                      </p:cNvPicPr>
                      <p:nvPr/>
                    </p:nvPicPr>
                    <p:blipFill>
                      <a:blip r:embed="rId5"/>
                      <a:srcRect/>
                      <a:stretch>
                        <a:fillRect/>
                      </a:stretch>
                    </p:blipFill>
                    <p:spPr bwMode="auto">
                      <a:xfrm>
                        <a:off x="3314700" y="2819400"/>
                        <a:ext cx="2514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Midpoint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Calculate the midpoint of the line connecting each pair of points.</a:t>
                </a:r>
              </a:p>
              <a:p>
                <a:pPr marL="514350" indent="-514350">
                  <a:buFont typeface="+mj-lt"/>
                  <a:buAutoNum type="alphaLcPeriod"/>
                </a:pPr>
                <a:r>
                  <a:rPr lang="en-US" dirty="0"/>
                  <a:t> </a:t>
                </a:r>
                <a14:m>
                  <m:oMath xmlns:m="http://schemas.openxmlformats.org/officeDocument/2006/math">
                    <m:d>
                      <m:dPr>
                        <m:ctrlPr>
                          <a:rPr lang="en-US" i="1">
                            <a:latin typeface="Cambria Math" panose="02040503050406030204" pitchFamily="18" charset="0"/>
                          </a:rPr>
                        </m:ctrlPr>
                      </m:dPr>
                      <m:e>
                        <m:r>
                          <a:rPr lang="en-US" b="0" i="0" smtClean="0">
                            <a:latin typeface="Cambria Math" panose="02040503050406030204" pitchFamily="18" charset="0"/>
                          </a:rPr>
                          <m:t>5</m:t>
                        </m:r>
                        <m:r>
                          <a:rPr lang="en-US">
                            <a:latin typeface="Cambria Math" panose="02040503050406030204" pitchFamily="18" charset="0"/>
                          </a:rPr>
                          <m:t>,</m:t>
                        </m:r>
                        <m:r>
                          <a:rPr lang="en-US" b="0" i="1" smtClean="0">
                            <a:latin typeface="Cambria Math" panose="02040503050406030204" pitchFamily="18" charset="0"/>
                          </a:rPr>
                          <m:t>1</m:t>
                        </m:r>
                      </m:e>
                    </m:d>
                  </m:oMath>
                </a14:m>
                <a:r>
                  <a:rPr lang="en-IN" dirty="0"/>
                  <a:t> 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b="0" i="0" smtClean="0">
                            <a:latin typeface="Cambria Math" panose="02040503050406030204" pitchFamily="18" charset="0"/>
                          </a:rPr>
                          <m:t>1</m:t>
                        </m:r>
                        <m:r>
                          <a:rPr lang="en-US">
                            <a:latin typeface="Cambria Math" panose="02040503050406030204" pitchFamily="18" charset="0"/>
                          </a:rPr>
                          <m:t>,</m:t>
                        </m:r>
                        <m:r>
                          <a:rPr lang="en-US" b="0" i="1" smtClean="0">
                            <a:latin typeface="Cambria Math" panose="02040503050406030204" pitchFamily="18" charset="0"/>
                          </a:rPr>
                          <m:t>3</m:t>
                        </m:r>
                      </m:e>
                    </m:d>
                  </m:oMath>
                </a14:m>
                <a:endParaRPr lang="en-IN" dirty="0"/>
              </a:p>
              <a:p>
                <a:pPr marL="514350" indent="-514350">
                  <a:buFont typeface="+mj-lt"/>
                  <a:buAutoNum type="alphaLcPeriod"/>
                </a:pPr>
                <a:r>
                  <a:rPr lang="en-US" dirty="0"/>
                  <a:t> </a:t>
                </a:r>
                <a14:m>
                  <m:oMath xmlns:m="http://schemas.openxmlformats.org/officeDocument/2006/math">
                    <m:d>
                      <m:dPr>
                        <m:ctrlPr>
                          <a:rPr lang="en-US" i="1">
                            <a:latin typeface="Cambria Math" panose="02040503050406030204" pitchFamily="18" charset="0"/>
                          </a:rPr>
                        </m:ctrlPr>
                      </m:dPr>
                      <m:e>
                        <m:r>
                          <a:rPr lang="en-US" b="0" i="0" smtClean="0">
                            <a:latin typeface="Cambria Math" panose="02040503050406030204" pitchFamily="18" charset="0"/>
                          </a:rPr>
                          <m:t>3</m:t>
                        </m:r>
                        <m:r>
                          <a:rPr lang="en-US">
                            <a:latin typeface="Cambria Math" panose="02040503050406030204" pitchFamily="18" charset="0"/>
                          </a:rPr>
                          <m:t>,</m:t>
                        </m:r>
                        <m:r>
                          <a:rPr lang="en-US" b="0" i="1" smtClean="0">
                            <a:latin typeface="Cambria Math" panose="02040503050406030204" pitchFamily="18" charset="0"/>
                          </a:rPr>
                          <m:t>0</m:t>
                        </m:r>
                      </m:e>
                    </m:d>
                  </m:oMath>
                </a14:m>
                <a:r>
                  <a:rPr lang="en-IN" dirty="0"/>
                  <a:t> 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b="0" i="0" smtClean="0">
                            <a:latin typeface="Cambria Math" panose="02040503050406030204" pitchFamily="18" charset="0"/>
                          </a:rPr>
                          <m:t>6</m:t>
                        </m:r>
                        <m:r>
                          <a:rPr lang="en-US">
                            <a:latin typeface="Cambria Math" panose="02040503050406030204" pitchFamily="18" charset="0"/>
                          </a:rPr>
                          <m:t>,</m:t>
                        </m:r>
                        <m:r>
                          <a:rPr lang="en-US" b="0" i="1" smtClean="0">
                            <a:latin typeface="Cambria Math" panose="02040503050406030204" pitchFamily="18" charset="0"/>
                          </a:rPr>
                          <m:t>11</m:t>
                        </m:r>
                      </m:e>
                    </m:d>
                  </m:oMath>
                </a14:m>
                <a:endParaRPr lang="en-IN"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56" t="-1200" r="-667"/>
                </a:stretch>
              </a:blipFill>
            </p:spPr>
            <p:txBody>
              <a:bodyPr/>
              <a:lstStyle/>
              <a:p>
                <a:r>
                  <a:rPr lang="en-IN">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Midpoint Formula (cont.)</a:t>
            </a:r>
          </a:p>
        </p:txBody>
      </p:sp>
      <p:sp>
        <p:nvSpPr>
          <p:cNvPr id="3" name="Content Placeholder 2"/>
          <p:cNvSpPr>
            <a:spLocks noGrp="1"/>
          </p:cNvSpPr>
          <p:nvPr>
            <p:ph idx="1"/>
          </p:nvPr>
        </p:nvSpPr>
        <p:spPr/>
        <p:txBody>
          <a:bodyPr/>
          <a:lstStyle/>
          <a:p>
            <a:r>
              <a:rPr lang="en-US" b="1" dirty="0"/>
              <a:t>Solutions:</a:t>
            </a:r>
          </a:p>
        </p:txBody>
      </p:sp>
      <p:graphicFrame>
        <p:nvGraphicFramePr>
          <p:cNvPr id="4" name="Object 4"/>
          <p:cNvGraphicFramePr>
            <a:graphicFrameLocks noChangeAspect="1"/>
          </p:cNvGraphicFramePr>
          <p:nvPr>
            <p:extLst>
              <p:ext uri="{D42A27DB-BD31-4B8C-83A1-F6EECF244321}">
                <p14:modId xmlns:p14="http://schemas.microsoft.com/office/powerpoint/2010/main" val="3187494301"/>
              </p:ext>
            </p:extLst>
          </p:nvPr>
        </p:nvGraphicFramePr>
        <p:xfrm>
          <a:off x="622300" y="1911350"/>
          <a:ext cx="3949700" cy="1028700"/>
        </p:xfrm>
        <a:graphic>
          <a:graphicData uri="http://schemas.openxmlformats.org/presentationml/2006/ole">
            <mc:AlternateContent xmlns:mc="http://schemas.openxmlformats.org/markup-compatibility/2006">
              <mc:Choice xmlns:v="urn:schemas-microsoft-com:vml" Requires="v">
                <p:oleObj spid="_x0000_s14400" name="Equation" r:id="rId3" imgW="3949560" imgH="1028520" progId="Equation.DSMT4">
                  <p:embed/>
                </p:oleObj>
              </mc:Choice>
              <mc:Fallback>
                <p:oleObj name="Equation" r:id="rId3" imgW="3949560" imgH="1028520" progId="Equation.DSMT4">
                  <p:embed/>
                  <p:pic>
                    <p:nvPicPr>
                      <p:cNvPr id="0" name=""/>
                      <p:cNvPicPr>
                        <a:picLocks noChangeAspect="1" noChangeArrowheads="1"/>
                      </p:cNvPicPr>
                      <p:nvPr/>
                    </p:nvPicPr>
                    <p:blipFill>
                      <a:blip r:embed="rId4"/>
                      <a:srcRect/>
                      <a:stretch>
                        <a:fillRect/>
                      </a:stretch>
                    </p:blipFill>
                    <p:spPr bwMode="auto">
                      <a:xfrm>
                        <a:off x="622300" y="1911350"/>
                        <a:ext cx="3949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7700456"/>
              </p:ext>
            </p:extLst>
          </p:nvPr>
        </p:nvGraphicFramePr>
        <p:xfrm>
          <a:off x="590550" y="3282950"/>
          <a:ext cx="4826000" cy="1028700"/>
        </p:xfrm>
        <a:graphic>
          <a:graphicData uri="http://schemas.openxmlformats.org/presentationml/2006/ole">
            <mc:AlternateContent xmlns:mc="http://schemas.openxmlformats.org/markup-compatibility/2006">
              <mc:Choice xmlns:v="urn:schemas-microsoft-com:vml" Requires="v">
                <p:oleObj spid="_x0000_s14401" name="Equation" r:id="rId5" imgW="4825800" imgH="1028520" progId="Equation.DSMT4">
                  <p:embed/>
                </p:oleObj>
              </mc:Choice>
              <mc:Fallback>
                <p:oleObj name="Equation" r:id="rId5" imgW="4825800" imgH="1028520" progId="Equation.DSMT4">
                  <p:embed/>
                  <p:pic>
                    <p:nvPicPr>
                      <p:cNvPr id="0" name=""/>
                      <p:cNvPicPr>
                        <a:picLocks noChangeAspect="1" noChangeArrowheads="1"/>
                      </p:cNvPicPr>
                      <p:nvPr/>
                    </p:nvPicPr>
                    <p:blipFill>
                      <a:blip r:embed="rId6"/>
                      <a:srcRect/>
                      <a:stretch>
                        <a:fillRect/>
                      </a:stretch>
                    </p:blipFill>
                    <p:spPr bwMode="auto">
                      <a:xfrm>
                        <a:off x="590550" y="3282950"/>
                        <a:ext cx="48260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5384800" y="1742440"/>
            <a:ext cx="3683000" cy="1938992"/>
          </a:xfrm>
          <a:prstGeom prst="rect">
            <a:avLst/>
          </a:prstGeom>
        </p:spPr>
        <p:txBody>
          <a:bodyPr wrap="square">
            <a:spAutoFit/>
          </a:bodyPr>
          <a:lstStyle/>
          <a:p>
            <a:r>
              <a:rPr lang="en-US" sz="2000" dirty="0">
                <a:solidFill>
                  <a:srgbClr val="008080"/>
                </a:solidFill>
              </a:rPr>
              <a:t>In each case, we simply substitute the coordinates of each point into the midpoint formula. This has the effect of averaging both </a:t>
            </a:r>
            <a:r>
              <a:rPr lang="en-US" sz="2000" i="1" dirty="0">
                <a:solidFill>
                  <a:srgbClr val="008080"/>
                </a:solidFill>
              </a:rPr>
              <a:t>x</a:t>
            </a:r>
            <a:r>
              <a:rPr lang="en-US" sz="2000" dirty="0">
                <a:solidFill>
                  <a:srgbClr val="008080"/>
                </a:solidFill>
              </a:rPr>
              <a:t>-coordinates and both </a:t>
            </a:r>
            <a:r>
              <a:rPr lang="en-US" sz="2000" i="1" dirty="0">
                <a:solidFill>
                  <a:srgbClr val="008080"/>
                </a:solidFill>
              </a:rPr>
              <a:t>y</a:t>
            </a:r>
            <a:r>
              <a:rPr lang="en-US" sz="2000" dirty="0">
                <a:solidFill>
                  <a:srgbClr val="008080"/>
                </a:solidFill>
              </a:rPr>
              <a:t>-coordinates.</a:t>
            </a:r>
          </a:p>
        </p:txBody>
      </p:sp>
    </p:spTree>
    <p:extLst>
      <p:ext uri="{BB962C8B-B14F-4D97-AF65-F5344CB8AC3E}">
        <p14:creationId xmlns:p14="http://schemas.microsoft.com/office/powerpoint/2010/main" val="2282224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Cartesian Coordinate System </a:t>
            </a:r>
          </a:p>
        </p:txBody>
      </p:sp>
      <p:sp>
        <p:nvSpPr>
          <p:cNvPr id="3" name="Content Placeholder 2"/>
          <p:cNvSpPr>
            <a:spLocks noGrp="1"/>
          </p:cNvSpPr>
          <p:nvPr>
            <p:ph idx="1"/>
          </p:nvPr>
        </p:nvSpPr>
        <p:spPr>
          <a:xfrm>
            <a:off x="457200" y="1280160"/>
            <a:ext cx="8229600" cy="4487382"/>
          </a:xfrm>
          <a:solidFill>
            <a:srgbClr val="FFFFCC"/>
          </a:solidFill>
          <a:ln w="28575">
            <a:solidFill>
              <a:srgbClr val="000000"/>
            </a:solidFill>
          </a:ln>
        </p:spPr>
        <p:txBody>
          <a:bodyPr>
            <a:spAutoFit/>
          </a:bodyPr>
          <a:lstStyle/>
          <a:p>
            <a:pPr algn="ctr"/>
            <a:r>
              <a:rPr lang="en-US" b="1" dirty="0">
                <a:solidFill>
                  <a:srgbClr val="000000"/>
                </a:solidFill>
              </a:rPr>
              <a:t>The Cartesian Coordinate System (cont.)</a:t>
            </a:r>
          </a:p>
          <a:p>
            <a:r>
              <a:rPr lang="en-US" dirty="0">
                <a:solidFill>
                  <a:srgbClr val="000000"/>
                </a:solidFill>
              </a:rPr>
              <a:t>Because the Cartesian plane consists of two crossed real lines, it is often given the symbol </a:t>
            </a:r>
            <a:r>
              <a:rPr lang="en-US" i="1" dirty="0">
                <a:solidFill>
                  <a:srgbClr val="000000"/>
                </a:solidFill>
              </a:rPr>
              <a:t>ℝ</a:t>
            </a:r>
            <a:r>
              <a:rPr lang="en-US" dirty="0">
                <a:solidFill>
                  <a:srgbClr val="000000"/>
                </a:solidFill>
              </a:rPr>
              <a:t> × </a:t>
            </a:r>
            <a:r>
              <a:rPr lang="en-US" i="1" dirty="0">
                <a:solidFill>
                  <a:srgbClr val="000000"/>
                </a:solidFill>
              </a:rPr>
              <a:t>ℝ</a:t>
            </a:r>
            <a:r>
              <a:rPr lang="en-US" dirty="0">
                <a:solidFill>
                  <a:srgbClr val="000000"/>
                </a:solidFill>
              </a:rPr>
              <a:t>, or </a:t>
            </a:r>
            <a:r>
              <a:rPr lang="en-US" i="1" dirty="0">
                <a:solidFill>
                  <a:srgbClr val="000000"/>
                </a:solidFill>
              </a:rPr>
              <a:t>ℝ</a:t>
            </a:r>
            <a:r>
              <a:rPr lang="en-US" baseline="30000" dirty="0">
                <a:solidFill>
                  <a:srgbClr val="000000"/>
                </a:solidFill>
              </a:rPr>
              <a:t>2</a:t>
            </a:r>
            <a:r>
              <a:rPr lang="en-US" dirty="0">
                <a:solidFill>
                  <a:srgbClr val="000000"/>
                </a:solidFill>
              </a:rPr>
              <a:t>. Each point </a:t>
            </a:r>
            <a:r>
              <a:rPr lang="en-US" i="1" dirty="0">
                <a:solidFill>
                  <a:srgbClr val="000000"/>
                </a:solidFill>
              </a:rPr>
              <a:t>P</a:t>
            </a:r>
            <a:r>
              <a:rPr lang="en-US" dirty="0">
                <a:solidFill>
                  <a:srgbClr val="000000"/>
                </a:solidFill>
              </a:rPr>
              <a:t> in the plane is identified by an ordered pair. The first coordinate indicates the horizontal displacement of the point from the origin, and the second coordinate indicates the vertical displacement. Figure 1 is an example of a Cartesian coordinate system and illustrates how several ordered pairs are </a:t>
            </a:r>
            <a:r>
              <a:rPr lang="en-US" b="1" dirty="0">
                <a:solidFill>
                  <a:srgbClr val="000000"/>
                </a:solidFill>
              </a:rPr>
              <a:t>graphed,</a:t>
            </a:r>
            <a:r>
              <a:rPr lang="en-US" dirty="0">
                <a:solidFill>
                  <a:srgbClr val="000000"/>
                </a:solidFill>
              </a:rPr>
              <a:t> or </a:t>
            </a:r>
            <a:r>
              <a:rPr lang="en-US" b="1" dirty="0">
                <a:solidFill>
                  <a:srgbClr val="000000"/>
                </a:solidFill>
              </a:rPr>
              <a:t>plotted</a:t>
            </a:r>
            <a:r>
              <a:rPr lang="en-US" dirty="0">
                <a:solidFill>
                  <a:srgbClr val="000000"/>
                </a:solidFill>
              </a:rPr>
              <a:t>.</a:t>
            </a:r>
          </a:p>
        </p:txBody>
      </p:sp>
    </p:spTree>
    <p:extLst>
      <p:ext uri="{BB962C8B-B14F-4D97-AF65-F5344CB8AC3E}">
        <p14:creationId xmlns:p14="http://schemas.microsoft.com/office/powerpoint/2010/main" val="335960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normAutofit/>
          </a:bodyPr>
          <a:lstStyle/>
          <a:p>
            <a:pPr algn="ctr"/>
            <a:r>
              <a:rPr lang="en-US" sz="3200" dirty="0"/>
              <a:t>Figure 1: The Cartesian Plane </a:t>
            </a:r>
            <a:endParaRPr lang="en-US" sz="3200" baseline="30000" dirty="0"/>
          </a:p>
        </p:txBody>
      </p:sp>
      <p:sp>
        <p:nvSpPr>
          <p:cNvPr id="5" name="Content Placeholder 2"/>
          <p:cNvSpPr>
            <a:spLocks noGrp="1"/>
          </p:cNvSpPr>
          <p:nvPr>
            <p:ph idx="1"/>
          </p:nvPr>
        </p:nvSpPr>
        <p:spPr>
          <a:xfrm>
            <a:off x="457200" y="1371600"/>
            <a:ext cx="8229600" cy="4572000"/>
          </a:xfrm>
        </p:spPr>
        <p:txBody>
          <a:bodyPr anchor="b"/>
          <a:lstStyle/>
          <a:p>
            <a:pPr algn="ctr"/>
            <a:endParaRPr lang="en-US" sz="2000" baseline="30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447800"/>
            <a:ext cx="3973328" cy="39621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Caution</a:t>
            </a:r>
          </a:p>
        </p:txBody>
      </p:sp>
      <p:sp>
        <p:nvSpPr>
          <p:cNvPr id="3" name="Content Placeholder 2"/>
          <p:cNvSpPr>
            <a:spLocks noGrp="1"/>
          </p:cNvSpPr>
          <p:nvPr>
            <p:ph idx="1"/>
          </p:nvPr>
        </p:nvSpPr>
        <p:spPr>
          <a:xfrm>
            <a:off x="457200" y="1280161"/>
            <a:ext cx="8229600" cy="3670236"/>
          </a:xfrm>
          <a:ln w="28575">
            <a:solidFill>
              <a:srgbClr val="FF0000"/>
            </a:solidFill>
          </a:ln>
        </p:spPr>
        <p:txBody>
          <a:bodyPr wrap="square">
            <a:spAutoFit/>
          </a:bodyPr>
          <a:lstStyle/>
          <a:p>
            <a:pPr>
              <a:lnSpc>
                <a:spcPts val="3100"/>
              </a:lnSpc>
            </a:pPr>
            <a:r>
              <a:rPr lang="en-US" dirty="0">
                <a:solidFill>
                  <a:srgbClr val="000000"/>
                </a:solidFill>
              </a:rPr>
              <a:t>Unfortunately, mathematics uses parentheses to denote ordered pairs as well as open intervals, which sometimes leads to confusion. Context is the key to interpreting notation correctly. For instance, in the context of solving a one-variable inequality, the notation (−2, 5) most likely refers to the open interval with endpoints at −2 and 5, whereas in the context of solving an equation in two variables, (−2, 5) probably refers to a point in the Cartesian plane.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Plotting Points in the Cartesian Coordinate System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4572000"/>
              </a:xfrm>
            </p:spPr>
            <p:txBody>
              <a:bodyPr/>
              <a:lstStyle/>
              <a:p>
                <a:r>
                  <a:rPr lang="en-US" dirty="0"/>
                  <a:t>Plot the following ordered pairs on the Cartesian plane, and identify which quadrant they lie in (or which axis they lie on).</a:t>
                </a:r>
                <a:endParaRPr lang="en-US" b="1" dirty="0"/>
              </a:p>
              <a:p>
                <a:pPr marL="514350" indent="-514350">
                  <a:buFont typeface="+mj-lt"/>
                  <a:buAutoNum type="alphaLcPeriod"/>
                </a:pPr>
                <a:r>
                  <a:rPr lang="en-US" b="1" dirty="0"/>
                  <a: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2,3</m:t>
                        </m:r>
                      </m:e>
                    </m:d>
                  </m:oMath>
                </a14:m>
                <a:endParaRPr lang="en-US" b="1" dirty="0"/>
              </a:p>
              <a:p>
                <a:pPr marL="514350" indent="-514350">
                  <a:buFont typeface="+mj-lt"/>
                  <a:buAutoNum type="alphaLcPeriod"/>
                </a:pPr>
                <a:r>
                  <a:rPr lang="en-US" b="1" dirty="0"/>
                  <a:t> </a:t>
                </a:r>
                <a14:m>
                  <m:oMath xmlns:m="http://schemas.openxmlformats.org/officeDocument/2006/math">
                    <m:d>
                      <m:dPr>
                        <m:ctrlPr>
                          <a:rPr lang="en-US" i="1">
                            <a:latin typeface="Cambria Math" panose="02040503050406030204" pitchFamily="18" charset="0"/>
                          </a:rPr>
                        </m:ctrlPr>
                      </m:dPr>
                      <m:e>
                        <m:r>
                          <a:rPr lang="en-US" b="0" i="0" smtClean="0">
                            <a:latin typeface="Cambria Math" panose="02040503050406030204" pitchFamily="18" charset="0"/>
                          </a:rPr>
                          <m:t>−5</m:t>
                        </m:r>
                        <m:r>
                          <a:rPr lang="en-US">
                            <a:latin typeface="Cambria Math" panose="02040503050406030204" pitchFamily="18" charset="0"/>
                          </a:rPr>
                          <m:t>,</m:t>
                        </m:r>
                        <m:r>
                          <a:rPr lang="en-US" b="0" i="1" smtClean="0">
                            <a:latin typeface="Cambria Math" panose="02040503050406030204" pitchFamily="18" charset="0"/>
                          </a:rPr>
                          <m:t>0</m:t>
                        </m:r>
                      </m:e>
                    </m:d>
                  </m:oMath>
                </a14:m>
                <a:endParaRPr lang="en-US" b="1" dirty="0"/>
              </a:p>
              <a:p>
                <a:pPr marL="514350" indent="-514350">
                  <a:buFont typeface="+mj-lt"/>
                  <a:buAutoNum type="alphaLcPeriod"/>
                </a:pPr>
                <a:r>
                  <a:rPr lang="en-US" b="1" dirty="0"/>
                  <a:t> </a:t>
                </a:r>
                <a14:m>
                  <m:oMath xmlns:m="http://schemas.openxmlformats.org/officeDocument/2006/math">
                    <m:d>
                      <m:dPr>
                        <m:ctrlPr>
                          <a:rPr lang="en-US" i="1">
                            <a:latin typeface="Cambria Math" panose="02040503050406030204" pitchFamily="18" charset="0"/>
                          </a:rPr>
                        </m:ctrlPr>
                      </m:dPr>
                      <m:e>
                        <m:r>
                          <a:rPr lang="en-US" b="0" i="0" smtClean="0">
                            <a:latin typeface="Cambria Math" panose="02040503050406030204" pitchFamily="18" charset="0"/>
                          </a:rPr>
                          <m:t>1</m:t>
                        </m:r>
                        <m:r>
                          <a:rPr lang="en-US">
                            <a:latin typeface="Cambria Math" panose="02040503050406030204" pitchFamily="18" charset="0"/>
                          </a:rPr>
                          <m:t>,</m:t>
                        </m:r>
                        <m:r>
                          <a:rPr lang="en-US" b="0" i="0" smtClean="0">
                            <a:latin typeface="Cambria Math" panose="02040503050406030204" pitchFamily="18" charset="0"/>
                          </a:rPr>
                          <m:t>−</m:t>
                        </m:r>
                        <m:r>
                          <a:rPr lang="en-US">
                            <a:latin typeface="Cambria Math" panose="02040503050406030204" pitchFamily="18" charset="0"/>
                          </a:rPr>
                          <m:t>3</m:t>
                        </m:r>
                      </m:e>
                    </m:d>
                  </m:oMath>
                </a14:m>
                <a:endParaRPr lang="en-US" b="1" dirty="0"/>
              </a:p>
              <a:p>
                <a:pPr marL="514350" indent="-514350">
                  <a:buFont typeface="+mj-lt"/>
                  <a:buAutoNum type="alphaLcPeriod"/>
                </a:pPr>
                <a:r>
                  <a:rPr lang="en-US" b="1" dirty="0"/>
                  <a:t> </a:t>
                </a:r>
                <a14:m>
                  <m:oMath xmlns:m="http://schemas.openxmlformats.org/officeDocument/2006/math">
                    <m:d>
                      <m:dPr>
                        <m:ctrlPr>
                          <a:rPr lang="en-US" i="1">
                            <a:latin typeface="Cambria Math" panose="02040503050406030204" pitchFamily="18" charset="0"/>
                          </a:rPr>
                        </m:ctrlPr>
                      </m:dPr>
                      <m:e>
                        <m:r>
                          <a:rPr lang="en-US" b="0" i="0" smtClean="0">
                            <a:latin typeface="Cambria Math" panose="02040503050406030204" pitchFamily="18" charset="0"/>
                          </a:rPr>
                          <m:t>−</m:t>
                        </m:r>
                        <m:r>
                          <a:rPr lang="en-US">
                            <a:latin typeface="Cambria Math" panose="02040503050406030204" pitchFamily="18" charset="0"/>
                          </a:rPr>
                          <m:t>2,</m:t>
                        </m:r>
                        <m:r>
                          <a:rPr lang="en-US" b="0" i="1" smtClean="0">
                            <a:latin typeface="Cambria Math" panose="02040503050406030204" pitchFamily="18" charset="0"/>
                          </a:rPr>
                          <m:t>4</m:t>
                        </m:r>
                      </m:e>
                    </m:d>
                  </m:oMath>
                </a14:m>
                <a:endParaRPr lang="en-US" b="1" dirty="0"/>
              </a:p>
              <a:p>
                <a:pPr marL="514350" indent="-514350">
                  <a:buFont typeface="+mj-lt"/>
                  <a:buAutoNum type="alphaLcPeriod"/>
                </a:pPr>
                <a:r>
                  <a:rPr lang="en-US" b="1" dirty="0"/>
                  <a: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b="0" i="0" smtClean="0">
                            <a:latin typeface="Cambria Math" panose="02040503050406030204" pitchFamily="18" charset="0"/>
                          </a:rPr>
                          <m:t>6</m:t>
                        </m:r>
                        <m:r>
                          <a:rPr lang="en-US">
                            <a:latin typeface="Cambria Math" panose="02040503050406030204" pitchFamily="18" charset="0"/>
                          </a:rPr>
                          <m:t>,</m:t>
                        </m:r>
                        <m:r>
                          <a:rPr lang="en-US" b="0" i="0" smtClean="0">
                            <a:latin typeface="Cambria Math" panose="02040503050406030204" pitchFamily="18" charset="0"/>
                          </a:rPr>
                          <m:t>−</m:t>
                        </m:r>
                        <m:r>
                          <a:rPr lang="en-US" b="0" i="1" smtClean="0">
                            <a:latin typeface="Cambria Math" panose="02040503050406030204" pitchFamily="18" charset="0"/>
                          </a:rPr>
                          <m:t>6</m:t>
                        </m:r>
                      </m:e>
                    </m:d>
                  </m:oMath>
                </a14:m>
                <a:endParaRPr lang="en-US" b="1" dirty="0"/>
              </a:p>
              <a:p>
                <a:pPr marL="514350" indent="-514350">
                  <a:buFont typeface="+mj-lt"/>
                  <a:buAutoNum type="alphaLcPeriod"/>
                </a:pPr>
                <a:r>
                  <a:rPr lang="en-US" b="1" dirty="0"/>
                  <a:t> </a:t>
                </a:r>
                <a14:m>
                  <m:oMath xmlns:m="http://schemas.openxmlformats.org/officeDocument/2006/math">
                    <m:d>
                      <m:dPr>
                        <m:ctrlPr>
                          <a:rPr lang="en-US" i="1">
                            <a:latin typeface="Cambria Math" panose="02040503050406030204" pitchFamily="18" charset="0"/>
                          </a:rPr>
                        </m:ctrlPr>
                      </m:dPr>
                      <m:e>
                        <m:r>
                          <a:rPr lang="en-US" b="0" i="0" smtClean="0">
                            <a:latin typeface="Cambria Math" panose="02040503050406030204" pitchFamily="18" charset="0"/>
                          </a:rPr>
                          <m:t>0</m:t>
                        </m:r>
                        <m:r>
                          <a:rPr lang="en-US">
                            <a:latin typeface="Cambria Math" panose="02040503050406030204" pitchFamily="18" charset="0"/>
                          </a:rPr>
                          <m:t>,</m:t>
                        </m:r>
                        <m:r>
                          <a:rPr lang="en-US" b="0" i="1" smtClean="0">
                            <a:latin typeface="Cambria Math" panose="02040503050406030204" pitchFamily="18" charset="0"/>
                          </a:rPr>
                          <m:t>5</m:t>
                        </m:r>
                      </m:e>
                    </m:d>
                  </m:oMath>
                </a14:m>
                <a:endParaRPr lang="en-US" b="1"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4572000"/>
              </a:xfrm>
              <a:blipFill>
                <a:blip r:embed="rId2"/>
                <a:stretch>
                  <a:fillRect l="-1556" t="-1200" r="-1556" b="-1067"/>
                </a:stretch>
              </a:blipFill>
            </p:spPr>
            <p:txBody>
              <a:bodyPr/>
              <a:lstStyle/>
              <a:p>
                <a:r>
                  <a:rPr lang="en-US">
                    <a:noFill/>
                  </a:rPr>
                  <a:t> </a:t>
                </a:r>
              </a:p>
            </p:txBody>
          </p:sp>
        </mc:Fallback>
      </mc:AlternateContent>
    </p:spTree>
    <p:extLst>
      <p:ext uri="{BB962C8B-B14F-4D97-AF65-F5344CB8AC3E}">
        <p14:creationId xmlns:p14="http://schemas.microsoft.com/office/powerpoint/2010/main" val="128208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p>
        </p:txBody>
      </p:sp>
      <p:sp>
        <p:nvSpPr>
          <p:cNvPr id="3" name="Text Placeholder 2"/>
          <p:cNvSpPr>
            <a:spLocks noGrp="1"/>
          </p:cNvSpPr>
          <p:nvPr>
            <p:ph type="body" sz="quarter" idx="10"/>
          </p:nvPr>
        </p:nvSpPr>
        <p:spPr>
          <a:xfrm>
            <a:off x="457200" y="1082078"/>
            <a:ext cx="8229600" cy="1815882"/>
          </a:xfrm>
        </p:spPr>
        <p:txBody>
          <a:bodyPr>
            <a:spAutoFit/>
          </a:bodyPr>
          <a:lstStyle/>
          <a:p>
            <a:r>
              <a:rPr lang="en-US" sz="2800" dirty="0"/>
              <a:t>While there is no required method when plotting points, it is helpful to establish a set pattern that you follow; for example, you may always count the horizontal value first, then the </a:t>
            </a:r>
            <a:r>
              <a:rPr lang="en-US" sz="2800"/>
              <a:t>vertical displacement.</a:t>
            </a:r>
            <a:endParaRP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Plotting Points in the Cartesian Coordinate System (cont.)</a:t>
            </a:r>
          </a:p>
        </p:txBody>
      </p:sp>
      <p:pic>
        <p:nvPicPr>
          <p:cNvPr id="4" name="Content Placeholder 3"/>
          <p:cNvPicPr>
            <a:picLocks noGrp="1" noChangeAspect="1"/>
          </p:cNvPicPr>
          <p:nvPr>
            <p:ph idx="1"/>
          </p:nvPr>
        </p:nvPicPr>
        <p:blipFill>
          <a:blip r:embed="rId2"/>
          <a:stretch>
            <a:fillRect/>
          </a:stretch>
        </p:blipFill>
        <p:spPr>
          <a:xfrm>
            <a:off x="304800" y="1143000"/>
            <a:ext cx="8229600" cy="1243450"/>
          </a:xfrm>
          <a:prstGeom prst="rect">
            <a:avLst/>
          </a:prstGeom>
        </p:spPr>
      </p:pic>
      <p:pic>
        <p:nvPicPr>
          <p:cNvPr id="5" name="Picture 4"/>
          <p:cNvPicPr>
            <a:picLocks noChangeAspect="1"/>
          </p:cNvPicPr>
          <p:nvPr/>
        </p:nvPicPr>
        <p:blipFill>
          <a:blip r:embed="rId3"/>
          <a:stretch>
            <a:fillRect/>
          </a:stretch>
        </p:blipFill>
        <p:spPr>
          <a:xfrm>
            <a:off x="990600" y="1676400"/>
            <a:ext cx="4191000" cy="4191000"/>
          </a:xfrm>
          <a:prstGeom prst="rect">
            <a:avLst/>
          </a:prstGeom>
        </p:spPr>
      </p:pic>
    </p:spTree>
    <p:extLst>
      <p:ext uri="{BB962C8B-B14F-4D97-AF65-F5344CB8AC3E}">
        <p14:creationId xmlns:p14="http://schemas.microsoft.com/office/powerpoint/2010/main" val="212725336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1394</Words>
  <Application>Microsoft Office PowerPoint</Application>
  <PresentationFormat>On-screen Show (4:3)</PresentationFormat>
  <Paragraphs>141</Paragraphs>
  <Slides>33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Symbol</vt:lpstr>
      <vt:lpstr>Arial</vt:lpstr>
      <vt:lpstr>Calibri</vt:lpstr>
      <vt:lpstr>Cambria Math</vt:lpstr>
      <vt:lpstr>Office Theme</vt:lpstr>
      <vt:lpstr>Equation</vt:lpstr>
      <vt:lpstr>Section 2.1</vt:lpstr>
      <vt:lpstr>The Cartesian Coordinate System </vt:lpstr>
      <vt:lpstr>The Cartesian Coordinate System </vt:lpstr>
      <vt:lpstr>The Cartesian Coordinate System </vt:lpstr>
      <vt:lpstr>Figure 1: The Cartesian Plane </vt:lpstr>
      <vt:lpstr>Caution</vt:lpstr>
      <vt:lpstr>Example 1: Plotting Points in the Cartesian Coordinate System</vt:lpstr>
      <vt:lpstr>Note</vt:lpstr>
      <vt:lpstr>Example 1: Plotting Points in the Cartesian Coordinate System (cont.)</vt:lpstr>
      <vt:lpstr>Example 1: Plotting Points in the Cartesian Coordinate System (cont.)</vt:lpstr>
      <vt:lpstr>Example 1: Plotting Points in the Cartesian Coordinate System (cont.)</vt:lpstr>
      <vt:lpstr>Example 1: Plotting Points in the Cartesian Coordinate System (cont.)</vt:lpstr>
      <vt:lpstr>Example 1: Plotting Points in the Cartesian   Coordinate System (cont.)</vt:lpstr>
      <vt:lpstr>Example 1: Plotting Points in the Cartesian Coordinate System (cont.)</vt:lpstr>
      <vt:lpstr>Example 2: Graphing Equations in Two Variables</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The Distance and Midpoint Formulas</vt:lpstr>
      <vt:lpstr>Example 3: Using the Distance Formula</vt:lpstr>
      <vt:lpstr>Example 3: Using the Distance Formula (cont.)</vt:lpstr>
      <vt:lpstr>Example 3: Using the Distance Formula (cont.)</vt:lpstr>
      <vt:lpstr>The Distance and Midpoint Formulas</vt:lpstr>
      <vt:lpstr>Example 4: Using the Midpoint Formula</vt:lpstr>
      <vt:lpstr>Example 4: Using the Midpoint Formula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and Social Sciences</dc:title>
  <dc:creator>Hawkes Learning Systems</dc:creator>
  <cp:lastModifiedBy>Claudia Vance</cp:lastModifiedBy>
  <cp:revision>117</cp:revision>
  <dcterms:created xsi:type="dcterms:W3CDTF">2013-04-26T14:43:13Z</dcterms:created>
  <dcterms:modified xsi:type="dcterms:W3CDTF">2021-11-23T21:00:35Z</dcterms:modified>
</cp:coreProperties>
</file>