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23"/>
  </p:handoutMasterIdLst>
  <p:sldIdLst>
    <p:sldId id="256" r:id="rId2"/>
    <p:sldId id="259" r:id="rId3"/>
    <p:sldId id="260" r:id="rId4"/>
    <p:sldId id="261" r:id="rId5"/>
    <p:sldId id="262" r:id="rId6"/>
    <p:sldId id="263" r:id="rId7"/>
    <p:sldId id="264" r:id="rId8"/>
    <p:sldId id="265" r:id="rId9"/>
    <p:sldId id="275" r:id="rId10"/>
    <p:sldId id="266" r:id="rId11"/>
    <p:sldId id="267" r:id="rId12"/>
    <p:sldId id="276" r:id="rId13"/>
    <p:sldId id="268" r:id="rId14"/>
    <p:sldId id="269" r:id="rId15"/>
    <p:sldId id="277" r:id="rId16"/>
    <p:sldId id="270" r:id="rId17"/>
    <p:sldId id="271" r:id="rId18"/>
    <p:sldId id="273" r:id="rId19"/>
    <p:sldId id="279" r:id="rId20"/>
    <p:sldId id="274" r:id="rId21"/>
    <p:sldId id="278"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amprasad" initials="s" lastIdx="4" clrIdx="0">
    <p:extLst>
      <p:ext uri="{19B8F6BF-5375-455C-9EA6-DF929625EA0E}">
        <p15:presenceInfo xmlns:p15="http://schemas.microsoft.com/office/powerpoint/2012/main" userId="S-1-5-21-1666015839-3846122634-945917319-1154" providerId="AD"/>
      </p:ext>
    </p:extLst>
  </p:cmAuthor>
  <p:cmAuthor id="2" name="Allison Conger" initials="AC" lastIdx="4" clrIdx="1">
    <p:extLst>
      <p:ext uri="{19B8F6BF-5375-455C-9EA6-DF929625EA0E}">
        <p15:presenceInfo xmlns:p15="http://schemas.microsoft.com/office/powerpoint/2012/main" userId="Allison Conger" providerId="None"/>
      </p:ext>
    </p:extLst>
  </p:cmAuthor>
  <p:cmAuthor id="3" name="Allison Conger" initials="AC [2]" lastIdx="1" clrIdx="2">
    <p:extLst>
      <p:ext uri="{19B8F6BF-5375-455C-9EA6-DF929625EA0E}">
        <p15:presenceInfo xmlns:p15="http://schemas.microsoft.com/office/powerpoint/2012/main" userId="S-1-5-21-1482476501-413027322-842925246-3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2D7D9F"/>
    <a:srgbClr val="00808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4660"/>
  </p:normalViewPr>
  <p:slideViewPr>
    <p:cSldViewPr>
      <p:cViewPr varScale="1">
        <p:scale>
          <a:sx n="86" d="100"/>
          <a:sy n="86" d="100"/>
        </p:scale>
        <p:origin x="1565"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7219930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25.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27.bin"/><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30.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30.bin"/><Relationship Id="rId10" Type="http://schemas.openxmlformats.org/officeDocument/2006/relationships/image" Target="../media/image36.wmf"/><Relationship Id="rId4" Type="http://schemas.openxmlformats.org/officeDocument/2006/relationships/image" Target="../media/image31.wmf"/><Relationship Id="rId9"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0.wmf"/><Relationship Id="rId5" Type="http://schemas.openxmlformats.org/officeDocument/2006/relationships/oleObject" Target="../embeddings/oleObject37.bin"/><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4.png"/><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38.bin"/><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2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Linear Equations in Two Variables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Intercepts and Graphing Linear Equations</a:t>
            </a:r>
          </a:p>
        </p:txBody>
      </p:sp>
      <p:sp>
        <p:nvSpPr>
          <p:cNvPr id="3" name="Content Placeholder 2"/>
          <p:cNvSpPr>
            <a:spLocks noGrp="1"/>
          </p:cNvSpPr>
          <p:nvPr>
            <p:ph idx="1"/>
          </p:nvPr>
        </p:nvSpPr>
        <p:spPr/>
        <p:txBody>
          <a:bodyPr/>
          <a:lstStyle/>
          <a:p>
            <a:r>
              <a:rPr lang="en-US" dirty="0"/>
              <a:t>Find the </a:t>
            </a:r>
            <a:r>
              <a:rPr lang="en-US" i="1" dirty="0"/>
              <a:t>x</a:t>
            </a:r>
            <a:r>
              <a:rPr lang="en-US" dirty="0"/>
              <a:t>- and </a:t>
            </a:r>
            <a:r>
              <a:rPr lang="en-US" i="1" dirty="0"/>
              <a:t>y</a:t>
            </a:r>
            <a:r>
              <a:rPr lang="en-US" dirty="0"/>
              <a:t>-intercepts of the following equations, and sketch their graphs.</a:t>
            </a:r>
            <a:endParaRPr lang="en-US" b="1" dirty="0"/>
          </a:p>
        </p:txBody>
      </p:sp>
      <p:graphicFrame>
        <p:nvGraphicFramePr>
          <p:cNvPr id="29698" name="Object 2"/>
          <p:cNvGraphicFramePr>
            <a:graphicFrameLocks noChangeAspect="1"/>
          </p:cNvGraphicFramePr>
          <p:nvPr/>
        </p:nvGraphicFramePr>
        <p:xfrm>
          <a:off x="533400" y="2528248"/>
          <a:ext cx="3276600" cy="1079500"/>
        </p:xfrm>
        <a:graphic>
          <a:graphicData uri="http://schemas.openxmlformats.org/presentationml/2006/ole">
            <mc:AlternateContent xmlns:mc="http://schemas.openxmlformats.org/markup-compatibility/2006">
              <mc:Choice xmlns:v="urn:schemas-microsoft-com:vml" Requires="v">
                <p:oleObj spid="_x0000_s7197" name="Equation" r:id="rId3" imgW="3276360" imgH="1079280" progId="Equation.DSMT4">
                  <p:embed/>
                </p:oleObj>
              </mc:Choice>
              <mc:Fallback>
                <p:oleObj name="Equation" r:id="rId3" imgW="3276360" imgH="10792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28248"/>
                        <a:ext cx="3276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Example 2: Finding Intercepts and Graphing Linear Equations (cont.)</a:t>
            </a:r>
          </a:p>
        </p:txBody>
      </p:sp>
      <p:sp>
        <p:nvSpPr>
          <p:cNvPr id="5" name="Content Placeholder 2"/>
          <p:cNvSpPr>
            <a:spLocks noGrp="1"/>
          </p:cNvSpPr>
          <p:nvPr>
            <p:ph idx="1"/>
          </p:nvPr>
        </p:nvSpPr>
        <p:spPr/>
        <p:txBody>
          <a:bodyPr/>
          <a:lstStyle/>
          <a:p>
            <a:pPr>
              <a:lnSpc>
                <a:spcPct val="150000"/>
              </a:lnSpc>
            </a:pPr>
            <a:r>
              <a:rPr lang="en-US" b="1" dirty="0"/>
              <a:t>Solutions </a:t>
            </a:r>
          </a:p>
          <a:p>
            <a:pPr marL="447675" indent="-447675"/>
            <a:r>
              <a:rPr lang="en-US" b="1" dirty="0"/>
              <a:t>a. 	</a:t>
            </a:r>
            <a:r>
              <a:rPr lang="en-US" dirty="0"/>
              <a:t>To find the two intercepts, first set </a:t>
            </a:r>
            <a:r>
              <a:rPr lang="en-US" i="1" dirty="0"/>
              <a:t>x</a:t>
            </a:r>
            <a:r>
              <a:rPr lang="en-US" dirty="0"/>
              <a:t> equal to 0 and solve for </a:t>
            </a:r>
            <a:r>
              <a:rPr lang="en-US" i="1" dirty="0"/>
              <a:t>y</a:t>
            </a:r>
            <a:r>
              <a:rPr lang="en-US" dirty="0"/>
              <a:t>.</a:t>
            </a:r>
          </a:p>
        </p:txBody>
      </p:sp>
      <p:graphicFrame>
        <p:nvGraphicFramePr>
          <p:cNvPr id="8195" name="Object 3"/>
          <p:cNvGraphicFramePr>
            <a:graphicFrameLocks noChangeAspect="1"/>
          </p:cNvGraphicFramePr>
          <p:nvPr>
            <p:extLst>
              <p:ext uri="{D42A27DB-BD31-4B8C-83A1-F6EECF244321}">
                <p14:modId xmlns:p14="http://schemas.microsoft.com/office/powerpoint/2010/main" val="1419835427"/>
              </p:ext>
            </p:extLst>
          </p:nvPr>
        </p:nvGraphicFramePr>
        <p:xfrm>
          <a:off x="3606800" y="3051792"/>
          <a:ext cx="1727200" cy="355600"/>
        </p:xfrm>
        <a:graphic>
          <a:graphicData uri="http://schemas.openxmlformats.org/presentationml/2006/ole">
            <mc:AlternateContent xmlns:mc="http://schemas.openxmlformats.org/markup-compatibility/2006">
              <mc:Choice xmlns:v="urn:schemas-microsoft-com:vml" Requires="v">
                <p:oleObj spid="_x0000_s8337" name="Equation" r:id="rId3" imgW="1726920" imgH="355320" progId="Equation.DSMT4">
                  <p:embed/>
                </p:oleObj>
              </mc:Choice>
              <mc:Fallback>
                <p:oleObj name="Equation" r:id="rId3" imgW="172692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3051792"/>
                        <a:ext cx="172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571195326"/>
              </p:ext>
            </p:extLst>
          </p:nvPr>
        </p:nvGraphicFramePr>
        <p:xfrm>
          <a:off x="3340100" y="3522640"/>
          <a:ext cx="1993900" cy="469900"/>
        </p:xfrm>
        <a:graphic>
          <a:graphicData uri="http://schemas.openxmlformats.org/presentationml/2006/ole">
            <mc:AlternateContent xmlns:mc="http://schemas.openxmlformats.org/markup-compatibility/2006">
              <mc:Choice xmlns:v="urn:schemas-microsoft-com:vml" Requires="v">
                <p:oleObj spid="_x0000_s8338" name="Equation" r:id="rId5" imgW="1993680" imgH="469800" progId="Equation.DSMT4">
                  <p:embed/>
                </p:oleObj>
              </mc:Choice>
              <mc:Fallback>
                <p:oleObj name="Equation" r:id="rId5" imgW="19936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0100" y="3522640"/>
                        <a:ext cx="199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1862057948"/>
              </p:ext>
            </p:extLst>
          </p:nvPr>
        </p:nvGraphicFramePr>
        <p:xfrm>
          <a:off x="4455160" y="4107788"/>
          <a:ext cx="927100" cy="355600"/>
        </p:xfrm>
        <a:graphic>
          <a:graphicData uri="http://schemas.openxmlformats.org/presentationml/2006/ole">
            <mc:AlternateContent xmlns:mc="http://schemas.openxmlformats.org/markup-compatibility/2006">
              <mc:Choice xmlns:v="urn:schemas-microsoft-com:vml" Requires="v">
                <p:oleObj spid="_x0000_s8339" name="Equation" r:id="rId7" imgW="927000" imgH="355320" progId="Equation.DSMT4">
                  <p:embed/>
                </p:oleObj>
              </mc:Choice>
              <mc:Fallback>
                <p:oleObj name="Equation" r:id="rId7" imgW="92700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5160" y="4107788"/>
                        <a:ext cx="927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Example 2: Finding Intercepts and Graphing Linear Equations (cont.)</a:t>
            </a:r>
          </a:p>
        </p:txBody>
      </p:sp>
      <p:sp>
        <p:nvSpPr>
          <p:cNvPr id="5" name="Content Placeholder 2"/>
          <p:cNvSpPr>
            <a:spLocks noGrp="1"/>
          </p:cNvSpPr>
          <p:nvPr>
            <p:ph idx="1"/>
          </p:nvPr>
        </p:nvSpPr>
        <p:spPr/>
        <p:txBody>
          <a:bodyPr>
            <a:noAutofit/>
          </a:bodyPr>
          <a:lstStyle/>
          <a:p>
            <a:r>
              <a:rPr lang="en-US" dirty="0"/>
              <a:t>Then set </a:t>
            </a:r>
            <a:r>
              <a:rPr lang="en-US" i="1" dirty="0"/>
              <a:t>y</a:t>
            </a:r>
            <a:r>
              <a:rPr lang="en-US" dirty="0"/>
              <a:t> equal to 0 and solve for </a:t>
            </a:r>
            <a:r>
              <a:rPr lang="en-US" i="1" dirty="0"/>
              <a:t>x</a:t>
            </a:r>
            <a:r>
              <a:rPr lang="en-US" dirty="0"/>
              <a:t>.</a:t>
            </a:r>
          </a:p>
          <a:p>
            <a:endParaRPr lang="en-US" dirty="0"/>
          </a:p>
          <a:p>
            <a:endParaRPr lang="en-US" dirty="0"/>
          </a:p>
          <a:p>
            <a:endParaRPr lang="en-US" dirty="0"/>
          </a:p>
          <a:p>
            <a:endParaRPr lang="en-US" dirty="0"/>
          </a:p>
          <a:p>
            <a:r>
              <a:rPr lang="en-US" dirty="0"/>
              <a:t>This gives us the coordinates of the two intercepts, </a:t>
            </a:r>
            <a:br>
              <a:rPr lang="en-US" dirty="0"/>
            </a:br>
            <a:r>
              <a:rPr lang="en-US" i="1" dirty="0"/>
              <a:t>y</a:t>
            </a:r>
            <a:r>
              <a:rPr lang="en-US" dirty="0"/>
              <a:t>-intercept: (0,−3) and </a:t>
            </a:r>
            <a:r>
              <a:rPr lang="en-US" i="1" dirty="0"/>
              <a:t>x</a:t>
            </a:r>
            <a:r>
              <a:rPr lang="en-US" dirty="0"/>
              <a:t>-intercept: (4,0), which we plot. Once we have plotted the intercepts, drawing a straight line through them gives us the graph of the equation.</a:t>
            </a:r>
          </a:p>
        </p:txBody>
      </p:sp>
      <p:graphicFrame>
        <p:nvGraphicFramePr>
          <p:cNvPr id="8195" name="Object 3"/>
          <p:cNvGraphicFramePr>
            <a:graphicFrameLocks noChangeAspect="1"/>
          </p:cNvGraphicFramePr>
          <p:nvPr>
            <p:extLst>
              <p:ext uri="{D42A27DB-BD31-4B8C-83A1-F6EECF244321}">
                <p14:modId xmlns:p14="http://schemas.microsoft.com/office/powerpoint/2010/main" val="2304543197"/>
              </p:ext>
            </p:extLst>
          </p:nvPr>
        </p:nvGraphicFramePr>
        <p:xfrm>
          <a:off x="3695700" y="2147248"/>
          <a:ext cx="1727200" cy="355600"/>
        </p:xfrm>
        <a:graphic>
          <a:graphicData uri="http://schemas.openxmlformats.org/presentationml/2006/ole">
            <mc:AlternateContent xmlns:mc="http://schemas.openxmlformats.org/markup-compatibility/2006">
              <mc:Choice xmlns:v="urn:schemas-microsoft-com:vml" Requires="v">
                <p:oleObj spid="_x0000_s13349" name="Equation" r:id="rId3" imgW="1726920" imgH="355320" progId="Equation.DSMT4">
                  <p:embed/>
                </p:oleObj>
              </mc:Choice>
              <mc:Fallback>
                <p:oleObj name="Equation" r:id="rId3" imgW="1726920" imgH="355320" progId="Equation.DSMT4">
                  <p:embed/>
                  <p:pic>
                    <p:nvPicPr>
                      <p:cNvPr id="8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2147248"/>
                        <a:ext cx="172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1088151386"/>
              </p:ext>
            </p:extLst>
          </p:nvPr>
        </p:nvGraphicFramePr>
        <p:xfrm>
          <a:off x="3429000" y="2639704"/>
          <a:ext cx="1993900" cy="469900"/>
        </p:xfrm>
        <a:graphic>
          <a:graphicData uri="http://schemas.openxmlformats.org/presentationml/2006/ole">
            <mc:AlternateContent xmlns:mc="http://schemas.openxmlformats.org/markup-compatibility/2006">
              <mc:Choice xmlns:v="urn:schemas-microsoft-com:vml" Requires="v">
                <p:oleObj spid="_x0000_s13350" name="Equation" r:id="rId5" imgW="1993680" imgH="469800" progId="Equation.DSMT4">
                  <p:embed/>
                </p:oleObj>
              </mc:Choice>
              <mc:Fallback>
                <p:oleObj name="Equation" r:id="rId5" imgW="1993680" imgH="469800" progId="Equation.DSMT4">
                  <p:embed/>
                  <p:pic>
                    <p:nvPicPr>
                      <p:cNvPr id="819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39704"/>
                        <a:ext cx="199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3996186241"/>
              </p:ext>
            </p:extLst>
          </p:nvPr>
        </p:nvGraphicFramePr>
        <p:xfrm>
          <a:off x="4559300" y="3230236"/>
          <a:ext cx="736600" cy="279400"/>
        </p:xfrm>
        <a:graphic>
          <a:graphicData uri="http://schemas.openxmlformats.org/presentationml/2006/ole">
            <mc:AlternateContent xmlns:mc="http://schemas.openxmlformats.org/markup-compatibility/2006">
              <mc:Choice xmlns:v="urn:schemas-microsoft-com:vml" Requires="v">
                <p:oleObj spid="_x0000_s13351" name="Equation" r:id="rId7" imgW="736560" imgH="279360" progId="Equation.DSMT4">
                  <p:embed/>
                </p:oleObj>
              </mc:Choice>
              <mc:Fallback>
                <p:oleObj name="Equation" r:id="rId7" imgW="736560" imgH="279360" progId="Equation.DSMT4">
                  <p:embed/>
                  <p:pic>
                    <p:nvPicPr>
                      <p:cNvPr id="820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3230236"/>
                        <a:ext cx="736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257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Intercepts and Graphing Linear Equations (cont.)</a:t>
            </a:r>
          </a:p>
        </p:txBody>
      </p:sp>
      <p:sp>
        <p:nvSpPr>
          <p:cNvPr id="6" name="Content Placeholder 5"/>
          <p:cNvSpPr>
            <a:spLocks noGrp="1"/>
          </p:cNvSpPr>
          <p:nvPr>
            <p:ph idx="1"/>
          </p:nvPr>
        </p:nvSpPr>
        <p:spPr/>
        <p:txBody>
          <a:bodyPr/>
          <a:lstStyle/>
          <a:p>
            <a:endParaRPr lang="en-US" dirty="0"/>
          </a:p>
          <a:p>
            <a:endParaRPr lang="en-US" dirty="0"/>
          </a:p>
        </p:txBody>
      </p:sp>
      <p:pic>
        <p:nvPicPr>
          <p:cNvPr id="4" name="Picture 3" descr="s.jpg"/>
          <p:cNvPicPr>
            <a:picLocks noChangeAspect="1"/>
          </p:cNvPicPr>
          <p:nvPr/>
        </p:nvPicPr>
        <p:blipFill>
          <a:blip r:embed="rId2" cstate="print"/>
          <a:stretch>
            <a:fillRect/>
          </a:stretch>
        </p:blipFill>
        <p:spPr>
          <a:xfrm>
            <a:off x="2732233" y="1280160"/>
            <a:ext cx="3679535"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Intercepts and Graphing Linear Equations (cont.)</a:t>
            </a:r>
          </a:p>
        </p:txBody>
      </p:sp>
      <p:sp>
        <p:nvSpPr>
          <p:cNvPr id="3" name="Content Placeholder 2"/>
          <p:cNvSpPr>
            <a:spLocks noGrp="1"/>
          </p:cNvSpPr>
          <p:nvPr>
            <p:ph idx="1"/>
          </p:nvPr>
        </p:nvSpPr>
        <p:spPr/>
        <p:txBody>
          <a:bodyPr/>
          <a:lstStyle/>
          <a:p>
            <a:pPr marL="447675" indent="-447675"/>
            <a:r>
              <a:rPr lang="en-US" b="1" dirty="0"/>
              <a:t>b. 	</a:t>
            </a:r>
            <a:r>
              <a:rPr lang="en-US" dirty="0"/>
              <a:t>Again, find the two intercepts by setting the appropriate variables equal to 0.</a:t>
            </a:r>
          </a:p>
        </p:txBody>
      </p:sp>
      <p:graphicFrame>
        <p:nvGraphicFramePr>
          <p:cNvPr id="9219" name="Object 3"/>
          <p:cNvGraphicFramePr>
            <a:graphicFrameLocks noChangeAspect="1"/>
          </p:cNvGraphicFramePr>
          <p:nvPr>
            <p:extLst>
              <p:ext uri="{D42A27DB-BD31-4B8C-83A1-F6EECF244321}">
                <p14:modId xmlns:p14="http://schemas.microsoft.com/office/powerpoint/2010/main" val="2846955914"/>
              </p:ext>
            </p:extLst>
          </p:nvPr>
        </p:nvGraphicFramePr>
        <p:xfrm>
          <a:off x="2339848" y="2400604"/>
          <a:ext cx="2768600" cy="469900"/>
        </p:xfrm>
        <a:graphic>
          <a:graphicData uri="http://schemas.openxmlformats.org/presentationml/2006/ole">
            <mc:AlternateContent xmlns:mc="http://schemas.openxmlformats.org/markup-compatibility/2006">
              <mc:Choice xmlns:v="urn:schemas-microsoft-com:vml" Requires="v">
                <p:oleObj spid="_x0000_s9399" name="Equation" r:id="rId3" imgW="2768400" imgH="469800" progId="Equation.DSMT4">
                  <p:embed/>
                </p:oleObj>
              </mc:Choice>
              <mc:Fallback>
                <p:oleObj name="Equation" r:id="rId3" imgW="27684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848" y="2400604"/>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3172722559"/>
              </p:ext>
            </p:extLst>
          </p:nvPr>
        </p:nvGraphicFramePr>
        <p:xfrm>
          <a:off x="3530600" y="2961944"/>
          <a:ext cx="1727200" cy="355600"/>
        </p:xfrm>
        <a:graphic>
          <a:graphicData uri="http://schemas.openxmlformats.org/presentationml/2006/ole">
            <mc:AlternateContent xmlns:mc="http://schemas.openxmlformats.org/markup-compatibility/2006">
              <mc:Choice xmlns:v="urn:schemas-microsoft-com:vml" Requires="v">
                <p:oleObj spid="_x0000_s9400" name="Equation" r:id="rId5" imgW="1726920" imgH="355320" progId="Equation.DSMT4">
                  <p:embed/>
                </p:oleObj>
              </mc:Choice>
              <mc:Fallback>
                <p:oleObj name="Equation" r:id="rId5" imgW="1726920" imgH="355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600" y="2961944"/>
                        <a:ext cx="172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3623382369"/>
              </p:ext>
            </p:extLst>
          </p:nvPr>
        </p:nvGraphicFramePr>
        <p:xfrm>
          <a:off x="3276600" y="3468048"/>
          <a:ext cx="1981200" cy="469900"/>
        </p:xfrm>
        <a:graphic>
          <a:graphicData uri="http://schemas.openxmlformats.org/presentationml/2006/ole">
            <mc:AlternateContent xmlns:mc="http://schemas.openxmlformats.org/markup-compatibility/2006">
              <mc:Choice xmlns:v="urn:schemas-microsoft-com:vml" Requires="v">
                <p:oleObj spid="_x0000_s9401" name="Equation" r:id="rId7" imgW="1981080" imgH="469800" progId="Equation.DSMT4">
                  <p:embed/>
                </p:oleObj>
              </mc:Choice>
              <mc:Fallback>
                <p:oleObj name="Equation" r:id="rId7" imgW="198108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468048"/>
                        <a:ext cx="198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2036709350"/>
              </p:ext>
            </p:extLst>
          </p:nvPr>
        </p:nvGraphicFramePr>
        <p:xfrm>
          <a:off x="4394200" y="4088452"/>
          <a:ext cx="711200" cy="355600"/>
        </p:xfrm>
        <a:graphic>
          <a:graphicData uri="http://schemas.openxmlformats.org/presentationml/2006/ole">
            <mc:AlternateContent xmlns:mc="http://schemas.openxmlformats.org/markup-compatibility/2006">
              <mc:Choice xmlns:v="urn:schemas-microsoft-com:vml" Requires="v">
                <p:oleObj spid="_x0000_s9402" name="Equation" r:id="rId9" imgW="711000" imgH="355320" progId="Equation.DSMT4">
                  <p:embed/>
                </p:oleObj>
              </mc:Choice>
              <mc:Fallback>
                <p:oleObj name="Equation" r:id="rId9" imgW="711000" imgH="355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4200" y="4088452"/>
                        <a:ext cx="711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Intercepts and Graphing Linear Equations (cont.)</a:t>
            </a:r>
          </a:p>
        </p:txBody>
      </p:sp>
      <p:sp>
        <p:nvSpPr>
          <p:cNvPr id="3" name="Content Placeholder 2"/>
          <p:cNvSpPr>
            <a:spLocks noGrp="1"/>
          </p:cNvSpPr>
          <p:nvPr>
            <p:ph idx="1"/>
          </p:nvPr>
        </p:nvSpPr>
        <p:spPr/>
        <p:txBody>
          <a:bodyPr anchor="b"/>
          <a:lstStyle/>
          <a:p>
            <a:r>
              <a:rPr lang="en-US" dirty="0"/>
              <a:t>Solving the resulting equations in one variable yields the intercept solutions, </a:t>
            </a:r>
            <a:r>
              <a:rPr lang="en-US" i="1" dirty="0"/>
              <a:t>y</a:t>
            </a:r>
            <a:r>
              <a:rPr lang="en-US" dirty="0"/>
              <a:t>-intercept: (0,5) and </a:t>
            </a:r>
            <a:br>
              <a:rPr lang="en-US" dirty="0"/>
            </a:br>
            <a:r>
              <a:rPr lang="en-US" i="1" dirty="0"/>
              <a:t>x</a:t>
            </a:r>
            <a:r>
              <a:rPr lang="en-US" dirty="0"/>
              <a:t>-intercept: (2,0). Plot the two intercepts, then draw the line passing through these two points. Note that in both graphs, the location of the origin has been chosen in order to conveniently plot the intercepts.</a:t>
            </a:r>
          </a:p>
        </p:txBody>
      </p:sp>
      <p:graphicFrame>
        <p:nvGraphicFramePr>
          <p:cNvPr id="9219" name="Object 3"/>
          <p:cNvGraphicFramePr>
            <a:graphicFrameLocks noChangeAspect="1"/>
          </p:cNvGraphicFramePr>
          <p:nvPr>
            <p:extLst>
              <p:ext uri="{D42A27DB-BD31-4B8C-83A1-F6EECF244321}">
                <p14:modId xmlns:p14="http://schemas.microsoft.com/office/powerpoint/2010/main" val="1273450000"/>
              </p:ext>
            </p:extLst>
          </p:nvPr>
        </p:nvGraphicFramePr>
        <p:xfrm>
          <a:off x="2514600" y="1219200"/>
          <a:ext cx="2768600" cy="469900"/>
        </p:xfrm>
        <a:graphic>
          <a:graphicData uri="http://schemas.openxmlformats.org/presentationml/2006/ole">
            <mc:AlternateContent xmlns:mc="http://schemas.openxmlformats.org/markup-compatibility/2006">
              <mc:Choice xmlns:v="urn:schemas-microsoft-com:vml" Requires="v">
                <p:oleObj spid="_x0000_s14378" name="Equation" r:id="rId3" imgW="2768400" imgH="469800" progId="Equation.DSMT4">
                  <p:embed/>
                </p:oleObj>
              </mc:Choice>
              <mc:Fallback>
                <p:oleObj name="Equation" r:id="rId3" imgW="2768400" imgH="469800" progId="Equation.DSMT4">
                  <p:embed/>
                  <p:pic>
                    <p:nvPicPr>
                      <p:cNvPr id="921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305426982"/>
              </p:ext>
            </p:extLst>
          </p:nvPr>
        </p:nvGraphicFramePr>
        <p:xfrm>
          <a:off x="3708400" y="1828800"/>
          <a:ext cx="1727200" cy="355600"/>
        </p:xfrm>
        <a:graphic>
          <a:graphicData uri="http://schemas.openxmlformats.org/presentationml/2006/ole">
            <mc:AlternateContent xmlns:mc="http://schemas.openxmlformats.org/markup-compatibility/2006">
              <mc:Choice xmlns:v="urn:schemas-microsoft-com:vml" Requires="v">
                <p:oleObj spid="_x0000_s14379" name="Equation" r:id="rId5" imgW="1726920" imgH="355320" progId="Equation.DSMT4">
                  <p:embed/>
                </p:oleObj>
              </mc:Choice>
              <mc:Fallback>
                <p:oleObj name="Equation" r:id="rId5" imgW="1726920" imgH="355320" progId="Equation.DSMT4">
                  <p:embed/>
                  <p:pic>
                    <p:nvPicPr>
                      <p:cNvPr id="922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828800"/>
                        <a:ext cx="172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extLst>
              <p:ext uri="{D42A27DB-BD31-4B8C-83A1-F6EECF244321}">
                <p14:modId xmlns:p14="http://schemas.microsoft.com/office/powerpoint/2010/main" val="1973156797"/>
              </p:ext>
            </p:extLst>
          </p:nvPr>
        </p:nvGraphicFramePr>
        <p:xfrm>
          <a:off x="3454400" y="2334904"/>
          <a:ext cx="1981200" cy="469900"/>
        </p:xfrm>
        <a:graphic>
          <a:graphicData uri="http://schemas.openxmlformats.org/presentationml/2006/ole">
            <mc:AlternateContent xmlns:mc="http://schemas.openxmlformats.org/markup-compatibility/2006">
              <mc:Choice xmlns:v="urn:schemas-microsoft-com:vml" Requires="v">
                <p:oleObj spid="_x0000_s14380" name="Equation" r:id="rId7" imgW="1981080" imgH="469800" progId="Equation.DSMT4">
                  <p:embed/>
                </p:oleObj>
              </mc:Choice>
              <mc:Fallback>
                <p:oleObj name="Equation" r:id="rId7" imgW="1981080" imgH="469800" progId="Equation.DSMT4">
                  <p:embed/>
                  <p:pic>
                    <p:nvPicPr>
                      <p:cNvPr id="92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4400" y="2334904"/>
                        <a:ext cx="198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extLst>
              <p:ext uri="{D42A27DB-BD31-4B8C-83A1-F6EECF244321}">
                <p14:modId xmlns:p14="http://schemas.microsoft.com/office/powerpoint/2010/main" val="3952501176"/>
              </p:ext>
            </p:extLst>
          </p:nvPr>
        </p:nvGraphicFramePr>
        <p:xfrm>
          <a:off x="4546600" y="2944504"/>
          <a:ext cx="711200" cy="279400"/>
        </p:xfrm>
        <a:graphic>
          <a:graphicData uri="http://schemas.openxmlformats.org/presentationml/2006/ole">
            <mc:AlternateContent xmlns:mc="http://schemas.openxmlformats.org/markup-compatibility/2006">
              <mc:Choice xmlns:v="urn:schemas-microsoft-com:vml" Requires="v">
                <p:oleObj spid="_x0000_s14381" name="Equation" r:id="rId9" imgW="711000" imgH="279360" progId="Equation.DSMT4">
                  <p:embed/>
                </p:oleObj>
              </mc:Choice>
              <mc:Fallback>
                <p:oleObj name="Equation" r:id="rId9" imgW="711000" imgH="279360" progId="Equation.DSMT4">
                  <p:embed/>
                  <p:pic>
                    <p:nvPicPr>
                      <p:cNvPr id="9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6600" y="2944504"/>
                        <a:ext cx="71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865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Intercepts and Graphing Linear Equations (cont.)</a:t>
            </a:r>
          </a:p>
        </p:txBody>
      </p:sp>
      <p:sp>
        <p:nvSpPr>
          <p:cNvPr id="6" name="Content Placeholder 5"/>
          <p:cNvSpPr>
            <a:spLocks noGrp="1"/>
          </p:cNvSpPr>
          <p:nvPr>
            <p:ph idx="1"/>
          </p:nvPr>
        </p:nvSpPr>
        <p:spPr/>
        <p:txBody>
          <a:bodyPr/>
          <a:lstStyle/>
          <a:p>
            <a:endParaRPr lang="en-US" dirty="0"/>
          </a:p>
          <a:p>
            <a:endParaRPr lang="en-US" dirty="0"/>
          </a:p>
        </p:txBody>
      </p:sp>
      <p:pic>
        <p:nvPicPr>
          <p:cNvPr id="4" name="Picture 3" descr="s.jpg"/>
          <p:cNvPicPr>
            <a:picLocks noChangeAspect="1"/>
          </p:cNvPicPr>
          <p:nvPr/>
        </p:nvPicPr>
        <p:blipFill>
          <a:blip r:embed="rId2" cstate="print"/>
          <a:stretch>
            <a:fillRect/>
          </a:stretch>
        </p:blipFill>
        <p:spPr>
          <a:xfrm>
            <a:off x="2678464" y="1280160"/>
            <a:ext cx="3787073" cy="3657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Horizontal and Vertical Lines</a:t>
            </a:r>
          </a:p>
        </p:txBody>
      </p:sp>
      <p:sp>
        <p:nvSpPr>
          <p:cNvPr id="3" name="Content Placeholder 2"/>
          <p:cNvSpPr>
            <a:spLocks noGrp="1"/>
          </p:cNvSpPr>
          <p:nvPr>
            <p:ph idx="1"/>
          </p:nvPr>
        </p:nvSpPr>
        <p:spPr/>
        <p:txBody>
          <a:bodyPr/>
          <a:lstStyle/>
          <a:p>
            <a:r>
              <a:rPr lang="en-US" dirty="0"/>
              <a:t>Graph the following equations.</a:t>
            </a:r>
          </a:p>
          <a:p>
            <a:endParaRPr lang="en-US" dirty="0"/>
          </a:p>
          <a:p>
            <a:endParaRPr lang="en-US" dirty="0"/>
          </a:p>
          <a:p>
            <a:endParaRPr lang="en-US" dirty="0"/>
          </a:p>
        </p:txBody>
      </p:sp>
      <p:graphicFrame>
        <p:nvGraphicFramePr>
          <p:cNvPr id="33794" name="Object 2"/>
          <p:cNvGraphicFramePr>
            <a:graphicFrameLocks noChangeAspect="1"/>
          </p:cNvGraphicFramePr>
          <p:nvPr>
            <p:extLst>
              <p:ext uri="{D42A27DB-BD31-4B8C-83A1-F6EECF244321}">
                <p14:modId xmlns:p14="http://schemas.microsoft.com/office/powerpoint/2010/main" val="2212082071"/>
              </p:ext>
            </p:extLst>
          </p:nvPr>
        </p:nvGraphicFramePr>
        <p:xfrm>
          <a:off x="547688" y="1920875"/>
          <a:ext cx="3644900" cy="1714500"/>
        </p:xfrm>
        <a:graphic>
          <a:graphicData uri="http://schemas.openxmlformats.org/presentationml/2006/ole">
            <mc:AlternateContent xmlns:mc="http://schemas.openxmlformats.org/markup-compatibility/2006">
              <mc:Choice xmlns:v="urn:schemas-microsoft-com:vml" Requires="v">
                <p:oleObj spid="_x0000_s10312" name="Equation" r:id="rId3" imgW="3644640" imgH="1714320" progId="Equation.DSMT4">
                  <p:embed/>
                </p:oleObj>
              </mc:Choice>
              <mc:Fallback>
                <p:oleObj name="Equation" r:id="rId3" imgW="3644640" imgH="1714320" progId="Equation.DSMT4">
                  <p:embed/>
                  <p:pic>
                    <p:nvPicPr>
                      <p:cNvPr id="0" name="Object 2"/>
                      <p:cNvPicPr>
                        <a:picLocks noChangeAspect="1" noChangeArrowheads="1"/>
                      </p:cNvPicPr>
                      <p:nvPr/>
                    </p:nvPicPr>
                    <p:blipFill>
                      <a:blip r:embed="rId4"/>
                      <a:srcRect/>
                      <a:stretch>
                        <a:fillRect/>
                      </a:stretch>
                    </p:blipFill>
                    <p:spPr bwMode="auto">
                      <a:xfrm>
                        <a:off x="547688" y="1920875"/>
                        <a:ext cx="36449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Horizontal and Vertical Lines (cont.)</a:t>
            </a:r>
          </a:p>
        </p:txBody>
      </p:sp>
      <p:sp>
        <p:nvSpPr>
          <p:cNvPr id="9" name="Content Placeholder 8">
            <a:extLst>
              <a:ext uri="{FF2B5EF4-FFF2-40B4-BE49-F238E27FC236}">
                <a16:creationId xmlns:a16="http://schemas.microsoft.com/office/drawing/2014/main" id="{A1E96A02-8870-40AC-AE0D-B0D41E4B4CE6}"/>
              </a:ext>
            </a:extLst>
          </p:cNvPr>
          <p:cNvSpPr>
            <a:spLocks noGrp="1"/>
          </p:cNvSpPr>
          <p:nvPr>
            <p:ph idx="1"/>
          </p:nvPr>
        </p:nvSpPr>
        <p:spPr/>
        <p:txBody>
          <a:bodyPr/>
          <a:lstStyle/>
          <a:p>
            <a:r>
              <a:rPr lang="en-US" b="1" dirty="0"/>
              <a:t>Solution</a:t>
            </a:r>
          </a:p>
          <a:p>
            <a:pPr marL="447675" indent="-447675"/>
            <a:r>
              <a:rPr lang="en-US" b="1" dirty="0"/>
              <a:t>a.</a:t>
            </a:r>
            <a:r>
              <a:rPr lang="en-US" dirty="0"/>
              <a:t>	The first step is to divide both sides by 5, leaving the simple equation </a:t>
            </a:r>
            <a:r>
              <a:rPr lang="en-US" i="1" dirty="0"/>
              <a:t>x </a:t>
            </a:r>
            <a:r>
              <a:rPr lang="en-US" dirty="0"/>
              <a:t>= 0.</a:t>
            </a:r>
          </a:p>
          <a:p>
            <a:endParaRPr lang="en-US" dirty="0"/>
          </a:p>
          <a:p>
            <a:endParaRPr lang="en-US" dirty="0"/>
          </a:p>
          <a:p>
            <a:r>
              <a:rPr lang="en-US" dirty="0"/>
              <a:t>The graph of this equation is the </a:t>
            </a:r>
            <a:r>
              <a:rPr lang="en-US" i="1" dirty="0"/>
              <a:t>y</a:t>
            </a:r>
            <a:r>
              <a:rPr lang="en-US" dirty="0"/>
              <a:t>-axis, as all ordered pairs on the </a:t>
            </a:r>
            <a:r>
              <a:rPr lang="en-US" i="1" dirty="0"/>
              <a:t>y</a:t>
            </a:r>
            <a:r>
              <a:rPr lang="en-US" dirty="0"/>
              <a:t>-axis have an </a:t>
            </a:r>
            <a:r>
              <a:rPr lang="en-US" i="1" dirty="0"/>
              <a:t>x</a:t>
            </a:r>
            <a:r>
              <a:rPr lang="en-US" dirty="0"/>
              <a:t>-coordinate of 0.</a:t>
            </a:r>
            <a:endParaRPr lang="en-IN" dirty="0"/>
          </a:p>
        </p:txBody>
      </p:sp>
      <p:graphicFrame>
        <p:nvGraphicFramePr>
          <p:cNvPr id="12" name="Object 3">
            <a:extLst>
              <a:ext uri="{FF2B5EF4-FFF2-40B4-BE49-F238E27FC236}">
                <a16:creationId xmlns:a16="http://schemas.microsoft.com/office/drawing/2014/main" id="{55274F9F-19BE-4441-A341-B32409C9D02C}"/>
              </a:ext>
            </a:extLst>
          </p:cNvPr>
          <p:cNvGraphicFramePr>
            <a:graphicFrameLocks noChangeAspect="1"/>
          </p:cNvGraphicFramePr>
          <p:nvPr>
            <p:extLst>
              <p:ext uri="{D42A27DB-BD31-4B8C-83A1-F6EECF244321}">
                <p14:modId xmlns:p14="http://schemas.microsoft.com/office/powerpoint/2010/main" val="524215907"/>
              </p:ext>
            </p:extLst>
          </p:nvPr>
        </p:nvGraphicFramePr>
        <p:xfrm>
          <a:off x="4203700" y="2901950"/>
          <a:ext cx="901700" cy="292100"/>
        </p:xfrm>
        <a:graphic>
          <a:graphicData uri="http://schemas.openxmlformats.org/presentationml/2006/ole">
            <mc:AlternateContent xmlns:mc="http://schemas.openxmlformats.org/markup-compatibility/2006">
              <mc:Choice xmlns:v="urn:schemas-microsoft-com:vml" Requires="v">
                <p:oleObj spid="_x0000_s11321" name="Equation" r:id="rId3" imgW="901440" imgH="291960" progId="Equation.DSMT4">
                  <p:embed/>
                </p:oleObj>
              </mc:Choice>
              <mc:Fallback>
                <p:oleObj name="Equation" r:id="rId3" imgW="901440" imgH="291960" progId="Equation.DSMT4">
                  <p:embed/>
                  <p:pic>
                    <p:nvPicPr>
                      <p:cNvPr id="11267" name="Object 3"/>
                      <p:cNvPicPr>
                        <a:picLocks noChangeAspect="1" noChangeArrowheads="1"/>
                      </p:cNvPicPr>
                      <p:nvPr/>
                    </p:nvPicPr>
                    <p:blipFill>
                      <a:blip r:embed="rId4"/>
                      <a:srcRect/>
                      <a:stretch>
                        <a:fillRect/>
                      </a:stretch>
                    </p:blipFill>
                    <p:spPr bwMode="auto">
                      <a:xfrm>
                        <a:off x="4203700" y="290195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
            <a:extLst>
              <a:ext uri="{FF2B5EF4-FFF2-40B4-BE49-F238E27FC236}">
                <a16:creationId xmlns:a16="http://schemas.microsoft.com/office/drawing/2014/main" id="{6B297633-2154-4A24-94C1-A3BD2973563F}"/>
              </a:ext>
            </a:extLst>
          </p:cNvPr>
          <p:cNvGraphicFramePr>
            <a:graphicFrameLocks noChangeAspect="1"/>
          </p:cNvGraphicFramePr>
          <p:nvPr>
            <p:extLst>
              <p:ext uri="{D42A27DB-BD31-4B8C-83A1-F6EECF244321}">
                <p14:modId xmlns:p14="http://schemas.microsoft.com/office/powerpoint/2010/main" val="786082577"/>
              </p:ext>
            </p:extLst>
          </p:nvPr>
        </p:nvGraphicFramePr>
        <p:xfrm>
          <a:off x="4368800" y="3380740"/>
          <a:ext cx="736600" cy="292100"/>
        </p:xfrm>
        <a:graphic>
          <a:graphicData uri="http://schemas.openxmlformats.org/presentationml/2006/ole">
            <mc:AlternateContent xmlns:mc="http://schemas.openxmlformats.org/markup-compatibility/2006">
              <mc:Choice xmlns:v="urn:schemas-microsoft-com:vml" Requires="v">
                <p:oleObj spid="_x0000_s11322" name="Equation" r:id="rId5" imgW="736560" imgH="291960" progId="Equation.DSMT4">
                  <p:embed/>
                </p:oleObj>
              </mc:Choice>
              <mc:Fallback>
                <p:oleObj name="Equation" r:id="rId5" imgW="736560" imgH="291960" progId="Equation.DSMT4">
                  <p:embed/>
                  <p:pic>
                    <p:nvPicPr>
                      <p:cNvPr id="1126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3380740"/>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jpg"/>
          <p:cNvPicPr>
            <a:picLocks noChangeAspect="1"/>
          </p:cNvPicPr>
          <p:nvPr/>
        </p:nvPicPr>
        <p:blipFill>
          <a:blip r:embed="rId2" cstate="print"/>
          <a:stretch>
            <a:fillRect/>
          </a:stretch>
        </p:blipFill>
        <p:spPr>
          <a:xfrm>
            <a:off x="609600" y="1752600"/>
            <a:ext cx="3657600" cy="3657600"/>
          </a:xfrm>
          <a:prstGeom prst="rect">
            <a:avLst/>
          </a:prstGeom>
        </p:spPr>
      </p:pic>
      <p:sp>
        <p:nvSpPr>
          <p:cNvPr id="2" name="Title 1"/>
          <p:cNvSpPr>
            <a:spLocks noGrp="1"/>
          </p:cNvSpPr>
          <p:nvPr>
            <p:ph type="title"/>
          </p:nvPr>
        </p:nvSpPr>
        <p:spPr/>
        <p:txBody>
          <a:bodyPr/>
          <a:lstStyle/>
          <a:p>
            <a:r>
              <a:rPr lang="en-US" dirty="0"/>
              <a:t>Example 3: Graphing Horizontal and Vertical Lines (cont.)</a:t>
            </a:r>
          </a:p>
        </p:txBody>
      </p:sp>
      <p:sp>
        <p:nvSpPr>
          <p:cNvPr id="9" name="Content Placeholder 8">
            <a:extLst>
              <a:ext uri="{FF2B5EF4-FFF2-40B4-BE49-F238E27FC236}">
                <a16:creationId xmlns:a16="http://schemas.microsoft.com/office/drawing/2014/main" id="{E46A462F-F11E-4AB9-B3AF-2DE851B7752A}"/>
              </a:ext>
            </a:extLst>
          </p:cNvPr>
          <p:cNvSpPr>
            <a:spLocks noGrp="1"/>
          </p:cNvSpPr>
          <p:nvPr>
            <p:ph idx="1"/>
          </p:nvPr>
        </p:nvSpPr>
        <p:spPr>
          <a:xfrm>
            <a:off x="4419600" y="1280160"/>
            <a:ext cx="4267200" cy="4572000"/>
          </a:xfrm>
        </p:spPr>
        <p:txBody>
          <a:bodyPr>
            <a:normAutofit/>
          </a:bodyPr>
          <a:lstStyle/>
          <a:p>
            <a:r>
              <a:rPr lang="en-US" dirty="0"/>
              <a:t>This equation is unique in that it has an infinite number of </a:t>
            </a:r>
            <a:r>
              <a:rPr lang="en-US" i="1" dirty="0"/>
              <a:t>y</a:t>
            </a:r>
            <a:r>
              <a:rPr lang="en-US" dirty="0"/>
              <a:t>-intercepts (since each point on the graph is on the </a:t>
            </a:r>
            <a:r>
              <a:rPr lang="en-US" i="1" dirty="0"/>
              <a:t>y</a:t>
            </a:r>
            <a:r>
              <a:rPr lang="en-US" dirty="0"/>
              <a:t>-axis) and one </a:t>
            </a:r>
            <a:r>
              <a:rPr lang="en-US" i="1" dirty="0"/>
              <a:t>x</a:t>
            </a:r>
            <a:r>
              <a:rPr lang="en-US" dirty="0"/>
              <a:t>-intercept (the origin).</a:t>
            </a:r>
          </a:p>
          <a:p>
            <a:r>
              <a:rPr lang="en-US" dirty="0"/>
              <a:t>Similarly, the equation </a:t>
            </a:r>
            <a:r>
              <a:rPr lang="en-US" i="1" dirty="0"/>
              <a:t>y</a:t>
            </a:r>
            <a:r>
              <a:rPr lang="en-US" dirty="0"/>
              <a:t> = 0 has an infinite number of </a:t>
            </a:r>
            <a:br>
              <a:rPr lang="en-US" dirty="0"/>
            </a:br>
            <a:r>
              <a:rPr lang="en-US" i="1" dirty="0"/>
              <a:t>x</a:t>
            </a:r>
            <a:r>
              <a:rPr lang="en-US" dirty="0"/>
              <a:t>-intercepts and one </a:t>
            </a:r>
            <a:br>
              <a:rPr lang="en-US" dirty="0"/>
            </a:br>
            <a:r>
              <a:rPr lang="en-US" i="1" dirty="0"/>
              <a:t>y</a:t>
            </a:r>
            <a:r>
              <a:rPr lang="en-US" dirty="0"/>
              <a:t>-intercept.</a:t>
            </a:r>
          </a:p>
          <a:p>
            <a:endParaRPr lang="en-US" dirty="0"/>
          </a:p>
          <a:p>
            <a:endParaRPr lang="en-IN" dirty="0"/>
          </a:p>
        </p:txBody>
      </p:sp>
    </p:spTree>
    <p:extLst>
      <p:ext uri="{BB962C8B-B14F-4D97-AF65-F5344CB8AC3E}">
        <p14:creationId xmlns:p14="http://schemas.microsoft.com/office/powerpoint/2010/main" val="36436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Linear Equations in Two Variables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Linear Equations in Two Variables</a:t>
            </a:r>
          </a:p>
          <a:p>
            <a:r>
              <a:rPr lang="en-US" dirty="0">
                <a:solidFill>
                  <a:srgbClr val="000000"/>
                </a:solidFill>
              </a:rPr>
              <a:t>A </a:t>
            </a:r>
            <a:r>
              <a:rPr lang="en-US" b="1" dirty="0">
                <a:solidFill>
                  <a:srgbClr val="C00000"/>
                </a:solidFill>
              </a:rPr>
              <a:t>linear equation in two variables</a:t>
            </a:r>
            <a:r>
              <a:rPr lang="en-US" dirty="0">
                <a:solidFill>
                  <a:srgbClr val="000000"/>
                </a:solidFill>
              </a:rPr>
              <a:t>, say the variables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is an equation that can be written in the form </a:t>
            </a:r>
            <a:r>
              <a:rPr lang="en-US" i="1" dirty="0">
                <a:solidFill>
                  <a:srgbClr val="0000FF"/>
                </a:solidFill>
              </a:rPr>
              <a:t>ax</a:t>
            </a:r>
            <a:r>
              <a:rPr lang="en-US" dirty="0">
                <a:solidFill>
                  <a:srgbClr val="0000FF"/>
                </a:solidFill>
              </a:rPr>
              <a:t> + </a:t>
            </a:r>
            <a:r>
              <a:rPr lang="en-US" i="1" dirty="0">
                <a:solidFill>
                  <a:srgbClr val="0000FF"/>
                </a:solidFill>
              </a:rPr>
              <a:t>by</a:t>
            </a:r>
            <a:r>
              <a:rPr lang="en-US" dirty="0">
                <a:solidFill>
                  <a:srgbClr val="0000FF"/>
                </a:solidFill>
              </a:rPr>
              <a:t> = </a:t>
            </a:r>
            <a:r>
              <a:rPr lang="en-US" i="1" dirty="0">
                <a:solidFill>
                  <a:srgbClr val="0000FF"/>
                </a:solidFill>
              </a:rPr>
              <a:t>c</a:t>
            </a:r>
            <a:r>
              <a:rPr lang="en-US" dirty="0">
                <a:solidFill>
                  <a:srgbClr val="000000"/>
                </a:solidFill>
              </a:rPr>
              <a:t>, where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a:t>
            </a:r>
            <a:r>
              <a:rPr lang="en-US" i="1" dirty="0">
                <a:solidFill>
                  <a:srgbClr val="000000"/>
                </a:solidFill>
              </a:rPr>
              <a:t>c</a:t>
            </a:r>
            <a:r>
              <a:rPr lang="en-US" dirty="0">
                <a:solidFill>
                  <a:srgbClr val="000000"/>
                </a:solidFill>
              </a:rPr>
              <a:t> are constants and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not both zero. This form of such an equation is called the </a:t>
            </a:r>
            <a:r>
              <a:rPr lang="en-US" b="1" dirty="0">
                <a:solidFill>
                  <a:srgbClr val="C00000"/>
                </a:solidFill>
              </a:rPr>
              <a:t>standard form</a:t>
            </a:r>
            <a:r>
              <a:rPr lang="en-US" dirty="0">
                <a:solidFill>
                  <a:srgbClr val="000000"/>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E94E1D4-D816-4F86-ADFA-F9C4557B32D9}"/>
                  </a:ext>
                </a:extLst>
              </p:cNvPr>
              <p:cNvSpPr>
                <a:spLocks noGrp="1"/>
              </p:cNvSpPr>
              <p:nvPr>
                <p:ph idx="1"/>
              </p:nvPr>
            </p:nvSpPr>
            <p:spPr>
              <a:xfrm>
                <a:off x="457200" y="1280160"/>
                <a:ext cx="4800600" cy="4572000"/>
              </a:xfrm>
            </p:spPr>
            <p:txBody>
              <a:bodyPr/>
              <a:lstStyle/>
              <a:p>
                <a:pPr marL="447675" indent="-447675"/>
                <a:r>
                  <a:rPr lang="en-US" b="1" dirty="0"/>
                  <a:t>b.</a:t>
                </a:r>
                <a:r>
                  <a:rPr lang="en-US" dirty="0"/>
                  <a:t>	Upon simplifying, it is apparent that this equation also represents a vertical line, this time passing through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a14:m>
                <a:r>
                  <a:rPr lang="en-US" dirty="0"/>
                  <a:t> on the </a:t>
                </a:r>
                <a:r>
                  <a:rPr lang="en-US" i="1" dirty="0"/>
                  <a:t>x</a:t>
                </a:r>
                <a:r>
                  <a:rPr lang="en-US" dirty="0"/>
                  <a:t>-axis.</a:t>
                </a:r>
                <a:endParaRPr lang="en-IN" dirty="0"/>
              </a:p>
            </p:txBody>
          </p:sp>
        </mc:Choice>
        <mc:Fallback xmlns="">
          <p:sp>
            <p:nvSpPr>
              <p:cNvPr id="4" name="Content Placeholder 3">
                <a:extLst>
                  <a:ext uri="{FF2B5EF4-FFF2-40B4-BE49-F238E27FC236}">
                    <a16:creationId xmlns:a16="http://schemas.microsoft.com/office/drawing/2014/main" id="{7E94E1D4-D816-4F86-ADFA-F9C4557B32D9}"/>
                  </a:ext>
                </a:extLst>
              </p:cNvPr>
              <p:cNvSpPr>
                <a:spLocks noGrp="1" noRot="1" noChangeAspect="1" noMove="1" noResize="1" noEditPoints="1" noAdjustHandles="1" noChangeArrowheads="1" noChangeShapeType="1" noTextEdit="1"/>
              </p:cNvSpPr>
              <p:nvPr>
                <p:ph idx="1"/>
              </p:nvPr>
            </p:nvSpPr>
            <p:spPr>
              <a:xfrm>
                <a:off x="457200" y="1280160"/>
                <a:ext cx="4800600" cy="4572000"/>
              </a:xfrm>
              <a:blipFill>
                <a:blip r:embed="rId3"/>
                <a:stretch>
                  <a:fillRect l="-2538" t="-1200"/>
                </a:stretch>
              </a:blipFill>
            </p:spPr>
            <p:txBody>
              <a:bodyPr/>
              <a:lstStyle/>
              <a:p>
                <a:r>
                  <a:rPr lang="en-IN">
                    <a:noFill/>
                  </a:rPr>
                  <a:t> </a:t>
                </a:r>
              </a:p>
            </p:txBody>
          </p:sp>
        </mc:Fallback>
      </mc:AlternateContent>
      <p:pic>
        <p:nvPicPr>
          <p:cNvPr id="5" name="Picture 4" descr="s.jpg"/>
          <p:cNvPicPr>
            <a:picLocks noChangeAspect="1"/>
          </p:cNvPicPr>
          <p:nvPr/>
        </p:nvPicPr>
        <p:blipFill>
          <a:blip r:embed="rId4" cstate="print"/>
          <a:stretch>
            <a:fillRect/>
          </a:stretch>
        </p:blipFill>
        <p:spPr>
          <a:xfrm>
            <a:off x="5105400" y="1676400"/>
            <a:ext cx="3657600" cy="3657600"/>
          </a:xfrm>
          <a:prstGeom prst="rect">
            <a:avLst/>
          </a:prstGeom>
        </p:spPr>
      </p:pic>
      <p:sp>
        <p:nvSpPr>
          <p:cNvPr id="2" name="Title 1"/>
          <p:cNvSpPr>
            <a:spLocks noGrp="1"/>
          </p:cNvSpPr>
          <p:nvPr>
            <p:ph type="title"/>
          </p:nvPr>
        </p:nvSpPr>
        <p:spPr/>
        <p:txBody>
          <a:bodyPr/>
          <a:lstStyle/>
          <a:p>
            <a:r>
              <a:rPr lang="en-US" dirty="0"/>
              <a:t>Example 3: Graphing Horizontal and Vertical Lines (cont.)</a:t>
            </a:r>
          </a:p>
        </p:txBody>
      </p:sp>
      <p:graphicFrame>
        <p:nvGraphicFramePr>
          <p:cNvPr id="12292" name="Object 4"/>
          <p:cNvGraphicFramePr>
            <a:graphicFrameLocks noChangeAspect="1"/>
          </p:cNvGraphicFramePr>
          <p:nvPr>
            <p:extLst>
              <p:ext uri="{D42A27DB-BD31-4B8C-83A1-F6EECF244321}">
                <p14:modId xmlns:p14="http://schemas.microsoft.com/office/powerpoint/2010/main" val="2400118559"/>
              </p:ext>
            </p:extLst>
          </p:nvPr>
        </p:nvGraphicFramePr>
        <p:xfrm>
          <a:off x="1927225" y="3871913"/>
          <a:ext cx="1358900" cy="292100"/>
        </p:xfrm>
        <a:graphic>
          <a:graphicData uri="http://schemas.openxmlformats.org/presentationml/2006/ole">
            <mc:AlternateContent xmlns:mc="http://schemas.openxmlformats.org/markup-compatibility/2006">
              <mc:Choice xmlns:v="urn:schemas-microsoft-com:vml" Requires="v">
                <p:oleObj spid="_x0000_s12367" name="Equation" r:id="rId5" imgW="1358640" imgH="291960" progId="Equation.DSMT4">
                  <p:embed/>
                </p:oleObj>
              </mc:Choice>
              <mc:Fallback>
                <p:oleObj name="Equation" r:id="rId5" imgW="1358640" imgH="291960" progId="Equation.DSMT4">
                  <p:embed/>
                  <p:pic>
                    <p:nvPicPr>
                      <p:cNvPr id="0" name="Picture 4"/>
                      <p:cNvPicPr>
                        <a:picLocks noChangeAspect="1" noChangeArrowheads="1"/>
                      </p:cNvPicPr>
                      <p:nvPr/>
                    </p:nvPicPr>
                    <p:blipFill>
                      <a:blip r:embed="rId6"/>
                      <a:srcRect/>
                      <a:stretch>
                        <a:fillRect/>
                      </a:stretch>
                    </p:blipFill>
                    <p:spPr bwMode="auto">
                      <a:xfrm>
                        <a:off x="1927225" y="3871913"/>
                        <a:ext cx="1358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3714197157"/>
              </p:ext>
            </p:extLst>
          </p:nvPr>
        </p:nvGraphicFramePr>
        <p:xfrm>
          <a:off x="2606294" y="4343400"/>
          <a:ext cx="774700" cy="838200"/>
        </p:xfrm>
        <a:graphic>
          <a:graphicData uri="http://schemas.openxmlformats.org/presentationml/2006/ole">
            <mc:AlternateContent xmlns:mc="http://schemas.openxmlformats.org/markup-compatibility/2006">
              <mc:Choice xmlns:v="urn:schemas-microsoft-com:vml" Requires="v">
                <p:oleObj spid="_x0000_s12368" name="Equation" r:id="rId7" imgW="774360" imgH="838080" progId="Equation.DSMT4">
                  <p:embed/>
                </p:oleObj>
              </mc:Choice>
              <mc:Fallback>
                <p:oleObj name="Equation" r:id="rId7" imgW="7743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6294" y="4343400"/>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Horizontal and Vertical Lines (cont.)</a:t>
            </a:r>
          </a:p>
        </p:txBody>
      </p:sp>
      <p:sp>
        <p:nvSpPr>
          <p:cNvPr id="3" name="Content Placeholder 2"/>
          <p:cNvSpPr>
            <a:spLocks noGrp="1"/>
          </p:cNvSpPr>
          <p:nvPr>
            <p:ph idx="1"/>
          </p:nvPr>
        </p:nvSpPr>
        <p:spPr>
          <a:xfrm>
            <a:off x="457200" y="1280160"/>
            <a:ext cx="4876800" cy="4572000"/>
          </a:xfrm>
        </p:spPr>
        <p:txBody>
          <a:bodyPr>
            <a:noAutofit/>
          </a:bodyPr>
          <a:lstStyle/>
          <a:p>
            <a:pPr marL="447675" indent="-447675"/>
            <a:r>
              <a:rPr lang="en-US" b="1" dirty="0"/>
              <a:t>c.</a:t>
            </a:r>
            <a:r>
              <a:rPr lang="en-US" dirty="0"/>
              <a:t>	We encountered this equation in Example 1b, and have already written it in standard form as shown.</a:t>
            </a:r>
          </a:p>
          <a:p>
            <a:endParaRPr lang="en-US" dirty="0"/>
          </a:p>
          <a:p>
            <a:endParaRPr lang="en-US" dirty="0"/>
          </a:p>
          <a:p>
            <a:pPr marL="447675"/>
            <a:r>
              <a:rPr lang="en-US" dirty="0"/>
              <a:t>The graph of this equation is the horizontal line consisting of all those ordered pairs whose </a:t>
            </a:r>
            <a:r>
              <a:rPr lang="en-US" i="1" dirty="0"/>
              <a:t>y</a:t>
            </a:r>
            <a:r>
              <a:rPr lang="en-US" dirty="0"/>
              <a:t>-coordinate is 7.</a:t>
            </a:r>
            <a:endParaRPr lang="en-US" b="1" dirty="0"/>
          </a:p>
        </p:txBody>
      </p:sp>
      <p:graphicFrame>
        <p:nvGraphicFramePr>
          <p:cNvPr id="10244" name="Object 4"/>
          <p:cNvGraphicFramePr>
            <a:graphicFrameLocks noChangeAspect="1"/>
          </p:cNvGraphicFramePr>
          <p:nvPr>
            <p:extLst>
              <p:ext uri="{D42A27DB-BD31-4B8C-83A1-F6EECF244321}">
                <p14:modId xmlns:p14="http://schemas.microsoft.com/office/powerpoint/2010/main" val="2933599083"/>
              </p:ext>
            </p:extLst>
          </p:nvPr>
        </p:nvGraphicFramePr>
        <p:xfrm>
          <a:off x="1257300" y="3124200"/>
          <a:ext cx="3162300" cy="469900"/>
        </p:xfrm>
        <a:graphic>
          <a:graphicData uri="http://schemas.openxmlformats.org/presentationml/2006/ole">
            <mc:AlternateContent xmlns:mc="http://schemas.openxmlformats.org/markup-compatibility/2006">
              <mc:Choice xmlns:v="urn:schemas-microsoft-com:vml" Requires="v">
                <p:oleObj spid="_x0000_s15375" name="Equation" r:id="rId3" imgW="3162240" imgH="469800" progId="Equation.DSMT4">
                  <p:embed/>
                </p:oleObj>
              </mc:Choice>
              <mc:Fallback>
                <p:oleObj name="Equation" r:id="rId3" imgW="3162240" imgH="469800" progId="Equation.DSMT4">
                  <p:embed/>
                  <p:pic>
                    <p:nvPicPr>
                      <p:cNvPr id="10244" name="Object 4"/>
                      <p:cNvPicPr>
                        <a:picLocks noChangeAspect="1" noChangeArrowheads="1"/>
                      </p:cNvPicPr>
                      <p:nvPr/>
                    </p:nvPicPr>
                    <p:blipFill>
                      <a:blip r:embed="rId4"/>
                      <a:srcRect/>
                      <a:stretch>
                        <a:fillRect/>
                      </a:stretch>
                    </p:blipFill>
                    <p:spPr bwMode="auto">
                      <a:xfrm>
                        <a:off x="1257300" y="3124200"/>
                        <a:ext cx="316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extLst>
              <p:ext uri="{D42A27DB-BD31-4B8C-83A1-F6EECF244321}">
                <p14:modId xmlns:p14="http://schemas.microsoft.com/office/powerpoint/2010/main" val="1062681961"/>
              </p:ext>
            </p:extLst>
          </p:nvPr>
        </p:nvGraphicFramePr>
        <p:xfrm>
          <a:off x="3543300" y="3657600"/>
          <a:ext cx="711200" cy="355600"/>
        </p:xfrm>
        <a:graphic>
          <a:graphicData uri="http://schemas.openxmlformats.org/presentationml/2006/ole">
            <mc:AlternateContent xmlns:mc="http://schemas.openxmlformats.org/markup-compatibility/2006">
              <mc:Choice xmlns:v="urn:schemas-microsoft-com:vml" Requires="v">
                <p:oleObj spid="_x0000_s15376" name="Equation" r:id="rId5" imgW="711000" imgH="355320" progId="Equation.DSMT4">
                  <p:embed/>
                </p:oleObj>
              </mc:Choice>
              <mc:Fallback>
                <p:oleObj name="Equation" r:id="rId5" imgW="711000" imgH="355320" progId="Equation.DSMT4">
                  <p:embed/>
                  <p:pic>
                    <p:nvPicPr>
                      <p:cNvPr id="102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3657600"/>
                        <a:ext cx="711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s.jpg">
            <a:extLst>
              <a:ext uri="{FF2B5EF4-FFF2-40B4-BE49-F238E27FC236}">
                <a16:creationId xmlns:a16="http://schemas.microsoft.com/office/drawing/2014/main" id="{A559426C-9443-4E39-A7D4-6459FB15EEA2}"/>
              </a:ext>
            </a:extLst>
          </p:cNvPr>
          <p:cNvPicPr>
            <a:picLocks noChangeAspect="1"/>
          </p:cNvPicPr>
          <p:nvPr/>
        </p:nvPicPr>
        <p:blipFill>
          <a:blip r:embed="rId7" cstate="print"/>
          <a:stretch>
            <a:fillRect/>
          </a:stretch>
        </p:blipFill>
        <p:spPr>
          <a:xfrm>
            <a:off x="5303520" y="1447800"/>
            <a:ext cx="3689968" cy="3657600"/>
          </a:xfrm>
          <a:prstGeom prst="rect">
            <a:avLst/>
          </a:prstGeom>
        </p:spPr>
      </p:pic>
    </p:spTree>
    <p:extLst>
      <p:ext uri="{BB962C8B-B14F-4D97-AF65-F5344CB8AC3E}">
        <p14:creationId xmlns:p14="http://schemas.microsoft.com/office/powerpoint/2010/main" val="12067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Linear Equations in Two Variables</a:t>
            </a:r>
          </a:p>
        </p:txBody>
      </p:sp>
      <p:sp>
        <p:nvSpPr>
          <p:cNvPr id="3" name="Content Placeholder 2"/>
          <p:cNvSpPr>
            <a:spLocks noGrp="1"/>
          </p:cNvSpPr>
          <p:nvPr>
            <p:ph idx="1"/>
          </p:nvPr>
        </p:nvSpPr>
        <p:spPr>
          <a:xfrm>
            <a:off x="457200" y="1097280"/>
            <a:ext cx="8229600" cy="4572000"/>
          </a:xfrm>
        </p:spPr>
        <p:txBody>
          <a:bodyPr/>
          <a:lstStyle/>
          <a:p>
            <a:r>
              <a:rPr lang="en-US" dirty="0"/>
              <a:t>Determine if the following equations are linear equations.</a:t>
            </a:r>
          </a:p>
        </p:txBody>
      </p:sp>
      <p:graphicFrame>
        <p:nvGraphicFramePr>
          <p:cNvPr id="23554" name="Object 2"/>
          <p:cNvGraphicFramePr>
            <a:graphicFrameLocks noChangeAspect="1"/>
          </p:cNvGraphicFramePr>
          <p:nvPr/>
        </p:nvGraphicFramePr>
        <p:xfrm>
          <a:off x="530352" y="2084696"/>
          <a:ext cx="4673600" cy="3797300"/>
        </p:xfrm>
        <a:graphic>
          <a:graphicData uri="http://schemas.openxmlformats.org/presentationml/2006/ole">
            <mc:AlternateContent xmlns:mc="http://schemas.openxmlformats.org/markup-compatibility/2006">
              <mc:Choice xmlns:v="urn:schemas-microsoft-com:vml" Requires="v">
                <p:oleObj spid="_x0000_s1053" name="Equation" r:id="rId3" imgW="4673520" imgH="3797280" progId="Equation.DSMT4">
                  <p:embed/>
                </p:oleObj>
              </mc:Choice>
              <mc:Fallback>
                <p:oleObj name="Equation" r:id="rId3" imgW="4673520" imgH="37972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2084696"/>
                        <a:ext cx="4673600" cy="37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Linear Equations in Two Variables (cont.)</a:t>
            </a:r>
          </a:p>
        </p:txBody>
      </p:sp>
      <p:sp>
        <p:nvSpPr>
          <p:cNvPr id="3" name="Content Placeholder 2"/>
          <p:cNvSpPr>
            <a:spLocks noGrp="1"/>
          </p:cNvSpPr>
          <p:nvPr>
            <p:ph idx="1"/>
          </p:nvPr>
        </p:nvSpPr>
        <p:spPr/>
        <p:txBody>
          <a:bodyPr/>
          <a:lstStyle/>
          <a:p>
            <a:r>
              <a:rPr lang="en-US" b="1" dirty="0"/>
              <a:t>Solutions</a:t>
            </a:r>
          </a:p>
          <a:p>
            <a:r>
              <a:rPr lang="en-US" b="1" dirty="0"/>
              <a:t>a.</a:t>
            </a:r>
          </a:p>
        </p:txBody>
      </p:sp>
      <p:sp>
        <p:nvSpPr>
          <p:cNvPr id="5" name="Rectangle 4"/>
          <p:cNvSpPr/>
          <p:nvPr/>
        </p:nvSpPr>
        <p:spPr>
          <a:xfrm>
            <a:off x="4724400" y="2410361"/>
            <a:ext cx="4023360" cy="1754326"/>
          </a:xfrm>
          <a:prstGeom prst="rect">
            <a:avLst/>
          </a:prstGeom>
        </p:spPr>
        <p:txBody>
          <a:bodyPr>
            <a:spAutoFit/>
          </a:bodyPr>
          <a:lstStyle/>
          <a:p>
            <a:r>
              <a:rPr lang="en-US" sz="2000" dirty="0">
                <a:solidFill>
                  <a:srgbClr val="008080"/>
                </a:solidFill>
              </a:rPr>
              <a:t>First, apply the distributive property.</a:t>
            </a:r>
          </a:p>
          <a:p>
            <a:pPr>
              <a:lnSpc>
                <a:spcPct val="200000"/>
              </a:lnSpc>
            </a:pPr>
            <a:r>
              <a:rPr lang="en-US" sz="2000" dirty="0">
                <a:solidFill>
                  <a:srgbClr val="008080"/>
                </a:solidFill>
              </a:rPr>
              <a:t>Arrange the variables on one side.</a:t>
            </a:r>
          </a:p>
          <a:p>
            <a:endParaRPr lang="en-US" sz="800" dirty="0">
              <a:solidFill>
                <a:srgbClr val="008080"/>
              </a:solidFill>
            </a:endParaRPr>
          </a:p>
          <a:p>
            <a:r>
              <a:rPr lang="en-US" sz="2000" dirty="0">
                <a:solidFill>
                  <a:srgbClr val="008080"/>
                </a:solidFill>
              </a:rPr>
              <a:t>Combine like terms. The equation is linear. </a:t>
            </a:r>
          </a:p>
        </p:txBody>
      </p:sp>
      <p:graphicFrame>
        <p:nvGraphicFramePr>
          <p:cNvPr id="2051" name="Object 3"/>
          <p:cNvGraphicFramePr>
            <a:graphicFrameLocks noChangeAspect="1"/>
          </p:cNvGraphicFramePr>
          <p:nvPr/>
        </p:nvGraphicFramePr>
        <p:xfrm>
          <a:off x="1295400" y="1869744"/>
          <a:ext cx="3238500" cy="469900"/>
        </p:xfrm>
        <a:graphic>
          <a:graphicData uri="http://schemas.openxmlformats.org/presentationml/2006/ole">
            <mc:AlternateContent xmlns:mc="http://schemas.openxmlformats.org/markup-compatibility/2006">
              <mc:Choice xmlns:v="urn:schemas-microsoft-com:vml" Requires="v">
                <p:oleObj spid="_x0000_s2159" name="Equation" r:id="rId3" imgW="3238200" imgH="469800" progId="Equation.DSMT4">
                  <p:embed/>
                </p:oleObj>
              </mc:Choice>
              <mc:Fallback>
                <p:oleObj name="Equation" r:id="rId3" imgW="32382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69744"/>
                        <a:ext cx="323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1536700" y="2479344"/>
          <a:ext cx="2997200" cy="355600"/>
        </p:xfrm>
        <a:graphic>
          <a:graphicData uri="http://schemas.openxmlformats.org/presentationml/2006/ole">
            <mc:AlternateContent xmlns:mc="http://schemas.openxmlformats.org/markup-compatibility/2006">
              <mc:Choice xmlns:v="urn:schemas-microsoft-com:vml" Requires="v">
                <p:oleObj spid="_x0000_s2160" name="Equation" r:id="rId5" imgW="2997000" imgH="355320" progId="Equation.DSMT4">
                  <p:embed/>
                </p:oleObj>
              </mc:Choice>
              <mc:Fallback>
                <p:oleObj name="Equation" r:id="rId5" imgW="2997000" imgH="355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00" y="2479344"/>
                        <a:ext cx="299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029648" y="3012744"/>
          <a:ext cx="2997200" cy="355600"/>
        </p:xfrm>
        <a:graphic>
          <a:graphicData uri="http://schemas.openxmlformats.org/presentationml/2006/ole">
            <mc:AlternateContent xmlns:mc="http://schemas.openxmlformats.org/markup-compatibility/2006">
              <mc:Choice xmlns:v="urn:schemas-microsoft-com:vml" Requires="v">
                <p:oleObj spid="_x0000_s2161" name="Equation" r:id="rId7" imgW="2997000" imgH="355320" progId="Equation.DSMT4">
                  <p:embed/>
                </p:oleObj>
              </mc:Choice>
              <mc:Fallback>
                <p:oleObj name="Equation" r:id="rId7" imgW="299700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648" y="3012744"/>
                        <a:ext cx="299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2026884" y="3554104"/>
          <a:ext cx="1549400" cy="355600"/>
        </p:xfrm>
        <a:graphic>
          <a:graphicData uri="http://schemas.openxmlformats.org/presentationml/2006/ole">
            <mc:AlternateContent xmlns:mc="http://schemas.openxmlformats.org/markup-compatibility/2006">
              <mc:Choice xmlns:v="urn:schemas-microsoft-com:vml" Requires="v">
                <p:oleObj spid="_x0000_s2162" name="Equation" r:id="rId9" imgW="1549080" imgH="355320" progId="Equation.DSMT4">
                  <p:embed/>
                </p:oleObj>
              </mc:Choice>
              <mc:Fallback>
                <p:oleObj name="Equation" r:id="rId9" imgW="1549080" imgH="355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6884" y="3554104"/>
                        <a:ext cx="1549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Linear Equations in Two Variables (cont.)</a:t>
            </a:r>
          </a:p>
        </p:txBody>
      </p:sp>
      <p:sp>
        <p:nvSpPr>
          <p:cNvPr id="5" name="Content Placeholder 4"/>
          <p:cNvSpPr>
            <a:spLocks noGrp="1"/>
          </p:cNvSpPr>
          <p:nvPr>
            <p:ph idx="1"/>
          </p:nvPr>
        </p:nvSpPr>
        <p:spPr/>
        <p:txBody>
          <a:bodyPr/>
          <a:lstStyle/>
          <a:p>
            <a:endParaRPr lang="en-US" dirty="0"/>
          </a:p>
          <a:p>
            <a:endParaRPr lang="en-US" dirty="0"/>
          </a:p>
        </p:txBody>
      </p:sp>
      <p:sp>
        <p:nvSpPr>
          <p:cNvPr id="6" name="Rectangle 5"/>
          <p:cNvSpPr/>
          <p:nvPr/>
        </p:nvSpPr>
        <p:spPr>
          <a:xfrm>
            <a:off x="4724400" y="1382712"/>
            <a:ext cx="4114800" cy="2831544"/>
          </a:xfrm>
          <a:prstGeom prst="rect">
            <a:avLst/>
          </a:prstGeom>
        </p:spPr>
        <p:txBody>
          <a:bodyPr>
            <a:spAutoFit/>
          </a:bodyPr>
          <a:lstStyle/>
          <a:p>
            <a:r>
              <a:rPr lang="en-US" sz="2000" dirty="0">
                <a:solidFill>
                  <a:srgbClr val="008080"/>
                </a:solidFill>
              </a:rPr>
              <a:t>Begin, again, with the distributive property.</a:t>
            </a:r>
          </a:p>
          <a:p>
            <a:pPr>
              <a:lnSpc>
                <a:spcPct val="150000"/>
              </a:lnSpc>
            </a:pPr>
            <a:endParaRPr lang="en-US" sz="2000" dirty="0">
              <a:solidFill>
                <a:srgbClr val="008080"/>
              </a:solidFill>
            </a:endParaRPr>
          </a:p>
          <a:p>
            <a:r>
              <a:rPr lang="en-US" sz="2000" dirty="0">
                <a:solidFill>
                  <a:srgbClr val="008080"/>
                </a:solidFill>
              </a:rPr>
              <a:t>Move the variables to one side.</a:t>
            </a:r>
          </a:p>
          <a:p>
            <a:endParaRPr lang="en-US" sz="800" dirty="0">
              <a:solidFill>
                <a:srgbClr val="008080"/>
              </a:solidFill>
            </a:endParaRPr>
          </a:p>
          <a:p>
            <a:r>
              <a:rPr lang="en-US" sz="2000" dirty="0">
                <a:solidFill>
                  <a:srgbClr val="008080"/>
                </a:solidFill>
              </a:rPr>
              <a:t>Combine like terms. The </a:t>
            </a:r>
            <a:r>
              <a:rPr lang="en-US" sz="2000" i="1" dirty="0">
                <a:solidFill>
                  <a:srgbClr val="008080"/>
                </a:solidFill>
              </a:rPr>
              <a:t>x</a:t>
            </a:r>
            <a:r>
              <a:rPr lang="en-US" sz="2000" dirty="0">
                <a:solidFill>
                  <a:srgbClr val="008080"/>
                </a:solidFill>
              </a:rPr>
              <a:t> variable disappears, indicating a coefficient of 0, but the coefficient on </a:t>
            </a:r>
            <a:r>
              <a:rPr lang="en-US" sz="2000" i="1" dirty="0">
                <a:solidFill>
                  <a:srgbClr val="008080"/>
                </a:solidFill>
              </a:rPr>
              <a:t>y</a:t>
            </a:r>
            <a:r>
              <a:rPr lang="en-US" sz="2000" dirty="0">
                <a:solidFill>
                  <a:srgbClr val="008080"/>
                </a:solidFill>
              </a:rPr>
              <a:t> is nonzero, so the equation is still linear.</a:t>
            </a:r>
          </a:p>
        </p:txBody>
      </p:sp>
      <p:graphicFrame>
        <p:nvGraphicFramePr>
          <p:cNvPr id="3075" name="Object 3"/>
          <p:cNvGraphicFramePr>
            <a:graphicFrameLocks noChangeAspect="1"/>
          </p:cNvGraphicFramePr>
          <p:nvPr/>
        </p:nvGraphicFramePr>
        <p:xfrm>
          <a:off x="547048" y="1371600"/>
          <a:ext cx="3619500" cy="469900"/>
        </p:xfrm>
        <a:graphic>
          <a:graphicData uri="http://schemas.openxmlformats.org/presentationml/2006/ole">
            <mc:AlternateContent xmlns:mc="http://schemas.openxmlformats.org/markup-compatibility/2006">
              <mc:Choice xmlns:v="urn:schemas-microsoft-com:vml" Requires="v">
                <p:oleObj spid="_x0000_s3210" name="Equation" r:id="rId3" imgW="3619440" imgH="469800" progId="Equation.DSMT4">
                  <p:embed/>
                </p:oleObj>
              </mc:Choice>
              <mc:Fallback>
                <p:oleObj name="Equation" r:id="rId3" imgW="361944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1371600"/>
                        <a:ext cx="361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121392" y="1994848"/>
          <a:ext cx="3048000" cy="355600"/>
        </p:xfrm>
        <a:graphic>
          <a:graphicData uri="http://schemas.openxmlformats.org/presentationml/2006/ole">
            <mc:AlternateContent xmlns:mc="http://schemas.openxmlformats.org/markup-compatibility/2006">
              <mc:Choice xmlns:v="urn:schemas-microsoft-com:vml" Requires="v">
                <p:oleObj spid="_x0000_s3211" name="Equation" r:id="rId5" imgW="3047760" imgH="355320" progId="Equation.DSMT4">
                  <p:embed/>
                </p:oleObj>
              </mc:Choice>
              <mc:Fallback>
                <p:oleObj name="Equation" r:id="rId5" imgW="3047760" imgH="355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392" y="1994848"/>
                        <a:ext cx="3048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779896" y="2528248"/>
          <a:ext cx="2616200" cy="355600"/>
        </p:xfrm>
        <a:graphic>
          <a:graphicData uri="http://schemas.openxmlformats.org/presentationml/2006/ole">
            <mc:AlternateContent xmlns:mc="http://schemas.openxmlformats.org/markup-compatibility/2006">
              <mc:Choice xmlns:v="urn:schemas-microsoft-com:vml" Requires="v">
                <p:oleObj spid="_x0000_s3212" name="Equation" r:id="rId7" imgW="2616120" imgH="355320" progId="Equation.DSMT4">
                  <p:embed/>
                </p:oleObj>
              </mc:Choice>
              <mc:Fallback>
                <p:oleObj name="Equation" r:id="rId7" imgW="261612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9896" y="2528248"/>
                        <a:ext cx="2616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2903560" y="3059752"/>
          <a:ext cx="1498600" cy="355600"/>
        </p:xfrm>
        <a:graphic>
          <a:graphicData uri="http://schemas.openxmlformats.org/presentationml/2006/ole">
            <mc:AlternateContent xmlns:mc="http://schemas.openxmlformats.org/markup-compatibility/2006">
              <mc:Choice xmlns:v="urn:schemas-microsoft-com:vml" Requires="v">
                <p:oleObj spid="_x0000_s3213" name="Equation" r:id="rId9" imgW="1498320" imgH="355320" progId="Equation.DSMT4">
                  <p:embed/>
                </p:oleObj>
              </mc:Choice>
              <mc:Fallback>
                <p:oleObj name="Equation" r:id="rId9" imgW="1498320" imgH="355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3560" y="3059752"/>
                        <a:ext cx="1498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3303896" y="3608696"/>
          <a:ext cx="711200" cy="355600"/>
        </p:xfrm>
        <a:graphic>
          <a:graphicData uri="http://schemas.openxmlformats.org/presentationml/2006/ole">
            <mc:AlternateContent xmlns:mc="http://schemas.openxmlformats.org/markup-compatibility/2006">
              <mc:Choice xmlns:v="urn:schemas-microsoft-com:vml" Requires="v">
                <p:oleObj spid="_x0000_s3214" name="Equation" r:id="rId11" imgW="711000" imgH="355320" progId="Equation.DSMT4">
                  <p:embed/>
                </p:oleObj>
              </mc:Choice>
              <mc:Fallback>
                <p:oleObj name="Equation" r:id="rId11" imgW="711000" imgH="355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896" y="3608696"/>
                        <a:ext cx="711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Linear Equations in Two Variables (cont.)</a:t>
            </a:r>
          </a:p>
        </p:txBody>
      </p:sp>
      <p:sp>
        <p:nvSpPr>
          <p:cNvPr id="3" name="Content Placeholder 2"/>
          <p:cNvSpPr>
            <a:spLocks noGrp="1"/>
          </p:cNvSpPr>
          <p:nvPr>
            <p:ph idx="1"/>
          </p:nvPr>
        </p:nvSpPr>
        <p:spPr/>
        <p:txBody>
          <a:bodyPr/>
          <a:lstStyle/>
          <a:p>
            <a:r>
              <a:rPr lang="en-US" b="1" dirty="0"/>
              <a:t>c.</a:t>
            </a:r>
          </a:p>
        </p:txBody>
      </p:sp>
      <p:sp>
        <p:nvSpPr>
          <p:cNvPr id="5" name="Rectangle 4"/>
          <p:cNvSpPr/>
          <p:nvPr/>
        </p:nvSpPr>
        <p:spPr>
          <a:xfrm>
            <a:off x="4038600" y="1452701"/>
            <a:ext cx="4754880" cy="3477875"/>
          </a:xfrm>
          <a:prstGeom prst="rect">
            <a:avLst/>
          </a:prstGeom>
        </p:spPr>
        <p:txBody>
          <a:bodyPr>
            <a:spAutoFit/>
          </a:bodyPr>
          <a:lstStyle/>
          <a:p>
            <a:r>
              <a:rPr lang="en-US" sz="2000" dirty="0">
                <a:solidFill>
                  <a:srgbClr val="008080"/>
                </a:solidFill>
              </a:rPr>
              <a:t>For this equation, we need to separate the fraction into a variable part and a constant part.</a:t>
            </a: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r>
              <a:rPr lang="en-US" sz="2000" dirty="0">
                <a:solidFill>
                  <a:srgbClr val="008080"/>
                </a:solidFill>
              </a:rPr>
              <a:t>Once again, we move all the variables to one side, then combine like terms.</a:t>
            </a:r>
          </a:p>
          <a:p>
            <a:endParaRPr lang="en-US" sz="2000" dirty="0">
              <a:solidFill>
                <a:srgbClr val="008080"/>
              </a:solidFill>
            </a:endParaRPr>
          </a:p>
          <a:p>
            <a:r>
              <a:rPr lang="en-US" sz="2000" dirty="0">
                <a:solidFill>
                  <a:srgbClr val="008080"/>
                </a:solidFill>
              </a:rPr>
              <a:t>The equation is linear. Note that we could also have begun by clearing the fractions.</a:t>
            </a:r>
          </a:p>
        </p:txBody>
      </p:sp>
      <p:graphicFrame>
        <p:nvGraphicFramePr>
          <p:cNvPr id="4099" name="Object 3"/>
          <p:cNvGraphicFramePr>
            <a:graphicFrameLocks noChangeAspect="1"/>
          </p:cNvGraphicFramePr>
          <p:nvPr/>
        </p:nvGraphicFramePr>
        <p:xfrm>
          <a:off x="1510352" y="1219200"/>
          <a:ext cx="1905000" cy="838200"/>
        </p:xfrm>
        <a:graphic>
          <a:graphicData uri="http://schemas.openxmlformats.org/presentationml/2006/ole">
            <mc:AlternateContent xmlns:mc="http://schemas.openxmlformats.org/markup-compatibility/2006">
              <mc:Choice xmlns:v="urn:schemas-microsoft-com:vml" Requires="v">
                <p:oleObj spid="_x0000_s4207" name="Equation" r:id="rId3" imgW="1904760" imgH="838080" progId="Equation.DSMT4">
                  <p:embed/>
                </p:oleObj>
              </mc:Choice>
              <mc:Fallback>
                <p:oleObj name="Equation" r:id="rId3" imgW="19047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352" y="12192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1902246703"/>
              </p:ext>
            </p:extLst>
          </p:nvPr>
        </p:nvGraphicFramePr>
        <p:xfrm>
          <a:off x="1101725" y="2160588"/>
          <a:ext cx="2387600" cy="838200"/>
        </p:xfrm>
        <a:graphic>
          <a:graphicData uri="http://schemas.openxmlformats.org/presentationml/2006/ole">
            <mc:AlternateContent xmlns:mc="http://schemas.openxmlformats.org/markup-compatibility/2006">
              <mc:Choice xmlns:v="urn:schemas-microsoft-com:vml" Requires="v">
                <p:oleObj spid="_x0000_s4208" name="Equation" r:id="rId5" imgW="2387520" imgH="838080" progId="Equation.DSMT4">
                  <p:embed/>
                </p:oleObj>
              </mc:Choice>
              <mc:Fallback>
                <p:oleObj name="Equation" r:id="rId5" imgW="2387520" imgH="838080" progId="Equation.DSMT4">
                  <p:embed/>
                  <p:pic>
                    <p:nvPicPr>
                      <p:cNvPr id="0" name="Picture 4"/>
                      <p:cNvPicPr>
                        <a:picLocks noChangeAspect="1" noChangeArrowheads="1"/>
                      </p:cNvPicPr>
                      <p:nvPr/>
                    </p:nvPicPr>
                    <p:blipFill>
                      <a:blip r:embed="rId6"/>
                      <a:srcRect/>
                      <a:stretch>
                        <a:fillRect/>
                      </a:stretch>
                    </p:blipFill>
                    <p:spPr bwMode="auto">
                      <a:xfrm>
                        <a:off x="1101725" y="2160588"/>
                        <a:ext cx="238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1173949757"/>
              </p:ext>
            </p:extLst>
          </p:nvPr>
        </p:nvGraphicFramePr>
        <p:xfrm>
          <a:off x="1036638" y="3109913"/>
          <a:ext cx="2717800" cy="838200"/>
        </p:xfrm>
        <a:graphic>
          <a:graphicData uri="http://schemas.openxmlformats.org/presentationml/2006/ole">
            <mc:AlternateContent xmlns:mc="http://schemas.openxmlformats.org/markup-compatibility/2006">
              <mc:Choice xmlns:v="urn:schemas-microsoft-com:vml" Requires="v">
                <p:oleObj spid="_x0000_s4209" name="Equation" r:id="rId7" imgW="2717640" imgH="838080" progId="Equation.DSMT4">
                  <p:embed/>
                </p:oleObj>
              </mc:Choice>
              <mc:Fallback>
                <p:oleObj name="Equation" r:id="rId7" imgW="2717640" imgH="838080" progId="Equation.DSMT4">
                  <p:embed/>
                  <p:pic>
                    <p:nvPicPr>
                      <p:cNvPr id="0" name="Picture 5"/>
                      <p:cNvPicPr>
                        <a:picLocks noChangeAspect="1" noChangeArrowheads="1"/>
                      </p:cNvPicPr>
                      <p:nvPr/>
                    </p:nvPicPr>
                    <p:blipFill>
                      <a:blip r:embed="rId8"/>
                      <a:srcRect/>
                      <a:stretch>
                        <a:fillRect/>
                      </a:stretch>
                    </p:blipFill>
                    <p:spPr bwMode="auto">
                      <a:xfrm>
                        <a:off x="1036638" y="3109913"/>
                        <a:ext cx="271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1412544" y="4065896"/>
          <a:ext cx="2273300" cy="838200"/>
        </p:xfrm>
        <a:graphic>
          <a:graphicData uri="http://schemas.openxmlformats.org/presentationml/2006/ole">
            <mc:AlternateContent xmlns:mc="http://schemas.openxmlformats.org/markup-compatibility/2006">
              <mc:Choice xmlns:v="urn:schemas-microsoft-com:vml" Requires="v">
                <p:oleObj spid="_x0000_s4210" name="Equation" r:id="rId9" imgW="2273040" imgH="838080" progId="Equation.DSMT4">
                  <p:embed/>
                </p:oleObj>
              </mc:Choice>
              <mc:Fallback>
                <p:oleObj name="Equation" r:id="rId9" imgW="22730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544" y="4065896"/>
                        <a:ext cx="227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Linear Equations in Two Variables (cont.)</a:t>
            </a:r>
          </a:p>
        </p:txBody>
      </p:sp>
      <p:sp>
        <p:nvSpPr>
          <p:cNvPr id="6" name="Content Placeholder 5"/>
          <p:cNvSpPr>
            <a:spLocks noGrp="1"/>
          </p:cNvSpPr>
          <p:nvPr>
            <p:ph idx="1"/>
          </p:nvPr>
        </p:nvSpPr>
        <p:spPr/>
        <p:txBody>
          <a:bodyPr/>
          <a:lstStyle/>
          <a:p>
            <a:endParaRPr lang="en-US" dirty="0"/>
          </a:p>
          <a:p>
            <a:endParaRPr lang="en-US" dirty="0"/>
          </a:p>
        </p:txBody>
      </p:sp>
      <p:sp>
        <p:nvSpPr>
          <p:cNvPr id="5" name="Rectangle 4"/>
          <p:cNvSpPr/>
          <p:nvPr/>
        </p:nvSpPr>
        <p:spPr>
          <a:xfrm>
            <a:off x="5334000" y="1371600"/>
            <a:ext cx="3383280" cy="2554545"/>
          </a:xfrm>
          <a:prstGeom prst="rect">
            <a:avLst/>
          </a:prstGeom>
        </p:spPr>
        <p:txBody>
          <a:bodyPr>
            <a:spAutoFit/>
          </a:bodyPr>
          <a:lstStyle/>
          <a:p>
            <a:r>
              <a:rPr lang="en-US" sz="2000" dirty="0">
                <a:solidFill>
                  <a:srgbClr val="008080"/>
                </a:solidFill>
              </a:rPr>
              <a:t>After simplifying this equation, we see that the coefficients on  </a:t>
            </a:r>
            <a:r>
              <a:rPr lang="en-US" sz="2000" i="1" dirty="0">
                <a:solidFill>
                  <a:srgbClr val="008080"/>
                </a:solidFill>
              </a:rPr>
              <a:t>x</a:t>
            </a:r>
            <a:r>
              <a:rPr lang="en-US" sz="2000" dirty="0">
                <a:solidFill>
                  <a:srgbClr val="008080"/>
                </a:solidFill>
              </a:rPr>
              <a:t> and </a:t>
            </a:r>
            <a:r>
              <a:rPr lang="en-US" sz="2000" i="1" dirty="0">
                <a:solidFill>
                  <a:srgbClr val="008080"/>
                </a:solidFill>
              </a:rPr>
              <a:t>y</a:t>
            </a:r>
            <a:r>
              <a:rPr lang="en-US" sz="2000" dirty="0">
                <a:solidFill>
                  <a:srgbClr val="008080"/>
                </a:solidFill>
              </a:rPr>
              <a:t> are both 0. Thus, the equation is not linear.</a:t>
            </a:r>
          </a:p>
          <a:p>
            <a:endParaRPr lang="en-US" sz="2000" dirty="0">
              <a:solidFill>
                <a:srgbClr val="008080"/>
              </a:solidFill>
            </a:endParaRPr>
          </a:p>
          <a:p>
            <a:r>
              <a:rPr lang="en-US" sz="2000" dirty="0">
                <a:solidFill>
                  <a:srgbClr val="008080"/>
                </a:solidFill>
              </a:rPr>
              <a:t>Further, the equation simplifies to a false statement, so it actually has no solutions!</a:t>
            </a:r>
          </a:p>
        </p:txBody>
      </p:sp>
      <p:graphicFrame>
        <p:nvGraphicFramePr>
          <p:cNvPr id="5123" name="Object 3"/>
          <p:cNvGraphicFramePr>
            <a:graphicFrameLocks noChangeAspect="1"/>
          </p:cNvGraphicFramePr>
          <p:nvPr/>
        </p:nvGraphicFramePr>
        <p:xfrm>
          <a:off x="547048" y="1385248"/>
          <a:ext cx="4648200" cy="469900"/>
        </p:xfrm>
        <a:graphic>
          <a:graphicData uri="http://schemas.openxmlformats.org/presentationml/2006/ole">
            <mc:AlternateContent xmlns:mc="http://schemas.openxmlformats.org/markup-compatibility/2006">
              <mc:Choice xmlns:v="urn:schemas-microsoft-com:vml" Requires="v">
                <p:oleObj spid="_x0000_s5231" name="Equation" r:id="rId3" imgW="4647960" imgH="469800" progId="Equation.DSMT4">
                  <p:embed/>
                </p:oleObj>
              </mc:Choice>
              <mc:Fallback>
                <p:oleObj name="Equation" r:id="rId3" imgW="46479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1385248"/>
                        <a:ext cx="464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273792" y="2008496"/>
          <a:ext cx="3683000" cy="355600"/>
        </p:xfrm>
        <a:graphic>
          <a:graphicData uri="http://schemas.openxmlformats.org/presentationml/2006/ole">
            <mc:AlternateContent xmlns:mc="http://schemas.openxmlformats.org/markup-compatibility/2006">
              <mc:Choice xmlns:v="urn:schemas-microsoft-com:vml" Requires="v">
                <p:oleObj spid="_x0000_s5232" name="Equation" r:id="rId5" imgW="3682800" imgH="355320" progId="Equation.DSMT4">
                  <p:embed/>
                </p:oleObj>
              </mc:Choice>
              <mc:Fallback>
                <p:oleObj name="Equation" r:id="rId5" imgW="3682800" imgH="355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792" y="2008496"/>
                        <a:ext cx="3683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1281752" y="2540000"/>
          <a:ext cx="3200400" cy="355600"/>
        </p:xfrm>
        <a:graphic>
          <a:graphicData uri="http://schemas.openxmlformats.org/presentationml/2006/ole">
            <mc:AlternateContent xmlns:mc="http://schemas.openxmlformats.org/markup-compatibility/2006">
              <mc:Choice xmlns:v="urn:schemas-microsoft-com:vml" Requires="v">
                <p:oleObj spid="_x0000_s5233" name="Equation" r:id="rId7" imgW="3200400" imgH="355320" progId="Equation.DSMT4">
                  <p:embed/>
                </p:oleObj>
              </mc:Choice>
              <mc:Fallback>
                <p:oleObj name="Equation" r:id="rId7" imgW="320040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1752" y="2540000"/>
                        <a:ext cx="320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3090840" y="3075296"/>
          <a:ext cx="927100" cy="292100"/>
        </p:xfrm>
        <a:graphic>
          <a:graphicData uri="http://schemas.openxmlformats.org/presentationml/2006/ole">
            <mc:AlternateContent xmlns:mc="http://schemas.openxmlformats.org/markup-compatibility/2006">
              <mc:Choice xmlns:v="urn:schemas-microsoft-com:vml" Requires="v">
                <p:oleObj spid="_x0000_s5234" name="Equation" r:id="rId9" imgW="927000" imgH="291960" progId="Equation.DSMT4">
                  <p:embed/>
                </p:oleObj>
              </mc:Choice>
              <mc:Fallback>
                <p:oleObj name="Equation" r:id="rId9" imgW="92700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0840" y="3075296"/>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Linear Equations in Two Variables (cont.)</a:t>
            </a:r>
          </a:p>
        </p:txBody>
      </p:sp>
      <p:sp>
        <p:nvSpPr>
          <p:cNvPr id="8" name="Content Placeholder 7"/>
          <p:cNvSpPr>
            <a:spLocks noGrp="1"/>
          </p:cNvSpPr>
          <p:nvPr>
            <p:ph idx="1"/>
          </p:nvPr>
        </p:nvSpPr>
        <p:spPr/>
        <p:txBody>
          <a:bodyPr/>
          <a:lstStyle/>
          <a:p>
            <a:endParaRPr lang="en-US" dirty="0"/>
          </a:p>
          <a:p>
            <a:endParaRPr lang="en-US" dirty="0"/>
          </a:p>
        </p:txBody>
      </p:sp>
      <p:graphicFrame>
        <p:nvGraphicFramePr>
          <p:cNvPr id="28674" name="Object 2"/>
          <p:cNvGraphicFramePr>
            <a:graphicFrameLocks noChangeAspect="1"/>
          </p:cNvGraphicFramePr>
          <p:nvPr/>
        </p:nvGraphicFramePr>
        <p:xfrm>
          <a:off x="547688" y="1373189"/>
          <a:ext cx="2387600" cy="444500"/>
        </p:xfrm>
        <a:graphic>
          <a:graphicData uri="http://schemas.openxmlformats.org/presentationml/2006/ole">
            <mc:AlternateContent xmlns:mc="http://schemas.openxmlformats.org/markup-compatibility/2006">
              <mc:Choice xmlns:v="urn:schemas-microsoft-com:vml" Requires="v">
                <p:oleObj spid="_x0000_s6255" name="Equation" r:id="rId3" imgW="2387520" imgH="444240" progId="Equation.DSMT4">
                  <p:embed/>
                </p:oleObj>
              </mc:Choice>
              <mc:Fallback>
                <p:oleObj name="Equation" r:id="rId3" imgW="238752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373189"/>
                        <a:ext cx="2387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114800" y="1371600"/>
            <a:ext cx="4663440" cy="1005840"/>
          </a:xfrm>
          <a:prstGeom prst="rect">
            <a:avLst/>
          </a:prstGeom>
        </p:spPr>
        <p:txBody>
          <a:bodyPr>
            <a:spAutoFit/>
          </a:bodyPr>
          <a:lstStyle/>
          <a:p>
            <a:r>
              <a:rPr lang="en-US" sz="2000" dirty="0">
                <a:solidFill>
                  <a:srgbClr val="008080"/>
                </a:solidFill>
              </a:rPr>
              <a:t>The presence of the cubed term in this already simplified equation makes it clearly not linear.</a:t>
            </a:r>
          </a:p>
        </p:txBody>
      </p:sp>
      <p:sp>
        <p:nvSpPr>
          <p:cNvPr id="7" name="Rectangle 6"/>
          <p:cNvSpPr/>
          <p:nvPr/>
        </p:nvSpPr>
        <p:spPr>
          <a:xfrm>
            <a:off x="4114800" y="2724090"/>
            <a:ext cx="4663440" cy="1169551"/>
          </a:xfrm>
          <a:prstGeom prst="rect">
            <a:avLst/>
          </a:prstGeom>
        </p:spPr>
        <p:txBody>
          <a:bodyPr>
            <a:spAutoFit/>
          </a:bodyPr>
          <a:lstStyle/>
          <a:p>
            <a:r>
              <a:rPr lang="en-US" sz="2000" dirty="0">
                <a:solidFill>
                  <a:srgbClr val="008080"/>
                </a:solidFill>
              </a:rPr>
              <a:t>First, expand the squared binomial term.</a:t>
            </a:r>
          </a:p>
          <a:p>
            <a:endParaRPr lang="en-US" sz="1000" dirty="0">
              <a:solidFill>
                <a:srgbClr val="008080"/>
              </a:solidFill>
            </a:endParaRPr>
          </a:p>
          <a:p>
            <a:r>
              <a:rPr lang="en-US" sz="2000" dirty="0">
                <a:solidFill>
                  <a:srgbClr val="008080"/>
                </a:solidFill>
              </a:rPr>
              <a:t>In contrast to the last equation, when we simplify this equation the result is linear.</a:t>
            </a:r>
          </a:p>
        </p:txBody>
      </p:sp>
      <p:graphicFrame>
        <p:nvGraphicFramePr>
          <p:cNvPr id="6148" name="Object 4"/>
          <p:cNvGraphicFramePr>
            <a:graphicFrameLocks noChangeAspect="1"/>
          </p:cNvGraphicFramePr>
          <p:nvPr/>
        </p:nvGraphicFramePr>
        <p:xfrm>
          <a:off x="560696" y="2590800"/>
          <a:ext cx="3314700" cy="533400"/>
        </p:xfrm>
        <a:graphic>
          <a:graphicData uri="http://schemas.openxmlformats.org/presentationml/2006/ole">
            <mc:AlternateContent xmlns:mc="http://schemas.openxmlformats.org/markup-compatibility/2006">
              <mc:Choice xmlns:v="urn:schemas-microsoft-com:vml" Requires="v">
                <p:oleObj spid="_x0000_s6256" name="Equation" r:id="rId5" imgW="3314520" imgH="533160" progId="Equation.DSMT4">
                  <p:embed/>
                </p:oleObj>
              </mc:Choice>
              <mc:Fallback>
                <p:oleObj name="Equation" r:id="rId5" imgW="331452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696" y="2590800"/>
                        <a:ext cx="3314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1055996" y="3235656"/>
          <a:ext cx="2819400" cy="444500"/>
        </p:xfrm>
        <a:graphic>
          <a:graphicData uri="http://schemas.openxmlformats.org/presentationml/2006/ole">
            <mc:AlternateContent xmlns:mc="http://schemas.openxmlformats.org/markup-compatibility/2006">
              <mc:Choice xmlns:v="urn:schemas-microsoft-com:vml" Requires="v">
                <p:oleObj spid="_x0000_s6257" name="Equation" r:id="rId7" imgW="2819160" imgH="444240" progId="Equation.DSMT4">
                  <p:embed/>
                </p:oleObj>
              </mc:Choice>
              <mc:Fallback>
                <p:oleObj name="Equation" r:id="rId7" imgW="281916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5996" y="3235656"/>
                        <a:ext cx="2819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2134548" y="3850944"/>
          <a:ext cx="1562100" cy="355600"/>
        </p:xfrm>
        <a:graphic>
          <a:graphicData uri="http://schemas.openxmlformats.org/presentationml/2006/ole">
            <mc:AlternateContent xmlns:mc="http://schemas.openxmlformats.org/markup-compatibility/2006">
              <mc:Choice xmlns:v="urn:schemas-microsoft-com:vml" Requires="v">
                <p:oleObj spid="_x0000_s6258" name="Equation" r:id="rId9" imgW="1562040" imgH="355320" progId="Equation.DSMT4">
                  <p:embed/>
                </p:oleObj>
              </mc:Choice>
              <mc:Fallback>
                <p:oleObj name="Equation" r:id="rId9" imgW="1562040" imgH="355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4548" y="3850944"/>
                        <a:ext cx="1562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C20B-7C03-4E57-874C-34FF34C1FBFE}"/>
              </a:ext>
            </a:extLst>
          </p:cNvPr>
          <p:cNvSpPr>
            <a:spLocks noGrp="1"/>
          </p:cNvSpPr>
          <p:nvPr>
            <p:ph type="title"/>
          </p:nvPr>
        </p:nvSpPr>
        <p:spPr/>
        <p:txBody>
          <a:bodyPr/>
          <a:lstStyle/>
          <a:p>
            <a:r>
              <a:rPr lang="en-US" dirty="0"/>
              <a:t>Intercepts of the Coordinate Axes</a:t>
            </a:r>
            <a:endParaRPr lang="en-IN" dirty="0"/>
          </a:p>
        </p:txBody>
      </p:sp>
      <p:sp>
        <p:nvSpPr>
          <p:cNvPr id="3" name="Content Placeholder 2">
            <a:extLst>
              <a:ext uri="{FF2B5EF4-FFF2-40B4-BE49-F238E27FC236}">
                <a16:creationId xmlns:a16="http://schemas.microsoft.com/office/drawing/2014/main" id="{4041BADB-3761-4DB6-95C5-7F83889C75D9}"/>
              </a:ext>
            </a:extLst>
          </p:cNvPr>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pPr algn="ctr"/>
            <a:r>
              <a:rPr lang="en-US" b="1" dirty="0">
                <a:solidFill>
                  <a:srgbClr val="000000"/>
                </a:solidFill>
              </a:rPr>
              <a:t>The </a:t>
            </a:r>
            <a:r>
              <a:rPr lang="en-US" b="1" i="1" dirty="0">
                <a:solidFill>
                  <a:srgbClr val="000000"/>
                </a:solidFill>
              </a:rPr>
              <a:t>x</a:t>
            </a:r>
            <a:r>
              <a:rPr lang="en-US" b="1" dirty="0">
                <a:solidFill>
                  <a:srgbClr val="000000"/>
                </a:solidFill>
              </a:rPr>
              <a:t>- and </a:t>
            </a:r>
            <a:r>
              <a:rPr lang="en-US" b="1" i="1" dirty="0">
                <a:solidFill>
                  <a:srgbClr val="000000"/>
                </a:solidFill>
              </a:rPr>
              <a:t>y</a:t>
            </a:r>
            <a:r>
              <a:rPr lang="en-US" b="1" dirty="0">
                <a:solidFill>
                  <a:srgbClr val="000000"/>
                </a:solidFill>
              </a:rPr>
              <a:t>-Intercepts</a:t>
            </a:r>
          </a:p>
          <a:p>
            <a:r>
              <a:rPr lang="en-US" dirty="0">
                <a:solidFill>
                  <a:srgbClr val="000000"/>
                </a:solidFill>
              </a:rPr>
              <a:t>Given a graph in the Cartesian plane, any point where the graph intersects the </a:t>
            </a:r>
            <a:r>
              <a:rPr lang="en-US" i="1" dirty="0">
                <a:solidFill>
                  <a:srgbClr val="000000"/>
                </a:solidFill>
              </a:rPr>
              <a:t>x</a:t>
            </a:r>
            <a:r>
              <a:rPr lang="en-US" dirty="0">
                <a:solidFill>
                  <a:srgbClr val="000000"/>
                </a:solidFill>
              </a:rPr>
              <a:t>-axis is called an</a:t>
            </a:r>
            <a:r>
              <a:rPr lang="en-US" b="1" dirty="0">
                <a:solidFill>
                  <a:srgbClr val="000000"/>
                </a:solidFill>
              </a:rPr>
              <a:t> </a:t>
            </a:r>
            <a:r>
              <a:rPr lang="en-US" b="1" i="1" dirty="0">
                <a:solidFill>
                  <a:srgbClr val="000000"/>
                </a:solidFill>
              </a:rPr>
              <a:t>x</a:t>
            </a:r>
            <a:r>
              <a:rPr lang="en-US" b="1" dirty="0">
                <a:solidFill>
                  <a:srgbClr val="000000"/>
                </a:solidFill>
              </a:rPr>
              <a:t>-intercept</a:t>
            </a:r>
            <a:r>
              <a:rPr lang="en-US" dirty="0">
                <a:solidFill>
                  <a:srgbClr val="000000"/>
                </a:solidFill>
              </a:rPr>
              <a:t> and any point where the graph intersects the </a:t>
            </a:r>
            <a:r>
              <a:rPr lang="en-US" i="1" dirty="0">
                <a:solidFill>
                  <a:srgbClr val="000000"/>
                </a:solidFill>
              </a:rPr>
              <a:t>y</a:t>
            </a:r>
            <a:r>
              <a:rPr lang="en-US" dirty="0">
                <a:solidFill>
                  <a:srgbClr val="000000"/>
                </a:solidFill>
              </a:rPr>
              <a:t>-axis is called a </a:t>
            </a:r>
            <a:r>
              <a:rPr lang="en-US" b="1" i="1" dirty="0">
                <a:solidFill>
                  <a:srgbClr val="000000"/>
                </a:solidFill>
              </a:rPr>
              <a:t>y</a:t>
            </a:r>
            <a:r>
              <a:rPr lang="en-US" b="1" dirty="0">
                <a:solidFill>
                  <a:srgbClr val="000000"/>
                </a:solidFill>
              </a:rPr>
              <a:t>-intercept</a:t>
            </a:r>
            <a:r>
              <a:rPr lang="en-US" dirty="0">
                <a:solidFill>
                  <a:srgbClr val="000000"/>
                </a:solidFill>
              </a:rPr>
              <a:t>.</a:t>
            </a:r>
          </a:p>
          <a:p>
            <a:r>
              <a:rPr lang="en-US" dirty="0">
                <a:solidFill>
                  <a:srgbClr val="000000"/>
                </a:solidFill>
              </a:rPr>
              <a:t>All </a:t>
            </a:r>
            <a:r>
              <a:rPr lang="en-US" i="1" dirty="0">
                <a:solidFill>
                  <a:srgbClr val="000000"/>
                </a:solidFill>
              </a:rPr>
              <a:t>x</a:t>
            </a:r>
            <a:r>
              <a:rPr lang="en-US" dirty="0">
                <a:solidFill>
                  <a:srgbClr val="000000"/>
                </a:solidFill>
              </a:rPr>
              <a:t>-intercepts are of the form (</a:t>
            </a:r>
            <a:r>
              <a:rPr lang="en-US" i="1" dirty="0">
                <a:solidFill>
                  <a:srgbClr val="000000"/>
                </a:solidFill>
              </a:rPr>
              <a:t>c</a:t>
            </a:r>
            <a:r>
              <a:rPr lang="en-US" dirty="0">
                <a:solidFill>
                  <a:srgbClr val="000000"/>
                </a:solidFill>
              </a:rPr>
              <a:t>, 0) and all </a:t>
            </a:r>
            <a:br>
              <a:rPr lang="en-US" dirty="0">
                <a:solidFill>
                  <a:srgbClr val="000000"/>
                </a:solidFill>
              </a:rPr>
            </a:br>
            <a:r>
              <a:rPr lang="en-US" i="1" dirty="0">
                <a:solidFill>
                  <a:srgbClr val="000000"/>
                </a:solidFill>
              </a:rPr>
              <a:t>y</a:t>
            </a:r>
            <a:r>
              <a:rPr lang="en-US" dirty="0">
                <a:solidFill>
                  <a:srgbClr val="000000"/>
                </a:solidFill>
              </a:rPr>
              <a:t>-intercepts are of the form (0, </a:t>
            </a:r>
            <a:r>
              <a:rPr lang="en-US" i="1" dirty="0">
                <a:solidFill>
                  <a:srgbClr val="000000"/>
                </a:solidFill>
              </a:rPr>
              <a:t>c</a:t>
            </a:r>
            <a:r>
              <a:rPr lang="en-US" dirty="0">
                <a:solidFill>
                  <a:srgbClr val="000000"/>
                </a:solidFill>
              </a:rPr>
              <a:t>).</a:t>
            </a:r>
            <a:endParaRPr lang="en-IN" dirty="0">
              <a:solidFill>
                <a:srgbClr val="000000"/>
              </a:solidFill>
            </a:endParaRPr>
          </a:p>
        </p:txBody>
      </p:sp>
    </p:spTree>
    <p:extLst>
      <p:ext uri="{BB962C8B-B14F-4D97-AF65-F5344CB8AC3E}">
        <p14:creationId xmlns:p14="http://schemas.microsoft.com/office/powerpoint/2010/main" val="421463300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908</Words>
  <Application>Microsoft Office PowerPoint</Application>
  <PresentationFormat>On-screen Show (4:3)</PresentationFormat>
  <Paragraphs>79</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Cambria Math</vt:lpstr>
      <vt:lpstr>Office Theme</vt:lpstr>
      <vt:lpstr>Equation</vt:lpstr>
      <vt:lpstr>Section 2.2</vt:lpstr>
      <vt:lpstr>Recognizing Linear Equations in Two Variables</vt:lpstr>
      <vt:lpstr>Example 1: Linear Equations in Two Variables</vt:lpstr>
      <vt:lpstr>Example 1: Linear Equations in Two Variables (cont.)</vt:lpstr>
      <vt:lpstr>Example 1: Linear Equations in Two Variables (cont.)</vt:lpstr>
      <vt:lpstr>Example 1: Linear Equations in Two Variables (cont.)</vt:lpstr>
      <vt:lpstr>Example 1: Linear Equations in Two Variables (cont.)</vt:lpstr>
      <vt:lpstr>Example 1: Linear Equations in Two Variables (cont.)</vt:lpstr>
      <vt:lpstr>Intercepts of the Coordinate Axes</vt:lpstr>
      <vt:lpstr>Example 2: Finding Intercepts and Graphing Linear Equations</vt:lpstr>
      <vt:lpstr>Example 2: Finding Intercepts and Graphing Linear Equations (cont.)</vt:lpstr>
      <vt:lpstr>Example 2: Finding Intercepts and Graphing Linear Equations (cont.)</vt:lpstr>
      <vt:lpstr>Example 2: Finding Intercepts and Graphing Linear Equations (cont.)</vt:lpstr>
      <vt:lpstr>Example 2: Finding Intercepts and Graphing Linear Equations (cont.)</vt:lpstr>
      <vt:lpstr>Example 2: Finding Intercepts and Graphing Linear Equations (cont.)</vt:lpstr>
      <vt:lpstr>Example 2: Finding Intercepts and Graphing Linear Equations (cont.)</vt:lpstr>
      <vt:lpstr>Example 3: Graphing Horizontal and Vertical Lines</vt:lpstr>
      <vt:lpstr>Example 3: Graphing Horizontal and Vertical Lines (cont.)</vt:lpstr>
      <vt:lpstr>Example 3: Graphing Horizontal and Vertical Lines (cont.)</vt:lpstr>
      <vt:lpstr>Example 3: Graphing Horizontal and Vertical Lines (cont.)</vt:lpstr>
      <vt:lpstr>Example 3: Graphing Horizontal and Vertical Lines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Claudia Vance</cp:lastModifiedBy>
  <cp:revision>61</cp:revision>
  <dcterms:created xsi:type="dcterms:W3CDTF">2013-04-26T14:43:13Z</dcterms:created>
  <dcterms:modified xsi:type="dcterms:W3CDTF">2021-11-24T17:57:59Z</dcterms:modified>
</cp:coreProperties>
</file>