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23"/>
  </p:handoutMasterIdLst>
  <p:sldIdLst>
    <p:sldId id="256" r:id="rId2"/>
    <p:sldId id="259" r:id="rId3"/>
    <p:sldId id="260" r:id="rId4"/>
    <p:sldId id="261" r:id="rId5"/>
    <p:sldId id="262" r:id="rId6"/>
    <p:sldId id="263" r:id="rId7"/>
    <p:sldId id="264" r:id="rId8"/>
    <p:sldId id="265" r:id="rId9"/>
    <p:sldId id="266" r:id="rId10"/>
    <p:sldId id="267" r:id="rId11"/>
    <p:sldId id="278"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Cambria Math" panose="02040503050406030204" pitchFamily="18"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amprasad" initials="s" lastIdx="2" clrIdx="0">
    <p:extLst>
      <p:ext uri="{19B8F6BF-5375-455C-9EA6-DF929625EA0E}">
        <p15:presenceInfo xmlns:p15="http://schemas.microsoft.com/office/powerpoint/2012/main" userId="S-1-5-21-1666015839-3846122634-945917319-1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D7D9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55" autoAdjust="0"/>
    <p:restoredTop sz="94660"/>
  </p:normalViewPr>
  <p:slideViewPr>
    <p:cSldViewPr>
      <p:cViewPr varScale="1">
        <p:scale>
          <a:sx n="86" d="100"/>
          <a:sy n="86" d="100"/>
        </p:scale>
        <p:origin x="1104"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12" Type="http://schemas.openxmlformats.org/officeDocument/2006/relationships/image" Target="../media/image16.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11" Type="http://schemas.openxmlformats.org/officeDocument/2006/relationships/image" Target="../media/image15.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33.wmf"/><Relationship Id="rId3" Type="http://schemas.openxmlformats.org/officeDocument/2006/relationships/image" Target="../media/image23.wmf"/><Relationship Id="rId7" Type="http://schemas.openxmlformats.org/officeDocument/2006/relationships/image" Target="../media/image27.wmf"/><Relationship Id="rId12" Type="http://schemas.openxmlformats.org/officeDocument/2006/relationships/image" Target="../media/image32.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11/29/2021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1271696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5.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8.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0.wmf"/><Relationship Id="rId5" Type="http://schemas.openxmlformats.org/officeDocument/2006/relationships/oleObject" Target="../embeddings/oleObject41.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43.bin"/></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5.wmf"/><Relationship Id="rId5" Type="http://schemas.openxmlformats.org/officeDocument/2006/relationships/oleObject" Target="../embeddings/oleObject45.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47.bin"/></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8.wmf"/><Relationship Id="rId4" Type="http://schemas.openxmlformats.org/officeDocument/2006/relationships/oleObject" Target="../embeddings/oleObject4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5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55.bin"/><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55.wmf"/><Relationship Id="rId2" Type="http://schemas.openxmlformats.org/officeDocument/2006/relationships/slideLayout" Target="../slideLayouts/slideLayout2.xml"/><Relationship Id="rId16" Type="http://schemas.openxmlformats.org/officeDocument/2006/relationships/image" Target="../media/image57.wmf"/><Relationship Id="rId1" Type="http://schemas.openxmlformats.org/officeDocument/2006/relationships/vmlDrawing" Target="../drawings/vmlDrawing13.vml"/><Relationship Id="rId6" Type="http://schemas.openxmlformats.org/officeDocument/2006/relationships/image" Target="../media/image52.wmf"/><Relationship Id="rId11" Type="http://schemas.openxmlformats.org/officeDocument/2006/relationships/oleObject" Target="../embeddings/oleObject54.bin"/><Relationship Id="rId5" Type="http://schemas.openxmlformats.org/officeDocument/2006/relationships/oleObject" Target="../embeddings/oleObject51.bin"/><Relationship Id="rId15" Type="http://schemas.openxmlformats.org/officeDocument/2006/relationships/oleObject" Target="../embeddings/oleObject56.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53.bin"/><Relationship Id="rId14" Type="http://schemas.openxmlformats.org/officeDocument/2006/relationships/image" Target="../media/image56.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9.wmf"/><Relationship Id="rId5" Type="http://schemas.openxmlformats.org/officeDocument/2006/relationships/oleObject" Target="../embeddings/oleObject58.bin"/><Relationship Id="rId4" Type="http://schemas.openxmlformats.org/officeDocument/2006/relationships/image" Target="../media/image58.wmf"/></Relationships>
</file>

<file path=ppt/slides/_rels/slide21.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2.wmf"/><Relationship Id="rId5" Type="http://schemas.openxmlformats.org/officeDocument/2006/relationships/oleObject" Target="../embeddings/oleObject61.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63.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9.bin"/><Relationship Id="rId18" Type="http://schemas.openxmlformats.org/officeDocument/2006/relationships/image" Target="../media/image12.wmf"/><Relationship Id="rId26" Type="http://schemas.openxmlformats.org/officeDocument/2006/relationships/image" Target="../media/image16.w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9.wmf"/><Relationship Id="rId17" Type="http://schemas.openxmlformats.org/officeDocument/2006/relationships/oleObject" Target="../embeddings/oleObject11.bin"/><Relationship Id="rId25"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image" Target="../media/image11.wmf"/><Relationship Id="rId20" Type="http://schemas.openxmlformats.org/officeDocument/2006/relationships/image" Target="../media/image13.wmf"/><Relationship Id="rId1" Type="http://schemas.openxmlformats.org/officeDocument/2006/relationships/vmlDrawing" Target="../drawings/vmlDrawing4.vml"/><Relationship Id="rId6" Type="http://schemas.openxmlformats.org/officeDocument/2006/relationships/image" Target="../media/image6.wmf"/><Relationship Id="rId11" Type="http://schemas.openxmlformats.org/officeDocument/2006/relationships/oleObject" Target="../embeddings/oleObject8.bin"/><Relationship Id="rId24" Type="http://schemas.openxmlformats.org/officeDocument/2006/relationships/image" Target="../media/image15.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image" Target="../media/image8.wmf"/><Relationship Id="rId19" Type="http://schemas.openxmlformats.org/officeDocument/2006/relationships/oleObject" Target="../embeddings/oleObject12.bin"/><Relationship Id="rId4" Type="http://schemas.openxmlformats.org/officeDocument/2006/relationships/image" Target="../media/image5.wmf"/><Relationship Id="rId9" Type="http://schemas.openxmlformats.org/officeDocument/2006/relationships/oleObject" Target="../embeddings/oleObject7.bin"/><Relationship Id="rId14" Type="http://schemas.openxmlformats.org/officeDocument/2006/relationships/image" Target="../media/image10.wmf"/><Relationship Id="rId22" Type="http://schemas.openxmlformats.org/officeDocument/2006/relationships/image" Target="../media/image14.wmf"/></Relationships>
</file>

<file path=ppt/slides/_rels/slide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7.bin"/><Relationship Id="rId4" Type="http://schemas.openxmlformats.org/officeDocument/2006/relationships/image" Target="../media/image1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0.wmf"/></Relationships>
</file>

<file path=ppt/slides/_rels/slide9.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5.bin"/><Relationship Id="rId18" Type="http://schemas.openxmlformats.org/officeDocument/2006/relationships/image" Target="../media/image28.wmf"/><Relationship Id="rId26" Type="http://schemas.openxmlformats.org/officeDocument/2006/relationships/image" Target="../media/image31.wmf"/><Relationship Id="rId3" Type="http://schemas.openxmlformats.org/officeDocument/2006/relationships/oleObject" Target="../embeddings/oleObject20.bin"/><Relationship Id="rId21" Type="http://schemas.openxmlformats.org/officeDocument/2006/relationships/oleObject" Target="../embeddings/oleObject29.bin"/><Relationship Id="rId7" Type="http://schemas.openxmlformats.org/officeDocument/2006/relationships/oleObject" Target="../embeddings/oleObject22.bin"/><Relationship Id="rId12" Type="http://schemas.openxmlformats.org/officeDocument/2006/relationships/image" Target="../media/image25.wmf"/><Relationship Id="rId17" Type="http://schemas.openxmlformats.org/officeDocument/2006/relationships/oleObject" Target="../embeddings/oleObject27.bin"/><Relationship Id="rId25" Type="http://schemas.openxmlformats.org/officeDocument/2006/relationships/oleObject" Target="../embeddings/oleObject32.bin"/><Relationship Id="rId2" Type="http://schemas.openxmlformats.org/officeDocument/2006/relationships/slideLayout" Target="../slideLayouts/slideLayout2.xml"/><Relationship Id="rId16" Type="http://schemas.openxmlformats.org/officeDocument/2006/relationships/image" Target="../media/image27.wmf"/><Relationship Id="rId20" Type="http://schemas.openxmlformats.org/officeDocument/2006/relationships/image" Target="../media/image29.wmf"/><Relationship Id="rId29" Type="http://schemas.openxmlformats.org/officeDocument/2006/relationships/oleObject" Target="../embeddings/oleObject34.bin"/><Relationship Id="rId1" Type="http://schemas.openxmlformats.org/officeDocument/2006/relationships/vmlDrawing" Target="../drawings/vmlDrawing7.vml"/><Relationship Id="rId6" Type="http://schemas.openxmlformats.org/officeDocument/2006/relationships/image" Target="../media/image22.wmf"/><Relationship Id="rId11" Type="http://schemas.openxmlformats.org/officeDocument/2006/relationships/oleObject" Target="../embeddings/oleObject24.bin"/><Relationship Id="rId24" Type="http://schemas.openxmlformats.org/officeDocument/2006/relationships/oleObject" Target="../embeddings/oleObject31.bin"/><Relationship Id="rId5" Type="http://schemas.openxmlformats.org/officeDocument/2006/relationships/oleObject" Target="../embeddings/oleObject21.bin"/><Relationship Id="rId15" Type="http://schemas.openxmlformats.org/officeDocument/2006/relationships/oleObject" Target="../embeddings/oleObject26.bin"/><Relationship Id="rId23" Type="http://schemas.openxmlformats.org/officeDocument/2006/relationships/oleObject" Target="../embeddings/oleObject30.bin"/><Relationship Id="rId28" Type="http://schemas.openxmlformats.org/officeDocument/2006/relationships/image" Target="../media/image32.wmf"/><Relationship Id="rId10" Type="http://schemas.openxmlformats.org/officeDocument/2006/relationships/image" Target="../media/image24.wmf"/><Relationship Id="rId19" Type="http://schemas.openxmlformats.org/officeDocument/2006/relationships/oleObject" Target="../embeddings/oleObject28.bin"/><Relationship Id="rId4" Type="http://schemas.openxmlformats.org/officeDocument/2006/relationships/image" Target="../media/image21.wmf"/><Relationship Id="rId9" Type="http://schemas.openxmlformats.org/officeDocument/2006/relationships/oleObject" Target="../embeddings/oleObject23.bin"/><Relationship Id="rId14" Type="http://schemas.openxmlformats.org/officeDocument/2006/relationships/image" Target="../media/image26.wmf"/><Relationship Id="rId22" Type="http://schemas.openxmlformats.org/officeDocument/2006/relationships/image" Target="../media/image30.wmf"/><Relationship Id="rId27" Type="http://schemas.openxmlformats.org/officeDocument/2006/relationships/oleObject" Target="../embeddings/oleObject33.bin"/><Relationship Id="rId30"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2.3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Forms of Linear Equations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Calculating the Slope of a Line (cont.)</a:t>
            </a:r>
          </a:p>
        </p:txBody>
      </p:sp>
      <p:graphicFrame>
        <p:nvGraphicFramePr>
          <p:cNvPr id="102402" name="Object 2"/>
          <p:cNvGraphicFramePr>
            <a:graphicFrameLocks noChangeAspect="1"/>
          </p:cNvGraphicFramePr>
          <p:nvPr>
            <p:extLst>
              <p:ext uri="{D42A27DB-BD31-4B8C-83A1-F6EECF244321}">
                <p14:modId xmlns:p14="http://schemas.microsoft.com/office/powerpoint/2010/main" val="862163320"/>
              </p:ext>
            </p:extLst>
          </p:nvPr>
        </p:nvGraphicFramePr>
        <p:xfrm>
          <a:off x="542925" y="1273175"/>
          <a:ext cx="3289300" cy="939800"/>
        </p:xfrm>
        <a:graphic>
          <a:graphicData uri="http://schemas.openxmlformats.org/presentationml/2006/ole">
            <mc:AlternateContent xmlns:mc="http://schemas.openxmlformats.org/markup-compatibility/2006">
              <mc:Choice xmlns:v="urn:schemas-microsoft-com:vml" Requires="v">
                <p:oleObj spid="_x0000_s8249" name="Equation" r:id="rId3" imgW="3288960" imgH="939600" progId="Equation.DSMT4">
                  <p:embed/>
                </p:oleObj>
              </mc:Choice>
              <mc:Fallback>
                <p:oleObj name="Equation" r:id="rId3" imgW="3288960" imgH="939600" progId="Equation.DSMT4">
                  <p:embed/>
                  <p:pic>
                    <p:nvPicPr>
                      <p:cNvPr id="0" name="Object 6"/>
                      <p:cNvPicPr>
                        <a:picLocks noChangeAspect="1" noChangeArrowheads="1"/>
                      </p:cNvPicPr>
                      <p:nvPr/>
                    </p:nvPicPr>
                    <p:blipFill>
                      <a:blip r:embed="rId4"/>
                      <a:srcRect/>
                      <a:stretch>
                        <a:fillRect/>
                      </a:stretch>
                    </p:blipFill>
                    <p:spPr bwMode="auto">
                      <a:xfrm>
                        <a:off x="542925" y="1273175"/>
                        <a:ext cx="3289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5638800" y="1337608"/>
            <a:ext cx="3124200" cy="1938992"/>
          </a:xfrm>
          <a:prstGeom prst="rect">
            <a:avLst/>
          </a:prstGeom>
        </p:spPr>
        <p:txBody>
          <a:bodyPr wrap="square">
            <a:spAutoFit/>
          </a:bodyPr>
          <a:lstStyle/>
          <a:p>
            <a:r>
              <a:rPr lang="en-US" sz="2000" dirty="0">
                <a:solidFill>
                  <a:srgbClr val="008080"/>
                </a:solidFill>
              </a:rPr>
              <a:t>In this example, we have found the </a:t>
            </a:r>
            <a:r>
              <a:rPr lang="en-US" sz="2000" i="1" dirty="0">
                <a:solidFill>
                  <a:srgbClr val="008080"/>
                </a:solidFill>
              </a:rPr>
              <a:t>x</a:t>
            </a:r>
            <a:r>
              <a:rPr lang="en-US" sz="2000" dirty="0">
                <a:solidFill>
                  <a:srgbClr val="008080"/>
                </a:solidFill>
              </a:rPr>
              <a:t>-intercept. We do not have to find both intercepts; the point (1, 1) is clearly on the line and is simple to use in calculation.</a:t>
            </a:r>
          </a:p>
        </p:txBody>
      </p:sp>
      <p:graphicFrame>
        <p:nvGraphicFramePr>
          <p:cNvPr id="8195" name="Object 3"/>
          <p:cNvGraphicFramePr>
            <a:graphicFrameLocks noChangeAspect="1"/>
          </p:cNvGraphicFramePr>
          <p:nvPr/>
        </p:nvGraphicFramePr>
        <p:xfrm>
          <a:off x="1003300" y="3276600"/>
          <a:ext cx="1892300" cy="1270000"/>
        </p:xfrm>
        <a:graphic>
          <a:graphicData uri="http://schemas.openxmlformats.org/presentationml/2006/ole">
            <mc:AlternateContent xmlns:mc="http://schemas.openxmlformats.org/markup-compatibility/2006">
              <mc:Choice xmlns:v="urn:schemas-microsoft-com:vml" Requires="v">
                <p:oleObj spid="_x0000_s8250" name="Equation" r:id="rId5" imgW="1892160" imgH="1269720" progId="Equation.DSMT4">
                  <p:embed/>
                </p:oleObj>
              </mc:Choice>
              <mc:Fallback>
                <p:oleObj name="Equation" r:id="rId5" imgW="1892160" imgH="12697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300" y="3276600"/>
                        <a:ext cx="18923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1003300" y="2400300"/>
          <a:ext cx="4445000" cy="495300"/>
        </p:xfrm>
        <a:graphic>
          <a:graphicData uri="http://schemas.openxmlformats.org/presentationml/2006/ole">
            <mc:AlternateContent xmlns:mc="http://schemas.openxmlformats.org/markup-compatibility/2006">
              <mc:Choice xmlns:v="urn:schemas-microsoft-com:vml" Requires="v">
                <p:oleObj spid="_x0000_s8251" name="Equation" r:id="rId7" imgW="4444920" imgH="495000" progId="Equation.DSMT4">
                  <p:embed/>
                </p:oleObj>
              </mc:Choice>
              <mc:Fallback>
                <p:oleObj name="Equation" r:id="rId7" imgW="4444920" imgH="495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3300" y="2400300"/>
                        <a:ext cx="4445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3057525" y="3302000"/>
          <a:ext cx="838200" cy="1270000"/>
        </p:xfrm>
        <a:graphic>
          <a:graphicData uri="http://schemas.openxmlformats.org/presentationml/2006/ole">
            <mc:AlternateContent xmlns:mc="http://schemas.openxmlformats.org/markup-compatibility/2006">
              <mc:Choice xmlns:v="urn:schemas-microsoft-com:vml" Requires="v">
                <p:oleObj spid="_x0000_s8252" name="Equation" r:id="rId9" imgW="838080" imgH="1269720" progId="Equation.DSMT4">
                  <p:embed/>
                </p:oleObj>
              </mc:Choice>
              <mc:Fallback>
                <p:oleObj name="Equation" r:id="rId9" imgW="838080" imgH="12697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7525" y="3302000"/>
                        <a:ext cx="8382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4057650" y="3289300"/>
          <a:ext cx="774700" cy="838200"/>
        </p:xfrm>
        <a:graphic>
          <a:graphicData uri="http://schemas.openxmlformats.org/presentationml/2006/ole">
            <mc:AlternateContent xmlns:mc="http://schemas.openxmlformats.org/markup-compatibility/2006">
              <mc:Choice xmlns:v="urn:schemas-microsoft-com:vml" Requires="v">
                <p:oleObj spid="_x0000_s8253" name="Equation" r:id="rId11" imgW="774360" imgH="838080" progId="Equation.DSMT4">
                  <p:embed/>
                </p:oleObj>
              </mc:Choice>
              <mc:Fallback>
                <p:oleObj name="Equation" r:id="rId11" imgW="774360" imgH="8380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57650" y="3289300"/>
                        <a:ext cx="774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Calculating the Slope of a Line (cont.)</a:t>
            </a:r>
          </a:p>
        </p:txBody>
      </p:sp>
      <p:sp>
        <p:nvSpPr>
          <p:cNvPr id="3" name="Content Placeholder 2"/>
          <p:cNvSpPr>
            <a:spLocks noGrp="1"/>
          </p:cNvSpPr>
          <p:nvPr>
            <p:ph idx="1"/>
          </p:nvPr>
        </p:nvSpPr>
        <p:spPr/>
        <p:txBody>
          <a:bodyPr>
            <a:spAutoFit/>
          </a:bodyPr>
          <a:lstStyle/>
          <a:p>
            <a:pPr marL="463550" indent="-463550"/>
            <a:r>
              <a:rPr lang="en-US" b="1" dirty="0"/>
              <a:t>c.	</a:t>
            </a:r>
            <a:r>
              <a:rPr lang="en-US" dirty="0"/>
              <a:t>The equation is of the form </a:t>
            </a:r>
            <a:r>
              <a:rPr lang="en-US" i="1" dirty="0">
                <a:solidFill>
                  <a:srgbClr val="000099"/>
                </a:solidFill>
              </a:rPr>
              <a:t>x</a:t>
            </a:r>
            <a:r>
              <a:rPr lang="en-US" dirty="0">
                <a:solidFill>
                  <a:srgbClr val="000099"/>
                </a:solidFill>
              </a:rPr>
              <a:t> = </a:t>
            </a:r>
            <a:r>
              <a:rPr lang="en-US" i="1" dirty="0">
                <a:solidFill>
                  <a:srgbClr val="000099"/>
                </a:solidFill>
              </a:rPr>
              <a:t>c</a:t>
            </a:r>
            <a:r>
              <a:rPr lang="en-US" dirty="0"/>
              <a:t>, and is a vertical line. Therefore, the slope is </a:t>
            </a:r>
            <a:r>
              <a:rPr lang="en-US" dirty="0">
                <a:solidFill>
                  <a:srgbClr val="FF0000"/>
                </a:solidFill>
              </a:rPr>
              <a:t>undefined</a:t>
            </a:r>
            <a:r>
              <a:rPr lang="en-US" dirty="0"/>
              <a:t>. </a:t>
            </a:r>
          </a:p>
          <a:p>
            <a:pPr marL="463550" indent="-463550"/>
            <a:r>
              <a:rPr lang="en-US" b="1" dirty="0"/>
              <a:t>d.	</a:t>
            </a:r>
            <a:r>
              <a:rPr lang="en-US" dirty="0"/>
              <a:t>This equation is of the form </a:t>
            </a:r>
            <a:r>
              <a:rPr lang="en-US" i="1" dirty="0">
                <a:solidFill>
                  <a:srgbClr val="000099"/>
                </a:solidFill>
              </a:rPr>
              <a:t>y</a:t>
            </a:r>
            <a:r>
              <a:rPr lang="en-US" dirty="0">
                <a:solidFill>
                  <a:srgbClr val="000099"/>
                </a:solidFill>
              </a:rPr>
              <a:t> = </a:t>
            </a:r>
            <a:r>
              <a:rPr lang="en-US" i="1" dirty="0">
                <a:solidFill>
                  <a:srgbClr val="000099"/>
                </a:solidFill>
              </a:rPr>
              <a:t>c</a:t>
            </a:r>
            <a:r>
              <a:rPr lang="en-US" dirty="0"/>
              <a:t>, and is a horizontal line. Therefore, it has a slope of </a:t>
            </a:r>
            <a:r>
              <a:rPr lang="en-US" dirty="0">
                <a:solidFill>
                  <a:srgbClr val="FF0000"/>
                </a:solidFill>
              </a:rPr>
              <a:t>0</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Slope-Intercept Form of a Line </a:t>
            </a:r>
          </a:p>
        </p:txBody>
      </p:sp>
      <p:sp>
        <p:nvSpPr>
          <p:cNvPr id="3" name="Content Placeholder 2"/>
          <p:cNvSpPr>
            <a:spLocks noGrp="1"/>
          </p:cNvSpPr>
          <p:nvPr>
            <p:ph idx="1"/>
          </p:nvPr>
        </p:nvSpPr>
        <p:spPr>
          <a:xfrm>
            <a:off x="457200" y="1280160"/>
            <a:ext cx="8229600" cy="3797963"/>
          </a:xfrm>
          <a:solidFill>
            <a:srgbClr val="FFFFCC"/>
          </a:solidFill>
          <a:ln w="28575">
            <a:solidFill>
              <a:srgbClr val="000000"/>
            </a:solidFill>
          </a:ln>
        </p:spPr>
        <p:txBody>
          <a:bodyPr>
            <a:spAutoFit/>
          </a:bodyPr>
          <a:lstStyle/>
          <a:p>
            <a:pPr algn="ctr"/>
            <a:r>
              <a:rPr lang="en-US" b="1" dirty="0">
                <a:solidFill>
                  <a:srgbClr val="000000"/>
                </a:solidFill>
              </a:rPr>
              <a:t>Slope-Intercept Form of a Line</a:t>
            </a:r>
          </a:p>
          <a:p>
            <a:r>
              <a:rPr lang="en-US" dirty="0">
                <a:solidFill>
                  <a:srgbClr val="000000"/>
                </a:solidFill>
              </a:rPr>
              <a:t>If the equation of a </a:t>
            </a:r>
            <a:r>
              <a:rPr lang="en-US" dirty="0" err="1">
                <a:solidFill>
                  <a:srgbClr val="000000"/>
                </a:solidFill>
              </a:rPr>
              <a:t>nonvertical</a:t>
            </a:r>
            <a:r>
              <a:rPr lang="en-US" dirty="0">
                <a:solidFill>
                  <a:srgbClr val="000000"/>
                </a:solidFill>
              </a:rPr>
              <a:t> line in </a:t>
            </a:r>
            <a:r>
              <a:rPr lang="en-US" i="1" dirty="0">
                <a:solidFill>
                  <a:srgbClr val="000000"/>
                </a:solidFill>
              </a:rPr>
              <a:t>x</a:t>
            </a:r>
            <a:r>
              <a:rPr lang="en-US" dirty="0">
                <a:solidFill>
                  <a:srgbClr val="000000"/>
                </a:solidFill>
              </a:rPr>
              <a:t> and </a:t>
            </a:r>
            <a:r>
              <a:rPr lang="en-US" i="1" dirty="0">
                <a:solidFill>
                  <a:srgbClr val="000000"/>
                </a:solidFill>
              </a:rPr>
              <a:t>y</a:t>
            </a:r>
            <a:r>
              <a:rPr lang="en-US" dirty="0">
                <a:solidFill>
                  <a:srgbClr val="000000"/>
                </a:solidFill>
              </a:rPr>
              <a:t> is solved for </a:t>
            </a:r>
            <a:r>
              <a:rPr lang="en-US" i="1" dirty="0">
                <a:solidFill>
                  <a:srgbClr val="000000"/>
                </a:solidFill>
              </a:rPr>
              <a:t>y</a:t>
            </a:r>
            <a:r>
              <a:rPr lang="en-US" dirty="0">
                <a:solidFill>
                  <a:srgbClr val="000000"/>
                </a:solidFill>
              </a:rPr>
              <a:t>, the result is an equation in </a:t>
            </a:r>
            <a:r>
              <a:rPr lang="en-US" b="1" dirty="0">
                <a:solidFill>
                  <a:srgbClr val="C00000"/>
                </a:solidFill>
              </a:rPr>
              <a:t>slope-intercept form</a:t>
            </a:r>
            <a:r>
              <a:rPr lang="en-US" dirty="0">
                <a:solidFill>
                  <a:srgbClr val="000000"/>
                </a:solidFill>
              </a:rPr>
              <a:t>: </a:t>
            </a:r>
          </a:p>
          <a:p>
            <a:pPr algn="ctr"/>
            <a:r>
              <a:rPr lang="en-US" i="1" dirty="0">
                <a:solidFill>
                  <a:srgbClr val="0000FF"/>
                </a:solidFill>
              </a:rPr>
              <a:t>y</a:t>
            </a:r>
            <a:r>
              <a:rPr lang="en-US" dirty="0">
                <a:solidFill>
                  <a:srgbClr val="0000FF"/>
                </a:solidFill>
              </a:rPr>
              <a:t> = </a:t>
            </a:r>
            <a:r>
              <a:rPr lang="en-US" i="1" dirty="0" err="1">
                <a:solidFill>
                  <a:srgbClr val="0000FF"/>
                </a:solidFill>
              </a:rPr>
              <a:t>mx</a:t>
            </a:r>
            <a:r>
              <a:rPr lang="en-US" dirty="0">
                <a:solidFill>
                  <a:srgbClr val="0000FF"/>
                </a:solidFill>
              </a:rPr>
              <a:t> + </a:t>
            </a:r>
            <a:r>
              <a:rPr lang="en-US" i="1" dirty="0">
                <a:solidFill>
                  <a:srgbClr val="0000FF"/>
                </a:solidFill>
              </a:rPr>
              <a:t>b</a:t>
            </a:r>
            <a:r>
              <a:rPr lang="en-US" dirty="0">
                <a:solidFill>
                  <a:srgbClr val="000000"/>
                </a:solidFill>
              </a:rPr>
              <a:t>.</a:t>
            </a:r>
            <a:r>
              <a:rPr lang="en-US" dirty="0">
                <a:solidFill>
                  <a:srgbClr val="0000FF"/>
                </a:solidFill>
              </a:rPr>
              <a:t> </a:t>
            </a:r>
          </a:p>
          <a:p>
            <a:r>
              <a:rPr lang="en-US" dirty="0">
                <a:solidFill>
                  <a:srgbClr val="000000"/>
                </a:solidFill>
              </a:rPr>
              <a:t>The constant </a:t>
            </a:r>
            <a:r>
              <a:rPr lang="en-US" i="1" dirty="0">
                <a:solidFill>
                  <a:srgbClr val="000000"/>
                </a:solidFill>
              </a:rPr>
              <a:t>m</a:t>
            </a:r>
            <a:r>
              <a:rPr lang="en-US" dirty="0">
                <a:solidFill>
                  <a:srgbClr val="000000"/>
                </a:solidFill>
              </a:rPr>
              <a:t> is the slope of the line, and the             </a:t>
            </a:r>
            <a:r>
              <a:rPr lang="en-US" i="1" dirty="0">
                <a:solidFill>
                  <a:srgbClr val="000000"/>
                </a:solidFill>
              </a:rPr>
              <a:t>y</a:t>
            </a:r>
            <a:r>
              <a:rPr lang="en-US" dirty="0">
                <a:solidFill>
                  <a:srgbClr val="000000"/>
                </a:solidFill>
              </a:rPr>
              <a:t>-intercept of the line is (0, </a:t>
            </a:r>
            <a:r>
              <a:rPr lang="en-US" i="1" dirty="0">
                <a:solidFill>
                  <a:srgbClr val="000000"/>
                </a:solidFill>
              </a:rPr>
              <a:t>b</a:t>
            </a:r>
            <a:r>
              <a:rPr lang="en-US" dirty="0">
                <a:solidFill>
                  <a:srgbClr val="000000"/>
                </a:solidFill>
              </a:rPr>
              <a:t>). If the variable </a:t>
            </a:r>
            <a:r>
              <a:rPr lang="en-US" i="1" dirty="0">
                <a:solidFill>
                  <a:srgbClr val="000000"/>
                </a:solidFill>
              </a:rPr>
              <a:t>x</a:t>
            </a:r>
            <a:r>
              <a:rPr lang="en-US" dirty="0">
                <a:solidFill>
                  <a:srgbClr val="000000"/>
                </a:solidFill>
              </a:rPr>
              <a:t> does not appear in the equation, the slope is 0 and the equation is simply of the form </a:t>
            </a:r>
            <a:r>
              <a:rPr lang="en-US" i="1" dirty="0">
                <a:solidFill>
                  <a:srgbClr val="000000"/>
                </a:solidFill>
              </a:rPr>
              <a:t>y</a:t>
            </a:r>
            <a:r>
              <a:rPr lang="en-US" dirty="0">
                <a:solidFill>
                  <a:srgbClr val="000000"/>
                </a:solidFill>
              </a:rPr>
              <a:t> = </a:t>
            </a:r>
            <a:r>
              <a:rPr lang="en-US" i="1" dirty="0">
                <a:solidFill>
                  <a:srgbClr val="000000"/>
                </a:solidFill>
              </a:rPr>
              <a:t>b</a:t>
            </a:r>
            <a:r>
              <a:rPr lang="en-US" dirty="0">
                <a:solidFill>
                  <a:srgbClr val="000000"/>
                </a:solidFill>
              </a:rPr>
              <a:t> and is a horizontal line.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Slope-Intercept Form of a Line </a:t>
            </a:r>
          </a:p>
        </p:txBody>
      </p:sp>
      <p:sp>
        <p:nvSpPr>
          <p:cNvPr id="3" name="Content Placeholder 2"/>
          <p:cNvSpPr>
            <a:spLocks noGrp="1"/>
          </p:cNvSpPr>
          <p:nvPr>
            <p:ph idx="1"/>
          </p:nvPr>
        </p:nvSpPr>
        <p:spPr/>
        <p:txBody>
          <a:bodyPr/>
          <a:lstStyle/>
          <a:p>
            <a:r>
              <a:rPr lang="en-US" dirty="0"/>
              <a:t>Use the slope-intercept form of the line to graph the equation </a:t>
            </a:r>
            <a:r>
              <a:rPr lang="en-US" dirty="0">
                <a:solidFill>
                  <a:srgbClr val="0000FF"/>
                </a:solidFill>
              </a:rPr>
              <a:t>4</a:t>
            </a:r>
            <a:r>
              <a:rPr lang="en-US" i="1" dirty="0">
                <a:solidFill>
                  <a:srgbClr val="0000FF"/>
                </a:solidFill>
              </a:rPr>
              <a:t>x</a:t>
            </a:r>
            <a:r>
              <a:rPr lang="en-US" dirty="0">
                <a:solidFill>
                  <a:srgbClr val="0000FF"/>
                </a:solidFill>
              </a:rPr>
              <a:t> − 3</a:t>
            </a:r>
            <a:r>
              <a:rPr lang="en-US" i="1" dirty="0">
                <a:solidFill>
                  <a:srgbClr val="0000FF"/>
                </a:solidFill>
              </a:rPr>
              <a:t>y</a:t>
            </a:r>
            <a:r>
              <a:rPr lang="en-US" dirty="0">
                <a:solidFill>
                  <a:srgbClr val="0000FF"/>
                </a:solidFill>
              </a:rPr>
              <a:t> = 6</a:t>
            </a:r>
            <a:r>
              <a:rPr lang="en-US" dirty="0"/>
              <a:t>. </a:t>
            </a:r>
          </a:p>
          <a:p>
            <a:r>
              <a:rPr lang="en-US" b="1" dirty="0"/>
              <a:t>Solution: </a:t>
            </a:r>
          </a:p>
        </p:txBody>
      </p:sp>
      <p:sp>
        <p:nvSpPr>
          <p:cNvPr id="5" name="Rectangle 4"/>
          <p:cNvSpPr/>
          <p:nvPr/>
        </p:nvSpPr>
        <p:spPr>
          <a:xfrm>
            <a:off x="4495800" y="2895600"/>
            <a:ext cx="4297680" cy="1477328"/>
          </a:xfrm>
          <a:prstGeom prst="rect">
            <a:avLst/>
          </a:prstGeom>
        </p:spPr>
        <p:txBody>
          <a:bodyPr>
            <a:spAutoFit/>
          </a:bodyPr>
          <a:lstStyle/>
          <a:p>
            <a:r>
              <a:rPr lang="en-US" sz="2000" dirty="0">
                <a:solidFill>
                  <a:srgbClr val="008080"/>
                </a:solidFill>
              </a:rPr>
              <a:t>Solving the equation for </a:t>
            </a:r>
            <a:r>
              <a:rPr lang="en-US" sz="2000" i="1" dirty="0">
                <a:solidFill>
                  <a:srgbClr val="008080"/>
                </a:solidFill>
              </a:rPr>
              <a:t>y</a:t>
            </a:r>
            <a:r>
              <a:rPr lang="en-US" sz="2000" dirty="0">
                <a:solidFill>
                  <a:srgbClr val="008080"/>
                </a:solidFill>
              </a:rPr>
              <a:t> puts it in slope-intercept form. Once we have done this, we know that the line has a </a:t>
            </a:r>
          </a:p>
          <a:p>
            <a:pPr>
              <a:lnSpc>
                <a:spcPct val="150000"/>
              </a:lnSpc>
            </a:pPr>
            <a:r>
              <a:rPr lang="en-US" sz="2000" dirty="0">
                <a:solidFill>
                  <a:srgbClr val="008080"/>
                </a:solidFill>
              </a:rPr>
              <a:t>slope of      and crosses the </a:t>
            </a:r>
            <a:r>
              <a:rPr lang="en-US" sz="2000" i="1" dirty="0">
                <a:solidFill>
                  <a:srgbClr val="008080"/>
                </a:solidFill>
              </a:rPr>
              <a:t>y</a:t>
            </a:r>
            <a:r>
              <a:rPr lang="en-US" sz="2000" dirty="0">
                <a:solidFill>
                  <a:srgbClr val="008080"/>
                </a:solidFill>
              </a:rPr>
              <a:t>-axis at −2. </a:t>
            </a:r>
          </a:p>
        </p:txBody>
      </p:sp>
      <p:graphicFrame>
        <p:nvGraphicFramePr>
          <p:cNvPr id="103427" name="Object 3"/>
          <p:cNvGraphicFramePr>
            <a:graphicFrameLocks noChangeAspect="1"/>
          </p:cNvGraphicFramePr>
          <p:nvPr/>
        </p:nvGraphicFramePr>
        <p:xfrm>
          <a:off x="5486400" y="3825339"/>
          <a:ext cx="215900" cy="622300"/>
        </p:xfrm>
        <a:graphic>
          <a:graphicData uri="http://schemas.openxmlformats.org/presentationml/2006/ole">
            <mc:AlternateContent xmlns:mc="http://schemas.openxmlformats.org/markup-compatibility/2006">
              <mc:Choice xmlns:v="urn:schemas-microsoft-com:vml" Requires="v">
                <p:oleObj spid="_x0000_s9263" name="Equation" r:id="rId3" imgW="215806" imgH="622030" progId="Equation.DSMT4">
                  <p:embed/>
                </p:oleObj>
              </mc:Choice>
              <mc:Fallback>
                <p:oleObj name="Equation" r:id="rId3" imgW="215806" imgH="62203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825339"/>
                        <a:ext cx="215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2527300" y="3962400"/>
          <a:ext cx="1485900" cy="838200"/>
        </p:xfrm>
        <a:graphic>
          <a:graphicData uri="http://schemas.openxmlformats.org/presentationml/2006/ole">
            <mc:AlternateContent xmlns:mc="http://schemas.openxmlformats.org/markup-compatibility/2006">
              <mc:Choice xmlns:v="urn:schemas-microsoft-com:vml" Requires="v">
                <p:oleObj spid="_x0000_s9264" name="Equation" r:id="rId5" imgW="1485720" imgH="838080" progId="Equation.DSMT4">
                  <p:embed/>
                </p:oleObj>
              </mc:Choice>
              <mc:Fallback>
                <p:oleObj name="Equation" r:id="rId5" imgW="148572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7300" y="3962400"/>
                        <a:ext cx="1485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2171700" y="3505200"/>
          <a:ext cx="1993900" cy="355600"/>
        </p:xfrm>
        <a:graphic>
          <a:graphicData uri="http://schemas.openxmlformats.org/presentationml/2006/ole">
            <mc:AlternateContent xmlns:mc="http://schemas.openxmlformats.org/markup-compatibility/2006">
              <mc:Choice xmlns:v="urn:schemas-microsoft-com:vml" Requires="v">
                <p:oleObj spid="_x0000_s9265" name="Equation" r:id="rId7" imgW="1993680" imgH="355320" progId="Equation.DSMT4">
                  <p:embed/>
                </p:oleObj>
              </mc:Choice>
              <mc:Fallback>
                <p:oleObj name="Equation" r:id="rId7" imgW="1993680" imgH="3553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1700" y="3505200"/>
                        <a:ext cx="19939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1676400" y="2971800"/>
          <a:ext cx="1587500" cy="355600"/>
        </p:xfrm>
        <a:graphic>
          <a:graphicData uri="http://schemas.openxmlformats.org/presentationml/2006/ole">
            <mc:AlternateContent xmlns:mc="http://schemas.openxmlformats.org/markup-compatibility/2006">
              <mc:Choice xmlns:v="urn:schemas-microsoft-com:vml" Requires="v">
                <p:oleObj spid="_x0000_s9266" name="Equation" r:id="rId9" imgW="1587240" imgH="355320" progId="Equation.DSMT4">
                  <p:embed/>
                </p:oleObj>
              </mc:Choice>
              <mc:Fallback>
                <p:oleObj name="Equation" r:id="rId9" imgW="1587240" imgH="3553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2971800"/>
                        <a:ext cx="15875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4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Slope-Intercept Form of a Line (cont.)</a:t>
            </a:r>
          </a:p>
        </p:txBody>
      </p:sp>
      <p:pic>
        <p:nvPicPr>
          <p:cNvPr id="4" name="Picture 3" descr="s.png"/>
          <p:cNvPicPr>
            <a:picLocks noChangeAspect="1"/>
          </p:cNvPicPr>
          <p:nvPr/>
        </p:nvPicPr>
        <p:blipFill>
          <a:blip r:embed="rId2" cstate="print"/>
          <a:stretch>
            <a:fillRect/>
          </a:stretch>
        </p:blipFill>
        <p:spPr>
          <a:xfrm>
            <a:off x="533400" y="1280160"/>
            <a:ext cx="3798277" cy="3657600"/>
          </a:xfrm>
          <a:prstGeom prst="rect">
            <a:avLst/>
          </a:prstGeom>
        </p:spPr>
      </p:pic>
      <p:sp>
        <p:nvSpPr>
          <p:cNvPr id="5" name="Rectangle 4"/>
          <p:cNvSpPr/>
          <p:nvPr/>
        </p:nvSpPr>
        <p:spPr>
          <a:xfrm>
            <a:off x="4495800" y="1551325"/>
            <a:ext cx="4480560" cy="3477875"/>
          </a:xfrm>
          <a:prstGeom prst="rect">
            <a:avLst/>
          </a:prstGeom>
        </p:spPr>
        <p:txBody>
          <a:bodyPr>
            <a:spAutoFit/>
          </a:bodyPr>
          <a:lstStyle/>
          <a:p>
            <a:r>
              <a:rPr lang="en-US" sz="2000" dirty="0">
                <a:solidFill>
                  <a:srgbClr val="008080"/>
                </a:solidFill>
              </a:rPr>
              <a:t>Immediately, we can plot the </a:t>
            </a:r>
            <a:r>
              <a:rPr lang="en-US" sz="2000" i="1" dirty="0">
                <a:solidFill>
                  <a:srgbClr val="008080"/>
                </a:solidFill>
              </a:rPr>
              <a:t>y</a:t>
            </a:r>
            <a:r>
              <a:rPr lang="en-US" sz="2000" dirty="0">
                <a:solidFill>
                  <a:srgbClr val="008080"/>
                </a:solidFill>
              </a:rPr>
              <a:t>-intercept. </a:t>
            </a:r>
          </a:p>
          <a:p>
            <a:endParaRPr lang="en-US" sz="2000" dirty="0">
              <a:solidFill>
                <a:srgbClr val="008080"/>
              </a:solidFill>
            </a:endParaRPr>
          </a:p>
          <a:p>
            <a:r>
              <a:rPr lang="en-US" sz="2000" dirty="0">
                <a:solidFill>
                  <a:srgbClr val="008080"/>
                </a:solidFill>
              </a:rPr>
              <a:t>A second point can now be found by using the fact that slope is “rise over run</a:t>
            </a:r>
            <a:r>
              <a:rPr lang="en-US" sz="2000">
                <a:solidFill>
                  <a:srgbClr val="008080"/>
                </a:solidFill>
              </a:rPr>
              <a:t>.” This </a:t>
            </a:r>
            <a:r>
              <a:rPr lang="en-US" sz="2000" dirty="0">
                <a:solidFill>
                  <a:srgbClr val="008080"/>
                </a:solidFill>
              </a:rPr>
              <a:t>means a second point must lie 4 units to up and 3 units to the right, i.e. at (3, 2). </a:t>
            </a:r>
          </a:p>
          <a:p>
            <a:endParaRPr lang="en-US" sz="2000" dirty="0">
              <a:solidFill>
                <a:srgbClr val="008080"/>
              </a:solidFill>
            </a:endParaRPr>
          </a:p>
          <a:p>
            <a:r>
              <a:rPr lang="en-US" sz="2000" dirty="0">
                <a:solidFill>
                  <a:srgbClr val="008080"/>
                </a:solidFill>
              </a:rPr>
              <a:t>Alternatively, we could locate a second point by moving down 4 units and moving to the left 3 units.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Slope-Intercept Form of a Line </a:t>
            </a:r>
          </a:p>
        </p:txBody>
      </p:sp>
      <p:sp>
        <p:nvSpPr>
          <p:cNvPr id="3" name="Content Placeholder 2"/>
          <p:cNvSpPr>
            <a:spLocks noGrp="1"/>
          </p:cNvSpPr>
          <p:nvPr>
            <p:ph idx="1"/>
          </p:nvPr>
        </p:nvSpPr>
        <p:spPr/>
        <p:txBody>
          <a:bodyPr/>
          <a:lstStyle/>
          <a:p>
            <a:r>
              <a:rPr lang="en-US" dirty="0"/>
              <a:t>Find the equation of the line that passes through the </a:t>
            </a:r>
          </a:p>
          <a:p>
            <a:pPr>
              <a:lnSpc>
                <a:spcPct val="150000"/>
              </a:lnSpc>
            </a:pPr>
            <a:r>
              <a:rPr lang="en-US" dirty="0"/>
              <a:t>point </a:t>
            </a:r>
            <a:r>
              <a:rPr lang="en-US" dirty="0">
                <a:solidFill>
                  <a:srgbClr val="0000FF"/>
                </a:solidFill>
              </a:rPr>
              <a:t>(0, 3) </a:t>
            </a:r>
            <a:r>
              <a:rPr lang="en-US" dirty="0"/>
              <a:t>and has a slope of          Then graph the line. </a:t>
            </a:r>
          </a:p>
          <a:p>
            <a:r>
              <a:rPr lang="en-US" b="1" dirty="0"/>
              <a:t>Solution: </a:t>
            </a:r>
          </a:p>
          <a:p>
            <a:r>
              <a:rPr lang="en-US" dirty="0"/>
              <a:t>First, we write the equation of this line in slope-intercept form. We are given the </a:t>
            </a:r>
            <a:r>
              <a:rPr lang="en-US" i="1" dirty="0"/>
              <a:t>y</a:t>
            </a:r>
            <a:r>
              <a:rPr lang="en-US" dirty="0"/>
              <a:t>-intercept of (0, </a:t>
            </a:r>
            <a:r>
              <a:rPr lang="en-US" dirty="0">
                <a:solidFill>
                  <a:srgbClr val="FF00FF"/>
                </a:solidFill>
              </a:rPr>
              <a:t>3</a:t>
            </a:r>
            <a:r>
              <a:rPr lang="en-US" dirty="0"/>
              <a:t>) </a:t>
            </a:r>
          </a:p>
          <a:p>
            <a:pPr>
              <a:lnSpc>
                <a:spcPct val="150000"/>
              </a:lnSpc>
            </a:pPr>
            <a:r>
              <a:rPr lang="en-US" dirty="0"/>
              <a:t>and the slope of </a:t>
            </a:r>
          </a:p>
        </p:txBody>
      </p:sp>
      <p:graphicFrame>
        <p:nvGraphicFramePr>
          <p:cNvPr id="104450" name="Object 2"/>
          <p:cNvGraphicFramePr>
            <a:graphicFrameLocks noChangeAspect="1"/>
          </p:cNvGraphicFramePr>
          <p:nvPr>
            <p:extLst>
              <p:ext uri="{D42A27DB-BD31-4B8C-83A1-F6EECF244321}">
                <p14:modId xmlns:p14="http://schemas.microsoft.com/office/powerpoint/2010/main" val="1420411820"/>
              </p:ext>
            </p:extLst>
          </p:nvPr>
        </p:nvGraphicFramePr>
        <p:xfrm>
          <a:off x="4876800" y="1752600"/>
          <a:ext cx="584200" cy="838200"/>
        </p:xfrm>
        <a:graphic>
          <a:graphicData uri="http://schemas.openxmlformats.org/presentationml/2006/ole">
            <mc:AlternateContent xmlns:mc="http://schemas.openxmlformats.org/markup-compatibility/2006">
              <mc:Choice xmlns:v="urn:schemas-microsoft-com:vml" Requires="v">
                <p:oleObj spid="_x0000_s10286" name="Equation" r:id="rId3" imgW="583920" imgH="838080" progId="Equation.DSMT4">
                  <p:embed/>
                </p:oleObj>
              </mc:Choice>
              <mc:Fallback>
                <p:oleObj name="Equation" r:id="rId3" imgW="583920" imgH="838080"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752600"/>
                        <a:ext cx="58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1" name="Object 3"/>
          <p:cNvGraphicFramePr>
            <a:graphicFrameLocks noChangeAspect="1"/>
          </p:cNvGraphicFramePr>
          <p:nvPr>
            <p:extLst>
              <p:ext uri="{D42A27DB-BD31-4B8C-83A1-F6EECF244321}">
                <p14:modId xmlns:p14="http://schemas.microsoft.com/office/powerpoint/2010/main" val="655052690"/>
              </p:ext>
            </p:extLst>
          </p:nvPr>
        </p:nvGraphicFramePr>
        <p:xfrm>
          <a:off x="2987675" y="3949700"/>
          <a:ext cx="584200" cy="838200"/>
        </p:xfrm>
        <a:graphic>
          <a:graphicData uri="http://schemas.openxmlformats.org/presentationml/2006/ole">
            <mc:AlternateContent xmlns:mc="http://schemas.openxmlformats.org/markup-compatibility/2006">
              <mc:Choice xmlns:v="urn:schemas-microsoft-com:vml" Requires="v">
                <p:oleObj spid="_x0000_s10287" name="Equation" r:id="rId5" imgW="583920" imgH="838080" progId="Equation.DSMT4">
                  <p:embed/>
                </p:oleObj>
              </mc:Choice>
              <mc:Fallback>
                <p:oleObj name="Equation" r:id="rId5" imgW="583920" imgH="838080" progId="Equation.DSMT4">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3949700"/>
                        <a:ext cx="58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2" name="Object 4"/>
          <p:cNvGraphicFramePr>
            <a:graphicFrameLocks noChangeAspect="1"/>
          </p:cNvGraphicFramePr>
          <p:nvPr/>
        </p:nvGraphicFramePr>
        <p:xfrm>
          <a:off x="2698750" y="4800600"/>
          <a:ext cx="1498600" cy="368300"/>
        </p:xfrm>
        <a:graphic>
          <a:graphicData uri="http://schemas.openxmlformats.org/presentationml/2006/ole">
            <mc:AlternateContent xmlns:mc="http://schemas.openxmlformats.org/markup-compatibility/2006">
              <mc:Choice xmlns:v="urn:schemas-microsoft-com:vml" Requires="v">
                <p:oleObj spid="_x0000_s10288" name="Equation" r:id="rId7" imgW="1498320" imgH="368280" progId="Equation.DSMT4">
                  <p:embed/>
                </p:oleObj>
              </mc:Choice>
              <mc:Fallback>
                <p:oleObj name="Equation" r:id="rId7" imgW="1498320" imgH="368280" progId="Equation.DSMT4">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8750" y="4800600"/>
                        <a:ext cx="14986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4419600" y="4749800"/>
            <a:ext cx="4572000" cy="1015663"/>
          </a:xfrm>
          <a:prstGeom prst="rect">
            <a:avLst/>
          </a:prstGeom>
        </p:spPr>
        <p:txBody>
          <a:bodyPr>
            <a:spAutoFit/>
          </a:bodyPr>
          <a:lstStyle/>
          <a:p>
            <a:r>
              <a:rPr lang="en-US" sz="2000" dirty="0">
                <a:solidFill>
                  <a:srgbClr val="008080"/>
                </a:solidFill>
              </a:rPr>
              <a:t>We can immediately write down the equation since the only information we need is the </a:t>
            </a:r>
            <a:r>
              <a:rPr lang="en-US" sz="2000" i="1" dirty="0">
                <a:solidFill>
                  <a:srgbClr val="008080"/>
                </a:solidFill>
              </a:rPr>
              <a:t>y</a:t>
            </a:r>
            <a:r>
              <a:rPr lang="en-US" sz="2000" dirty="0">
                <a:solidFill>
                  <a:srgbClr val="008080"/>
                </a:solidFill>
              </a:rPr>
              <a:t>-intercept and the slope.</a:t>
            </a:r>
          </a:p>
        </p:txBody>
      </p:sp>
      <p:graphicFrame>
        <p:nvGraphicFramePr>
          <p:cNvPr id="10245" name="Object 5"/>
          <p:cNvGraphicFramePr>
            <a:graphicFrameLocks noChangeAspect="1"/>
          </p:cNvGraphicFramePr>
          <p:nvPr/>
        </p:nvGraphicFramePr>
        <p:xfrm>
          <a:off x="2698750" y="5118100"/>
          <a:ext cx="1714500" cy="838200"/>
        </p:xfrm>
        <a:graphic>
          <a:graphicData uri="http://schemas.openxmlformats.org/presentationml/2006/ole">
            <mc:AlternateContent xmlns:mc="http://schemas.openxmlformats.org/markup-compatibility/2006">
              <mc:Choice xmlns:v="urn:schemas-microsoft-com:vml" Requires="v">
                <p:oleObj spid="_x0000_s10289" name="Equation" r:id="rId9" imgW="1714320" imgH="838080" progId="Equation.DSMT4">
                  <p:embed/>
                </p:oleObj>
              </mc:Choice>
              <mc:Fallback>
                <p:oleObj name="Equation" r:id="rId9" imgW="1714320" imgH="8380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5118100"/>
                        <a:ext cx="171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4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4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 Slope-Intercept Form of a Line (cont.) </a:t>
            </a:r>
          </a:p>
        </p:txBody>
      </p:sp>
      <p:pic>
        <p:nvPicPr>
          <p:cNvPr id="4" name="Picture 3" descr="s.png"/>
          <p:cNvPicPr>
            <a:picLocks noChangeAspect="1"/>
          </p:cNvPicPr>
          <p:nvPr/>
        </p:nvPicPr>
        <p:blipFill>
          <a:blip r:embed="rId3" cstate="print"/>
          <a:stretch>
            <a:fillRect/>
          </a:stretch>
        </p:blipFill>
        <p:spPr>
          <a:xfrm>
            <a:off x="914400" y="1280160"/>
            <a:ext cx="3732245" cy="3657600"/>
          </a:xfrm>
          <a:prstGeom prst="rect">
            <a:avLst/>
          </a:prstGeom>
        </p:spPr>
      </p:pic>
      <p:sp>
        <p:nvSpPr>
          <p:cNvPr id="5" name="Rectangle 4"/>
          <p:cNvSpPr/>
          <p:nvPr/>
        </p:nvSpPr>
        <p:spPr>
          <a:xfrm>
            <a:off x="4800600" y="1524000"/>
            <a:ext cx="3931920" cy="2708434"/>
          </a:xfrm>
          <a:prstGeom prst="rect">
            <a:avLst/>
          </a:prstGeom>
        </p:spPr>
        <p:txBody>
          <a:bodyPr>
            <a:spAutoFit/>
          </a:bodyPr>
          <a:lstStyle/>
          <a:p>
            <a:r>
              <a:rPr lang="en-US" sz="2000" dirty="0">
                <a:solidFill>
                  <a:srgbClr val="008080"/>
                </a:solidFill>
              </a:rPr>
              <a:t>We first plot the </a:t>
            </a:r>
            <a:r>
              <a:rPr lang="en-US" sz="2000" i="1" dirty="0">
                <a:solidFill>
                  <a:srgbClr val="008080"/>
                </a:solidFill>
              </a:rPr>
              <a:t>y</a:t>
            </a:r>
            <a:r>
              <a:rPr lang="en-US" sz="2000" dirty="0">
                <a:solidFill>
                  <a:srgbClr val="008080"/>
                </a:solidFill>
              </a:rPr>
              <a:t>-intercept, then move down 3 units and to the right 5 units to find a second point. </a:t>
            </a:r>
          </a:p>
          <a:p>
            <a:endParaRPr lang="en-US" sz="2000" dirty="0">
              <a:solidFill>
                <a:srgbClr val="008080"/>
              </a:solidFill>
            </a:endParaRPr>
          </a:p>
          <a:p>
            <a:r>
              <a:rPr lang="en-US" sz="2000" dirty="0">
                <a:solidFill>
                  <a:srgbClr val="008080"/>
                </a:solidFill>
              </a:rPr>
              <a:t>Or, we could have plotted a second point by moving up 3 units and to the left 5 units. Both methods make </a:t>
            </a:r>
          </a:p>
          <a:p>
            <a:pPr>
              <a:lnSpc>
                <a:spcPct val="150000"/>
              </a:lnSpc>
            </a:pPr>
            <a:r>
              <a:rPr lang="en-US" sz="2000" dirty="0">
                <a:solidFill>
                  <a:srgbClr val="008080"/>
                </a:solidFill>
              </a:rPr>
              <a:t>use of the fact that the slope is  </a:t>
            </a:r>
          </a:p>
        </p:txBody>
      </p:sp>
      <p:graphicFrame>
        <p:nvGraphicFramePr>
          <p:cNvPr id="105474" name="Object 2"/>
          <p:cNvGraphicFramePr>
            <a:graphicFrameLocks noChangeAspect="1"/>
          </p:cNvGraphicFramePr>
          <p:nvPr/>
        </p:nvGraphicFramePr>
        <p:xfrm>
          <a:off x="8118144" y="3643952"/>
          <a:ext cx="444500" cy="622300"/>
        </p:xfrm>
        <a:graphic>
          <a:graphicData uri="http://schemas.openxmlformats.org/presentationml/2006/ole">
            <mc:AlternateContent xmlns:mc="http://schemas.openxmlformats.org/markup-compatibility/2006">
              <mc:Choice xmlns:v="urn:schemas-microsoft-com:vml" Requires="v">
                <p:oleObj spid="_x0000_s11277" name="Equation" r:id="rId4" imgW="444307" imgH="622030" progId="Equation.DSMT4">
                  <p:embed/>
                </p:oleObj>
              </mc:Choice>
              <mc:Fallback>
                <p:oleObj name="Equation" r:id="rId4" imgW="444307" imgH="62203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8144" y="3643952"/>
                        <a:ext cx="4445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Point-Slope Form of a Line </a:t>
            </a:r>
          </a:p>
        </p:txBody>
      </p:sp>
      <p:sp>
        <p:nvSpPr>
          <p:cNvPr id="3" name="Content Placeholder 2"/>
          <p:cNvSpPr>
            <a:spLocks noGrp="1"/>
          </p:cNvSpPr>
          <p:nvPr>
            <p:ph idx="1"/>
          </p:nvPr>
        </p:nvSpPr>
        <p:spPr>
          <a:solidFill>
            <a:srgbClr val="FFFFCC"/>
          </a:solidFill>
          <a:ln w="28575">
            <a:solidFill>
              <a:srgbClr val="000000"/>
            </a:solidFill>
          </a:ln>
        </p:spPr>
        <p:txBody>
          <a:bodyPr>
            <a:spAutoFit/>
          </a:bodyPr>
          <a:lstStyle/>
          <a:p>
            <a:pPr algn="ctr"/>
            <a:r>
              <a:rPr lang="en-US" b="1" dirty="0">
                <a:solidFill>
                  <a:srgbClr val="000000"/>
                </a:solidFill>
              </a:rPr>
              <a:t>Point-Slope Form of a Line</a:t>
            </a:r>
          </a:p>
          <a:p>
            <a:r>
              <a:rPr lang="en-US" dirty="0">
                <a:solidFill>
                  <a:srgbClr val="000000"/>
                </a:solidFill>
              </a:rPr>
              <a:t>The </a:t>
            </a:r>
            <a:r>
              <a:rPr lang="en-US" b="1" dirty="0">
                <a:solidFill>
                  <a:srgbClr val="C00000"/>
                </a:solidFill>
              </a:rPr>
              <a:t>point-slope form </a:t>
            </a:r>
            <a:r>
              <a:rPr lang="en-US" dirty="0">
                <a:solidFill>
                  <a:srgbClr val="000000"/>
                </a:solidFill>
              </a:rPr>
              <a:t>of the equation for the line </a:t>
            </a:r>
          </a:p>
          <a:p>
            <a:r>
              <a:rPr lang="en-US" dirty="0">
                <a:solidFill>
                  <a:srgbClr val="000000"/>
                </a:solidFill>
              </a:rPr>
              <a:t>passing through the point (</a:t>
            </a:r>
            <a:r>
              <a:rPr lang="en-US" i="1" dirty="0">
                <a:solidFill>
                  <a:srgbClr val="000000"/>
                </a:solidFill>
              </a:rPr>
              <a:t>x</a:t>
            </a:r>
            <a:r>
              <a:rPr lang="en-US" baseline="-25000" dirty="0">
                <a:solidFill>
                  <a:srgbClr val="000000"/>
                </a:solidFill>
              </a:rPr>
              <a:t>1</a:t>
            </a:r>
            <a:r>
              <a:rPr lang="en-US" dirty="0">
                <a:solidFill>
                  <a:srgbClr val="000000"/>
                </a:solidFill>
              </a:rPr>
              <a:t>, </a:t>
            </a:r>
            <a:r>
              <a:rPr lang="en-US" i="1" dirty="0">
                <a:solidFill>
                  <a:srgbClr val="000000"/>
                </a:solidFill>
              </a:rPr>
              <a:t>y</a:t>
            </a:r>
            <a:r>
              <a:rPr lang="en-US" baseline="-25000" dirty="0">
                <a:solidFill>
                  <a:srgbClr val="000000"/>
                </a:solidFill>
              </a:rPr>
              <a:t>1</a:t>
            </a:r>
            <a:r>
              <a:rPr lang="en-US" dirty="0">
                <a:solidFill>
                  <a:srgbClr val="000000"/>
                </a:solidFill>
              </a:rPr>
              <a:t>) with slope </a:t>
            </a:r>
            <a:r>
              <a:rPr lang="en-US" i="1" dirty="0">
                <a:solidFill>
                  <a:srgbClr val="000000"/>
                </a:solidFill>
              </a:rPr>
              <a:t>m</a:t>
            </a:r>
            <a:r>
              <a:rPr lang="en-US" dirty="0">
                <a:solidFill>
                  <a:srgbClr val="000000"/>
                </a:solidFill>
              </a:rPr>
              <a:t> is </a:t>
            </a:r>
          </a:p>
          <a:p>
            <a:endParaRPr lang="en-US" dirty="0">
              <a:solidFill>
                <a:srgbClr val="000000"/>
              </a:solidFill>
            </a:endParaRPr>
          </a:p>
          <a:p>
            <a:endParaRPr lang="en-US" dirty="0">
              <a:solidFill>
                <a:srgbClr val="000000"/>
              </a:solidFill>
            </a:endParaRPr>
          </a:p>
          <a:p>
            <a:r>
              <a:rPr lang="en-US" dirty="0">
                <a:solidFill>
                  <a:srgbClr val="000000"/>
                </a:solidFill>
              </a:rPr>
              <a:t>Note that </a:t>
            </a:r>
            <a:r>
              <a:rPr lang="en-US" i="1" dirty="0">
                <a:solidFill>
                  <a:srgbClr val="000000"/>
                </a:solidFill>
              </a:rPr>
              <a:t>m</a:t>
            </a:r>
            <a:r>
              <a:rPr lang="en-US" dirty="0">
                <a:solidFill>
                  <a:srgbClr val="000000"/>
                </a:solidFill>
              </a:rPr>
              <a:t>, </a:t>
            </a:r>
            <a:r>
              <a:rPr lang="en-US" i="1" dirty="0">
                <a:solidFill>
                  <a:srgbClr val="000000"/>
                </a:solidFill>
              </a:rPr>
              <a:t>x</a:t>
            </a:r>
            <a:r>
              <a:rPr lang="en-US" baseline="-25000" dirty="0">
                <a:solidFill>
                  <a:srgbClr val="000000"/>
                </a:solidFill>
              </a:rPr>
              <a:t>1</a:t>
            </a:r>
            <a:r>
              <a:rPr lang="en-US" dirty="0">
                <a:solidFill>
                  <a:srgbClr val="000000"/>
                </a:solidFill>
              </a:rPr>
              <a:t>, and </a:t>
            </a:r>
            <a:r>
              <a:rPr lang="en-US" i="1" dirty="0">
                <a:solidFill>
                  <a:srgbClr val="000000"/>
                </a:solidFill>
              </a:rPr>
              <a:t>y</a:t>
            </a:r>
            <a:r>
              <a:rPr lang="en-US" baseline="-25000" dirty="0">
                <a:solidFill>
                  <a:srgbClr val="000000"/>
                </a:solidFill>
              </a:rPr>
              <a:t>1</a:t>
            </a:r>
            <a:r>
              <a:rPr lang="en-US" dirty="0">
                <a:solidFill>
                  <a:srgbClr val="000000"/>
                </a:solidFill>
              </a:rPr>
              <a:t> are all constants, while </a:t>
            </a:r>
            <a:r>
              <a:rPr lang="en-US" i="1" dirty="0">
                <a:solidFill>
                  <a:srgbClr val="000000"/>
                </a:solidFill>
              </a:rPr>
              <a:t>x</a:t>
            </a:r>
            <a:r>
              <a:rPr lang="en-US" dirty="0">
                <a:solidFill>
                  <a:srgbClr val="000000"/>
                </a:solidFill>
              </a:rPr>
              <a:t> and </a:t>
            </a:r>
            <a:r>
              <a:rPr lang="en-US" i="1" dirty="0">
                <a:solidFill>
                  <a:srgbClr val="000000"/>
                </a:solidFill>
              </a:rPr>
              <a:t>y </a:t>
            </a:r>
            <a:r>
              <a:rPr lang="en-US" dirty="0">
                <a:solidFill>
                  <a:srgbClr val="000000"/>
                </a:solidFill>
              </a:rPr>
              <a:t>are variables. Note also that since the line, by definition, has slope </a:t>
            </a:r>
            <a:r>
              <a:rPr lang="en-US" i="1" dirty="0">
                <a:solidFill>
                  <a:srgbClr val="000000"/>
                </a:solidFill>
              </a:rPr>
              <a:t>m</a:t>
            </a:r>
            <a:r>
              <a:rPr lang="en-US" dirty="0">
                <a:solidFill>
                  <a:srgbClr val="000000"/>
                </a:solidFill>
              </a:rPr>
              <a:t>, vertical lines cannot be described in this form.</a:t>
            </a:r>
          </a:p>
        </p:txBody>
      </p:sp>
      <p:graphicFrame>
        <p:nvGraphicFramePr>
          <p:cNvPr id="106499" name="Object 3"/>
          <p:cNvGraphicFramePr>
            <a:graphicFrameLocks noChangeAspect="1"/>
          </p:cNvGraphicFramePr>
          <p:nvPr>
            <p:extLst>
              <p:ext uri="{D42A27DB-BD31-4B8C-83A1-F6EECF244321}">
                <p14:modId xmlns:p14="http://schemas.microsoft.com/office/powerpoint/2010/main" val="2229122813"/>
              </p:ext>
            </p:extLst>
          </p:nvPr>
        </p:nvGraphicFramePr>
        <p:xfrm>
          <a:off x="3282950" y="3124200"/>
          <a:ext cx="2578100" cy="482600"/>
        </p:xfrm>
        <a:graphic>
          <a:graphicData uri="http://schemas.openxmlformats.org/presentationml/2006/ole">
            <mc:AlternateContent xmlns:mc="http://schemas.openxmlformats.org/markup-compatibility/2006">
              <mc:Choice xmlns:v="urn:schemas-microsoft-com:vml" Requires="v">
                <p:oleObj spid="_x0000_s12302" name="Equation" r:id="rId3" imgW="2577960" imgH="482400" progId="Equation.DSMT4">
                  <p:embed/>
                </p:oleObj>
              </mc:Choice>
              <mc:Fallback>
                <p:oleObj name="Equation" r:id="rId3" imgW="2577960" imgH="48240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950" y="3124200"/>
                        <a:ext cx="2578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Point-Slope Form of a Line </a:t>
            </a:r>
          </a:p>
        </p:txBody>
      </p:sp>
      <p:sp>
        <p:nvSpPr>
          <p:cNvPr id="3" name="Content Placeholder 2"/>
          <p:cNvSpPr>
            <a:spLocks noGrp="1"/>
          </p:cNvSpPr>
          <p:nvPr>
            <p:ph idx="1"/>
          </p:nvPr>
        </p:nvSpPr>
        <p:spPr/>
        <p:txBody>
          <a:bodyPr/>
          <a:lstStyle/>
          <a:p>
            <a:r>
              <a:rPr lang="en-US" dirty="0"/>
              <a:t>Find the equation, in slope-intercept form, of the line that passes through the point </a:t>
            </a:r>
            <a:r>
              <a:rPr lang="en-US" dirty="0">
                <a:solidFill>
                  <a:srgbClr val="0000FF"/>
                </a:solidFill>
              </a:rPr>
              <a:t>(−2, 5) </a:t>
            </a:r>
            <a:r>
              <a:rPr lang="en-US" dirty="0"/>
              <a:t>with slope </a:t>
            </a:r>
            <a:r>
              <a:rPr lang="en-US" dirty="0">
                <a:solidFill>
                  <a:srgbClr val="0000FF"/>
                </a:solidFill>
              </a:rPr>
              <a:t>3</a:t>
            </a:r>
            <a:r>
              <a:rPr lang="en-US" dirty="0"/>
              <a:t>. </a:t>
            </a:r>
          </a:p>
          <a:p>
            <a:r>
              <a:rPr lang="en-US" b="1" dirty="0"/>
              <a:t>Solution: </a:t>
            </a:r>
          </a:p>
          <a:p>
            <a:r>
              <a:rPr lang="en-US" dirty="0"/>
              <a:t>Since we are given the slope of the line and a point on the line, we can substitute directly into the point-slope form, then solve for </a:t>
            </a:r>
            <a:r>
              <a:rPr lang="en-US" i="1" dirty="0"/>
              <a:t>y</a:t>
            </a:r>
            <a:r>
              <a:rPr lang="en-US" dirty="0"/>
              <a:t> to obtain the slope-intercept form.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Point-Slope Form of a Line (cont.)</a:t>
            </a:r>
          </a:p>
        </p:txBody>
      </p:sp>
      <p:graphicFrame>
        <p:nvGraphicFramePr>
          <p:cNvPr id="13315" name="Object 3"/>
          <p:cNvGraphicFramePr>
            <a:graphicFrameLocks noChangeAspect="1"/>
          </p:cNvGraphicFramePr>
          <p:nvPr>
            <p:extLst>
              <p:ext uri="{D42A27DB-BD31-4B8C-83A1-F6EECF244321}">
                <p14:modId xmlns:p14="http://schemas.microsoft.com/office/powerpoint/2010/main" val="64344386"/>
              </p:ext>
            </p:extLst>
          </p:nvPr>
        </p:nvGraphicFramePr>
        <p:xfrm>
          <a:off x="4679950" y="4127500"/>
          <a:ext cx="2616200" cy="279400"/>
        </p:xfrm>
        <a:graphic>
          <a:graphicData uri="http://schemas.openxmlformats.org/presentationml/2006/ole">
            <mc:AlternateContent xmlns:mc="http://schemas.openxmlformats.org/markup-compatibility/2006">
              <mc:Choice xmlns:v="urn:schemas-microsoft-com:vml" Requires="v">
                <p:oleObj spid="_x0000_s13392" name="Equation" r:id="rId3" imgW="2616120" imgH="279360" progId="Equation.DSMT4">
                  <p:embed/>
                </p:oleObj>
              </mc:Choice>
              <mc:Fallback>
                <p:oleObj name="Equation" r:id="rId3" imgW="2616120" imgH="279360" progId="Equation.DSMT4">
                  <p:embed/>
                  <p:pic>
                    <p:nvPicPr>
                      <p:cNvPr id="0" name="Picture 3"/>
                      <p:cNvPicPr>
                        <a:picLocks noChangeAspect="1" noChangeArrowheads="1"/>
                      </p:cNvPicPr>
                      <p:nvPr/>
                    </p:nvPicPr>
                    <p:blipFill>
                      <a:blip r:embed="rId4"/>
                      <a:srcRect/>
                      <a:stretch>
                        <a:fillRect/>
                      </a:stretch>
                    </p:blipFill>
                    <p:spPr bwMode="auto">
                      <a:xfrm>
                        <a:off x="4679950" y="4127500"/>
                        <a:ext cx="2616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extLst>
              <p:ext uri="{D42A27DB-BD31-4B8C-83A1-F6EECF244321}">
                <p14:modId xmlns:p14="http://schemas.microsoft.com/office/powerpoint/2010/main" val="847223733"/>
              </p:ext>
            </p:extLst>
          </p:nvPr>
        </p:nvGraphicFramePr>
        <p:xfrm>
          <a:off x="4679950" y="2133600"/>
          <a:ext cx="2222500" cy="279400"/>
        </p:xfrm>
        <a:graphic>
          <a:graphicData uri="http://schemas.openxmlformats.org/presentationml/2006/ole">
            <mc:AlternateContent xmlns:mc="http://schemas.openxmlformats.org/markup-compatibility/2006">
              <mc:Choice xmlns:v="urn:schemas-microsoft-com:vml" Requires="v">
                <p:oleObj spid="_x0000_s13393" name="Equation" r:id="rId5" imgW="2222280" imgH="279360" progId="Equation.DSMT4">
                  <p:embed/>
                </p:oleObj>
              </mc:Choice>
              <mc:Fallback>
                <p:oleObj name="Equation" r:id="rId5" imgW="2222280" imgH="279360" progId="Equation.DSMT4">
                  <p:embed/>
                  <p:pic>
                    <p:nvPicPr>
                      <p:cNvPr id="0" name="Picture 4"/>
                      <p:cNvPicPr>
                        <a:picLocks noChangeAspect="1" noChangeArrowheads="1"/>
                      </p:cNvPicPr>
                      <p:nvPr/>
                    </p:nvPicPr>
                    <p:blipFill>
                      <a:blip r:embed="rId6"/>
                      <a:srcRect/>
                      <a:stretch>
                        <a:fillRect/>
                      </a:stretch>
                    </p:blipFill>
                    <p:spPr bwMode="auto">
                      <a:xfrm>
                        <a:off x="4679950" y="2133600"/>
                        <a:ext cx="222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1993900" y="4089400"/>
          <a:ext cx="1549400" cy="355600"/>
        </p:xfrm>
        <a:graphic>
          <a:graphicData uri="http://schemas.openxmlformats.org/presentationml/2006/ole">
            <mc:AlternateContent xmlns:mc="http://schemas.openxmlformats.org/markup-compatibility/2006">
              <mc:Choice xmlns:v="urn:schemas-microsoft-com:vml" Requires="v">
                <p:oleObj spid="_x0000_s13394" name="Equation" r:id="rId7" imgW="1549080" imgH="355320" progId="Equation.DSMT4">
                  <p:embed/>
                </p:oleObj>
              </mc:Choice>
              <mc:Fallback>
                <p:oleObj name="Equation" r:id="rId7" imgW="1549080" imgH="3553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3900" y="4089400"/>
                        <a:ext cx="1549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1524000" y="3429000"/>
          <a:ext cx="1879600" cy="355600"/>
        </p:xfrm>
        <a:graphic>
          <a:graphicData uri="http://schemas.openxmlformats.org/presentationml/2006/ole">
            <mc:AlternateContent xmlns:mc="http://schemas.openxmlformats.org/markup-compatibility/2006">
              <mc:Choice xmlns:v="urn:schemas-microsoft-com:vml" Requires="v">
                <p:oleObj spid="_x0000_s13395" name="Equation" r:id="rId9" imgW="1879560" imgH="355320" progId="Equation.DSMT4">
                  <p:embed/>
                </p:oleObj>
              </mc:Choice>
              <mc:Fallback>
                <p:oleObj name="Equation" r:id="rId9" imgW="1879560" imgH="3553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3429000"/>
                        <a:ext cx="1879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p:cNvGraphicFramePr>
            <a:graphicFrameLocks noChangeAspect="1"/>
          </p:cNvGraphicFramePr>
          <p:nvPr/>
        </p:nvGraphicFramePr>
        <p:xfrm>
          <a:off x="1524000" y="2743200"/>
          <a:ext cx="2133600" cy="469900"/>
        </p:xfrm>
        <a:graphic>
          <a:graphicData uri="http://schemas.openxmlformats.org/presentationml/2006/ole">
            <mc:AlternateContent xmlns:mc="http://schemas.openxmlformats.org/markup-compatibility/2006">
              <mc:Choice xmlns:v="urn:schemas-microsoft-com:vml" Requires="v">
                <p:oleObj spid="_x0000_s13396" name="Equation" r:id="rId11" imgW="2133360" imgH="469800" progId="Equation.DSMT4">
                  <p:embed/>
                </p:oleObj>
              </mc:Choice>
              <mc:Fallback>
                <p:oleObj name="Equation" r:id="rId11" imgW="2133360" imgH="469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2743200"/>
                        <a:ext cx="2133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8"/>
          <p:cNvGraphicFramePr>
            <a:graphicFrameLocks noChangeAspect="1"/>
          </p:cNvGraphicFramePr>
          <p:nvPr/>
        </p:nvGraphicFramePr>
        <p:xfrm>
          <a:off x="1524000" y="1981200"/>
          <a:ext cx="2590800" cy="546100"/>
        </p:xfrm>
        <a:graphic>
          <a:graphicData uri="http://schemas.openxmlformats.org/presentationml/2006/ole">
            <mc:AlternateContent xmlns:mc="http://schemas.openxmlformats.org/markup-compatibility/2006">
              <mc:Choice xmlns:v="urn:schemas-microsoft-com:vml" Requires="v">
                <p:oleObj spid="_x0000_s13397" name="Equation" r:id="rId13" imgW="2590560" imgH="545760" progId="Equation.DSMT4">
                  <p:embed/>
                </p:oleObj>
              </mc:Choice>
              <mc:Fallback>
                <p:oleObj name="Equation" r:id="rId13" imgW="2590560" imgH="5457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1981200"/>
                        <a:ext cx="25908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1" name="Object 9"/>
          <p:cNvGraphicFramePr>
            <a:graphicFrameLocks noChangeAspect="1"/>
          </p:cNvGraphicFramePr>
          <p:nvPr/>
        </p:nvGraphicFramePr>
        <p:xfrm>
          <a:off x="1397000" y="1295400"/>
          <a:ext cx="2514600" cy="495300"/>
        </p:xfrm>
        <a:graphic>
          <a:graphicData uri="http://schemas.openxmlformats.org/presentationml/2006/ole">
            <mc:AlternateContent xmlns:mc="http://schemas.openxmlformats.org/markup-compatibility/2006">
              <mc:Choice xmlns:v="urn:schemas-microsoft-com:vml" Requires="v">
                <p:oleObj spid="_x0000_s13398" name="Equation" r:id="rId15" imgW="2514600" imgH="495000" progId="Equation.DSMT4">
                  <p:embed/>
                </p:oleObj>
              </mc:Choice>
              <mc:Fallback>
                <p:oleObj name="Equation" r:id="rId15" imgW="2514600" imgH="4950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97000" y="1295400"/>
                        <a:ext cx="2514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3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Slope of a Line </a:t>
            </a:r>
          </a:p>
        </p:txBody>
      </p:sp>
      <p:sp>
        <p:nvSpPr>
          <p:cNvPr id="3" name="Content Placeholder 2"/>
          <p:cNvSpPr>
            <a:spLocks noGrp="1"/>
          </p:cNvSpPr>
          <p:nvPr>
            <p:ph idx="1"/>
          </p:nvPr>
        </p:nvSpPr>
        <p:spPr>
          <a:xfrm>
            <a:off x="457200" y="1280160"/>
            <a:ext cx="8229600" cy="3453253"/>
          </a:xfrm>
          <a:solidFill>
            <a:srgbClr val="FFFFCC"/>
          </a:solidFill>
          <a:ln w="28575">
            <a:solidFill>
              <a:srgbClr val="000000"/>
            </a:solidFill>
          </a:ln>
        </p:spPr>
        <p:txBody>
          <a:bodyPr>
            <a:spAutoFit/>
          </a:bodyPr>
          <a:lstStyle/>
          <a:p>
            <a:pPr algn="ctr"/>
            <a:r>
              <a:rPr lang="en-US" b="1" dirty="0">
                <a:solidFill>
                  <a:srgbClr val="000000"/>
                </a:solidFill>
              </a:rPr>
              <a:t>The Slope of a Line</a:t>
            </a:r>
          </a:p>
          <a:p>
            <a:r>
              <a:rPr lang="en-US" dirty="0">
                <a:solidFill>
                  <a:srgbClr val="000000"/>
                </a:solidFill>
              </a:rPr>
              <a:t>Let </a:t>
            </a:r>
            <a:r>
              <a:rPr lang="en-US" i="1" dirty="0">
                <a:solidFill>
                  <a:srgbClr val="000000"/>
                </a:solidFill>
              </a:rPr>
              <a:t>L</a:t>
            </a:r>
            <a:r>
              <a:rPr lang="en-US" dirty="0">
                <a:solidFill>
                  <a:srgbClr val="000000"/>
                </a:solidFill>
              </a:rPr>
              <a:t> stand for a given line in the Cartesian plane, and </a:t>
            </a:r>
          </a:p>
          <a:p>
            <a:r>
              <a:rPr lang="en-US" dirty="0">
                <a:solidFill>
                  <a:srgbClr val="000000"/>
                </a:solidFill>
              </a:rPr>
              <a:t>let (</a:t>
            </a:r>
            <a:r>
              <a:rPr lang="en-US" i="1" dirty="0">
                <a:solidFill>
                  <a:srgbClr val="000000"/>
                </a:solidFill>
              </a:rPr>
              <a:t>x</a:t>
            </a:r>
            <a:r>
              <a:rPr lang="en-US" baseline="-25000" dirty="0">
                <a:solidFill>
                  <a:srgbClr val="000000"/>
                </a:solidFill>
              </a:rPr>
              <a:t>1</a:t>
            </a:r>
            <a:r>
              <a:rPr lang="en-US" dirty="0">
                <a:solidFill>
                  <a:srgbClr val="000000"/>
                </a:solidFill>
              </a:rPr>
              <a:t>, </a:t>
            </a:r>
            <a:r>
              <a:rPr lang="en-US" i="1" dirty="0">
                <a:solidFill>
                  <a:srgbClr val="000000"/>
                </a:solidFill>
              </a:rPr>
              <a:t>y</a:t>
            </a:r>
            <a:r>
              <a:rPr lang="en-US" baseline="-25000" dirty="0">
                <a:solidFill>
                  <a:srgbClr val="000000"/>
                </a:solidFill>
              </a:rPr>
              <a:t>1</a:t>
            </a:r>
            <a:r>
              <a:rPr lang="en-US" dirty="0">
                <a:solidFill>
                  <a:srgbClr val="000000"/>
                </a:solidFill>
              </a:rPr>
              <a:t>) and (</a:t>
            </a:r>
            <a:r>
              <a:rPr lang="en-US" i="1" dirty="0">
                <a:solidFill>
                  <a:srgbClr val="000000"/>
                </a:solidFill>
              </a:rPr>
              <a:t>x</a:t>
            </a:r>
            <a:r>
              <a:rPr lang="en-US" baseline="-25000" dirty="0">
                <a:solidFill>
                  <a:srgbClr val="000000"/>
                </a:solidFill>
              </a:rPr>
              <a:t>2</a:t>
            </a:r>
            <a:r>
              <a:rPr lang="en-US" dirty="0">
                <a:solidFill>
                  <a:srgbClr val="000000"/>
                </a:solidFill>
              </a:rPr>
              <a:t>, </a:t>
            </a:r>
            <a:r>
              <a:rPr lang="en-US" i="1" dirty="0">
                <a:solidFill>
                  <a:srgbClr val="000000"/>
                </a:solidFill>
              </a:rPr>
              <a:t>y</a:t>
            </a:r>
            <a:r>
              <a:rPr lang="en-US" baseline="-25000" dirty="0">
                <a:solidFill>
                  <a:srgbClr val="000000"/>
                </a:solidFill>
              </a:rPr>
              <a:t>2</a:t>
            </a:r>
            <a:r>
              <a:rPr lang="en-US" dirty="0">
                <a:solidFill>
                  <a:srgbClr val="000000"/>
                </a:solidFill>
              </a:rPr>
              <a:t>) be the coordinates of any two distinct points on </a:t>
            </a:r>
            <a:r>
              <a:rPr lang="en-US" i="1" dirty="0">
                <a:solidFill>
                  <a:srgbClr val="000000"/>
                </a:solidFill>
              </a:rPr>
              <a:t>L</a:t>
            </a:r>
            <a:r>
              <a:rPr lang="en-US" dirty="0">
                <a:solidFill>
                  <a:srgbClr val="000000"/>
                </a:solidFill>
              </a:rPr>
              <a:t>. The </a:t>
            </a:r>
            <a:r>
              <a:rPr lang="en-US" b="1" dirty="0">
                <a:solidFill>
                  <a:srgbClr val="C00000"/>
                </a:solidFill>
              </a:rPr>
              <a:t>slope</a:t>
            </a:r>
            <a:r>
              <a:rPr lang="en-US" dirty="0">
                <a:solidFill>
                  <a:srgbClr val="000000"/>
                </a:solidFill>
              </a:rPr>
              <a:t> of the line </a:t>
            </a:r>
            <a:r>
              <a:rPr lang="en-US" i="1" dirty="0">
                <a:solidFill>
                  <a:srgbClr val="000000"/>
                </a:solidFill>
              </a:rPr>
              <a:t>L</a:t>
            </a:r>
            <a:r>
              <a:rPr lang="en-US" dirty="0">
                <a:solidFill>
                  <a:srgbClr val="000000"/>
                </a:solidFill>
              </a:rPr>
              <a:t> is the </a:t>
            </a:r>
          </a:p>
          <a:p>
            <a:pPr>
              <a:lnSpc>
                <a:spcPct val="150000"/>
              </a:lnSpc>
            </a:pPr>
            <a:r>
              <a:rPr lang="en-US" dirty="0">
                <a:solidFill>
                  <a:srgbClr val="000000"/>
                </a:solidFill>
              </a:rPr>
              <a:t>ratio               which can be described in words as </a:t>
            </a:r>
          </a:p>
          <a:p>
            <a:pPr>
              <a:lnSpc>
                <a:spcPct val="150000"/>
              </a:lnSpc>
            </a:pPr>
            <a:r>
              <a:rPr lang="en-US" dirty="0">
                <a:solidFill>
                  <a:srgbClr val="000000"/>
                </a:solidFill>
              </a:rPr>
              <a:t>“change in </a:t>
            </a:r>
            <a:r>
              <a:rPr lang="en-US" i="1" dirty="0">
                <a:solidFill>
                  <a:srgbClr val="000000"/>
                </a:solidFill>
              </a:rPr>
              <a:t>y</a:t>
            </a:r>
            <a:r>
              <a:rPr lang="en-US" dirty="0">
                <a:solidFill>
                  <a:srgbClr val="000000"/>
                </a:solidFill>
              </a:rPr>
              <a:t> over change in </a:t>
            </a:r>
            <a:r>
              <a:rPr lang="en-US" i="1" dirty="0">
                <a:solidFill>
                  <a:srgbClr val="000000"/>
                </a:solidFill>
              </a:rPr>
              <a:t>x</a:t>
            </a:r>
            <a:r>
              <a:rPr lang="en-US" dirty="0">
                <a:solidFill>
                  <a:srgbClr val="000000"/>
                </a:solidFill>
              </a:rPr>
              <a:t>” or “rise over run.” </a:t>
            </a:r>
          </a:p>
        </p:txBody>
      </p:sp>
      <p:graphicFrame>
        <p:nvGraphicFramePr>
          <p:cNvPr id="95235" name="Object 3"/>
          <p:cNvGraphicFramePr>
            <a:graphicFrameLocks noChangeAspect="1"/>
          </p:cNvGraphicFramePr>
          <p:nvPr/>
        </p:nvGraphicFramePr>
        <p:xfrm>
          <a:off x="1295400" y="3200400"/>
          <a:ext cx="1016000" cy="927100"/>
        </p:xfrm>
        <a:graphic>
          <a:graphicData uri="http://schemas.openxmlformats.org/presentationml/2006/ole">
            <mc:AlternateContent xmlns:mc="http://schemas.openxmlformats.org/markup-compatibility/2006">
              <mc:Choice xmlns:v="urn:schemas-microsoft-com:vml" Requires="v">
                <p:oleObj spid="_x0000_s1038" name="Equation" r:id="rId3" imgW="1016000" imgH="927100" progId="Equation.DSMT4">
                  <p:embed/>
                </p:oleObj>
              </mc:Choice>
              <mc:Fallback>
                <p:oleObj name="Equation" r:id="rId3" imgW="1016000" imgH="92710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200400"/>
                        <a:ext cx="1016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Point-Slope Form of a Line</a:t>
            </a:r>
          </a:p>
        </p:txBody>
      </p:sp>
      <p:sp>
        <p:nvSpPr>
          <p:cNvPr id="3" name="Content Placeholder 2"/>
          <p:cNvSpPr>
            <a:spLocks noGrp="1"/>
          </p:cNvSpPr>
          <p:nvPr>
            <p:ph idx="1"/>
          </p:nvPr>
        </p:nvSpPr>
        <p:spPr/>
        <p:txBody>
          <a:bodyPr/>
          <a:lstStyle/>
          <a:p>
            <a:r>
              <a:rPr lang="en-US" dirty="0"/>
              <a:t>Find the equation, in slope-intercept form, of the line that passes through the two points </a:t>
            </a:r>
            <a:r>
              <a:rPr lang="en-US" dirty="0">
                <a:solidFill>
                  <a:srgbClr val="0000FF"/>
                </a:solidFill>
              </a:rPr>
              <a:t>(−3, −2) </a:t>
            </a:r>
            <a:r>
              <a:rPr lang="en-US" dirty="0"/>
              <a:t>and </a:t>
            </a:r>
            <a:r>
              <a:rPr lang="en-US" dirty="0">
                <a:solidFill>
                  <a:srgbClr val="0000FF"/>
                </a:solidFill>
              </a:rPr>
              <a:t>(1, 6)</a:t>
            </a:r>
            <a:r>
              <a:rPr lang="en-US" dirty="0"/>
              <a:t>.</a:t>
            </a:r>
            <a:r>
              <a:rPr lang="en-US" dirty="0">
                <a:solidFill>
                  <a:srgbClr val="0000FF"/>
                </a:solidFill>
              </a:rPr>
              <a:t> </a:t>
            </a:r>
          </a:p>
          <a:p>
            <a:r>
              <a:rPr lang="en-US" b="1" dirty="0"/>
              <a:t>Solution:</a:t>
            </a:r>
            <a:r>
              <a:rPr lang="en-US" dirty="0"/>
              <a:t> </a:t>
            </a:r>
          </a:p>
          <a:p>
            <a:r>
              <a:rPr lang="en-US" dirty="0"/>
              <a:t>We already have a point (actually, two) on the line, but we still need the slope to use the point-slope form. We can calculate this using the two points and the slope formula.</a:t>
            </a:r>
          </a:p>
        </p:txBody>
      </p:sp>
      <p:graphicFrame>
        <p:nvGraphicFramePr>
          <p:cNvPr id="108546" name="Object 2"/>
          <p:cNvGraphicFramePr>
            <a:graphicFrameLocks noChangeAspect="1"/>
          </p:cNvGraphicFramePr>
          <p:nvPr/>
        </p:nvGraphicFramePr>
        <p:xfrm>
          <a:off x="2819400" y="4648200"/>
          <a:ext cx="1574800" cy="838200"/>
        </p:xfrm>
        <a:graphic>
          <a:graphicData uri="http://schemas.openxmlformats.org/presentationml/2006/ole">
            <mc:AlternateContent xmlns:mc="http://schemas.openxmlformats.org/markup-compatibility/2006">
              <mc:Choice xmlns:v="urn:schemas-microsoft-com:vml" Requires="v">
                <p:oleObj spid="_x0000_s14371" name="Equation" r:id="rId3" imgW="1574640" imgH="838080" progId="Equation.DSMT4">
                  <p:embed/>
                </p:oleObj>
              </mc:Choice>
              <mc:Fallback>
                <p:oleObj name="Equation" r:id="rId3" imgW="1574640" imgH="83808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648200"/>
                        <a:ext cx="157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3"/>
          <p:cNvGraphicFramePr>
            <a:graphicFrameLocks noChangeAspect="1"/>
          </p:cNvGraphicFramePr>
          <p:nvPr/>
        </p:nvGraphicFramePr>
        <p:xfrm>
          <a:off x="4508500" y="4660900"/>
          <a:ext cx="749300" cy="838200"/>
        </p:xfrm>
        <a:graphic>
          <a:graphicData uri="http://schemas.openxmlformats.org/presentationml/2006/ole">
            <mc:AlternateContent xmlns:mc="http://schemas.openxmlformats.org/markup-compatibility/2006">
              <mc:Choice xmlns:v="urn:schemas-microsoft-com:vml" Requires="v">
                <p:oleObj spid="_x0000_s14372" name="Equation" r:id="rId5" imgW="749160" imgH="838080" progId="Equation.DSMT4">
                  <p:embed/>
                </p:oleObj>
              </mc:Choice>
              <mc:Fallback>
                <p:oleObj name="Equation" r:id="rId5" imgW="74916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8500" y="4660900"/>
                        <a:ext cx="749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5346700" y="4940300"/>
          <a:ext cx="469900" cy="279400"/>
        </p:xfrm>
        <a:graphic>
          <a:graphicData uri="http://schemas.openxmlformats.org/presentationml/2006/ole">
            <mc:AlternateContent xmlns:mc="http://schemas.openxmlformats.org/markup-compatibility/2006">
              <mc:Choice xmlns:v="urn:schemas-microsoft-com:vml" Requires="v">
                <p:oleObj spid="_x0000_s14373" name="Equation" r:id="rId7" imgW="469800" imgH="279360" progId="Equation.DSMT4">
                  <p:embed/>
                </p:oleObj>
              </mc:Choice>
              <mc:Fallback>
                <p:oleObj name="Equation" r:id="rId7" imgW="469800" imgH="2793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6700" y="4940300"/>
                        <a:ext cx="469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Point-Slope Form of a Line (cont.)</a:t>
            </a:r>
          </a:p>
        </p:txBody>
      </p:sp>
      <p:sp>
        <p:nvSpPr>
          <p:cNvPr id="3" name="Content Placeholder 2"/>
          <p:cNvSpPr>
            <a:spLocks noGrp="1"/>
          </p:cNvSpPr>
          <p:nvPr>
            <p:ph idx="1"/>
          </p:nvPr>
        </p:nvSpPr>
        <p:spPr/>
        <p:txBody>
          <a:bodyPr/>
          <a:lstStyle/>
          <a:p>
            <a:r>
              <a:rPr lang="en-US" dirty="0"/>
              <a:t>Now we can substitute into the point-slope form, then solve for </a:t>
            </a:r>
            <a:r>
              <a:rPr lang="en-US" i="1" dirty="0"/>
              <a:t>y</a:t>
            </a:r>
            <a:r>
              <a:rPr lang="en-US" dirty="0"/>
              <a:t> to obtain the desired slope-intercept equation. </a:t>
            </a:r>
          </a:p>
        </p:txBody>
      </p:sp>
      <p:sp>
        <p:nvSpPr>
          <p:cNvPr id="5" name="Rectangle 4"/>
          <p:cNvSpPr/>
          <p:nvPr/>
        </p:nvSpPr>
        <p:spPr>
          <a:xfrm>
            <a:off x="4800600" y="3111500"/>
            <a:ext cx="3931920" cy="1323439"/>
          </a:xfrm>
          <a:prstGeom prst="rect">
            <a:avLst/>
          </a:prstGeom>
        </p:spPr>
        <p:txBody>
          <a:bodyPr>
            <a:spAutoFit/>
          </a:bodyPr>
          <a:lstStyle/>
          <a:p>
            <a:r>
              <a:rPr lang="en-US" sz="2000" dirty="0">
                <a:solidFill>
                  <a:srgbClr val="008080"/>
                </a:solidFill>
              </a:rPr>
              <a:t>Note that no matter which point we substitute into the point-slope form, the resulting slope-intercept equation is the same.</a:t>
            </a:r>
          </a:p>
        </p:txBody>
      </p:sp>
      <p:graphicFrame>
        <p:nvGraphicFramePr>
          <p:cNvPr id="15363" name="Object 3"/>
          <p:cNvGraphicFramePr>
            <a:graphicFrameLocks noChangeAspect="1"/>
          </p:cNvGraphicFramePr>
          <p:nvPr/>
        </p:nvGraphicFramePr>
        <p:xfrm>
          <a:off x="2832100" y="4267200"/>
          <a:ext cx="1409700" cy="355600"/>
        </p:xfrm>
        <a:graphic>
          <a:graphicData uri="http://schemas.openxmlformats.org/presentationml/2006/ole">
            <mc:AlternateContent xmlns:mc="http://schemas.openxmlformats.org/markup-compatibility/2006">
              <mc:Choice xmlns:v="urn:schemas-microsoft-com:vml" Requires="v">
                <p:oleObj spid="_x0000_s15407" name="Equation" r:id="rId3" imgW="1409400" imgH="355320" progId="Equation.DSMT4">
                  <p:embed/>
                </p:oleObj>
              </mc:Choice>
              <mc:Fallback>
                <p:oleObj name="Equation" r:id="rId3" imgW="1409400" imgH="3553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0" y="4267200"/>
                        <a:ext cx="1409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2362200" y="3733800"/>
          <a:ext cx="1866900" cy="355600"/>
        </p:xfrm>
        <a:graphic>
          <a:graphicData uri="http://schemas.openxmlformats.org/presentationml/2006/ole">
            <mc:AlternateContent xmlns:mc="http://schemas.openxmlformats.org/markup-compatibility/2006">
              <mc:Choice xmlns:v="urn:schemas-microsoft-com:vml" Requires="v">
                <p:oleObj spid="_x0000_s15408" name="Equation" r:id="rId5" imgW="1866600" imgH="355320" progId="Equation.DSMT4">
                  <p:embed/>
                </p:oleObj>
              </mc:Choice>
              <mc:Fallback>
                <p:oleObj name="Equation" r:id="rId5" imgW="1866600" imgH="355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733800"/>
                        <a:ext cx="18669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2362200" y="3124200"/>
          <a:ext cx="2133600" cy="469900"/>
        </p:xfrm>
        <a:graphic>
          <a:graphicData uri="http://schemas.openxmlformats.org/presentationml/2006/ole">
            <mc:AlternateContent xmlns:mc="http://schemas.openxmlformats.org/markup-compatibility/2006">
              <mc:Choice xmlns:v="urn:schemas-microsoft-com:vml" Requires="v">
                <p:oleObj spid="_x0000_s15409" name="Equation" r:id="rId7" imgW="2133360" imgH="469800" progId="Equation.DSMT4">
                  <p:embed/>
                </p:oleObj>
              </mc:Choice>
              <mc:Fallback>
                <p:oleObj name="Equation" r:id="rId7" imgW="213336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124200"/>
                        <a:ext cx="2133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2235200" y="2552700"/>
          <a:ext cx="2514600" cy="495300"/>
        </p:xfrm>
        <a:graphic>
          <a:graphicData uri="http://schemas.openxmlformats.org/presentationml/2006/ole">
            <mc:AlternateContent xmlns:mc="http://schemas.openxmlformats.org/markup-compatibility/2006">
              <mc:Choice xmlns:v="urn:schemas-microsoft-com:vml" Requires="v">
                <p:oleObj spid="_x0000_s15410" name="Equation" r:id="rId9" imgW="2514600" imgH="495000" progId="Equation.DSMT4">
                  <p:embed/>
                </p:oleObj>
              </mc:Choice>
              <mc:Fallback>
                <p:oleObj name="Equation" r:id="rId9" imgW="2514600" imgH="4950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5200" y="2552700"/>
                        <a:ext cx="2514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Slope of a Line </a:t>
            </a:r>
          </a:p>
        </p:txBody>
      </p:sp>
      <p:sp>
        <p:nvSpPr>
          <p:cNvPr id="3" name="Content Placeholder 2"/>
          <p:cNvSpPr>
            <a:spLocks noGrp="1"/>
          </p:cNvSpPr>
          <p:nvPr>
            <p:ph idx="1"/>
          </p:nvPr>
        </p:nvSpPr>
        <p:spPr>
          <a:ln w="28575">
            <a:solidFill>
              <a:srgbClr val="FF0000"/>
            </a:solidFill>
          </a:ln>
        </p:spPr>
        <p:txBody>
          <a:bodyPr/>
          <a:lstStyle/>
          <a:p>
            <a:pPr algn="ctr"/>
            <a:r>
              <a:rPr lang="en-US" b="1" dirty="0">
                <a:solidFill>
                  <a:srgbClr val="000000"/>
                </a:solidFill>
              </a:rPr>
              <a:t>Caution </a:t>
            </a:r>
          </a:p>
          <a:p>
            <a:r>
              <a:rPr lang="en-US" dirty="0">
                <a:solidFill>
                  <a:srgbClr val="000000"/>
                </a:solidFill>
              </a:rPr>
              <a:t>It doesn’t matter how you assign the labels (</a:t>
            </a:r>
            <a:r>
              <a:rPr lang="en-US" i="1" dirty="0">
                <a:solidFill>
                  <a:srgbClr val="000000"/>
                </a:solidFill>
              </a:rPr>
              <a:t>x</a:t>
            </a:r>
            <a:r>
              <a:rPr lang="en-US" baseline="-25000" dirty="0">
                <a:solidFill>
                  <a:srgbClr val="000000"/>
                </a:solidFill>
              </a:rPr>
              <a:t>1</a:t>
            </a:r>
            <a:r>
              <a:rPr lang="en-US" dirty="0">
                <a:solidFill>
                  <a:srgbClr val="000000"/>
                </a:solidFill>
              </a:rPr>
              <a:t>, </a:t>
            </a:r>
            <a:r>
              <a:rPr lang="en-US" i="1" dirty="0">
                <a:solidFill>
                  <a:srgbClr val="000000"/>
                </a:solidFill>
              </a:rPr>
              <a:t>y</a:t>
            </a:r>
            <a:r>
              <a:rPr lang="en-US" baseline="-25000" dirty="0">
                <a:solidFill>
                  <a:srgbClr val="000000"/>
                </a:solidFill>
              </a:rPr>
              <a:t>1</a:t>
            </a:r>
            <a:r>
              <a:rPr lang="en-US" dirty="0">
                <a:solidFill>
                  <a:srgbClr val="000000"/>
                </a:solidFill>
              </a:rPr>
              <a:t>) and (</a:t>
            </a:r>
            <a:r>
              <a:rPr lang="en-US" i="1" dirty="0">
                <a:solidFill>
                  <a:srgbClr val="000000"/>
                </a:solidFill>
              </a:rPr>
              <a:t>x</a:t>
            </a:r>
            <a:r>
              <a:rPr lang="en-US" baseline="-25000" dirty="0">
                <a:solidFill>
                  <a:srgbClr val="000000"/>
                </a:solidFill>
              </a:rPr>
              <a:t>2</a:t>
            </a:r>
            <a:r>
              <a:rPr lang="en-US" dirty="0">
                <a:solidFill>
                  <a:srgbClr val="000000"/>
                </a:solidFill>
              </a:rPr>
              <a:t>, </a:t>
            </a:r>
            <a:r>
              <a:rPr lang="en-US" i="1" dirty="0">
                <a:solidFill>
                  <a:srgbClr val="000000"/>
                </a:solidFill>
              </a:rPr>
              <a:t>y</a:t>
            </a:r>
            <a:r>
              <a:rPr lang="en-US" baseline="-25000" dirty="0">
                <a:solidFill>
                  <a:srgbClr val="000000"/>
                </a:solidFill>
              </a:rPr>
              <a:t>2</a:t>
            </a:r>
            <a:r>
              <a:rPr lang="en-US" dirty="0">
                <a:solidFill>
                  <a:srgbClr val="000000"/>
                </a:solidFill>
              </a:rPr>
              <a:t>) to the two points you are using to calculate slope, but it </a:t>
            </a:r>
            <a:r>
              <a:rPr lang="en-US" i="1" dirty="0">
                <a:solidFill>
                  <a:srgbClr val="000000"/>
                </a:solidFill>
              </a:rPr>
              <a:t>is</a:t>
            </a:r>
            <a:r>
              <a:rPr lang="en-US" dirty="0">
                <a:solidFill>
                  <a:srgbClr val="000000"/>
                </a:solidFill>
              </a:rPr>
              <a:t> important that you are consistent as you apply the formula. You cannot change the order in which you are subtracting as you determine the numerator and denominator in the slope formula. </a:t>
            </a:r>
          </a:p>
          <a:p>
            <a:pPr>
              <a:lnSpc>
                <a:spcPct val="200000"/>
              </a:lnSpc>
            </a:pPr>
            <a:endParaRPr lang="en-US" dirty="0">
              <a:solidFill>
                <a:srgbClr val="000000"/>
              </a:solidFill>
            </a:endParaRPr>
          </a:p>
        </p:txBody>
      </p:sp>
      <p:graphicFrame>
        <p:nvGraphicFramePr>
          <p:cNvPr id="96260" name="Object 4"/>
          <p:cNvGraphicFramePr>
            <a:graphicFrameLocks noChangeAspect="1"/>
          </p:cNvGraphicFramePr>
          <p:nvPr/>
        </p:nvGraphicFramePr>
        <p:xfrm>
          <a:off x="495300" y="4572000"/>
          <a:ext cx="8153400" cy="927100"/>
        </p:xfrm>
        <a:graphic>
          <a:graphicData uri="http://schemas.openxmlformats.org/presentationml/2006/ole">
            <mc:AlternateContent xmlns:mc="http://schemas.openxmlformats.org/markup-compatibility/2006">
              <mc:Choice xmlns:v="urn:schemas-microsoft-com:vml" Requires="v">
                <p:oleObj spid="_x0000_s2063" name="Equation" r:id="rId3" imgW="8153280" imgH="927000" progId="Equation.DSMT4">
                  <p:embed/>
                </p:oleObj>
              </mc:Choice>
              <mc:Fallback>
                <p:oleObj name="Equation" r:id="rId3" imgW="8153280" imgH="927000" progId="Equation.DSMT4">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4572000"/>
                        <a:ext cx="8153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Calculating the Slope of a Line </a:t>
            </a:r>
          </a:p>
        </p:txBody>
      </p:sp>
      <p:sp>
        <p:nvSpPr>
          <p:cNvPr id="3" name="Content Placeholder 2"/>
          <p:cNvSpPr>
            <a:spLocks noGrp="1"/>
          </p:cNvSpPr>
          <p:nvPr>
            <p:ph idx="1"/>
          </p:nvPr>
        </p:nvSpPr>
        <p:spPr/>
        <p:txBody>
          <a:bodyPr/>
          <a:lstStyle/>
          <a:p>
            <a:r>
              <a:rPr lang="en-US" dirty="0"/>
              <a:t>Determine the slopes of the lines passing through the following pairs of points in </a:t>
            </a:r>
            <a:r>
              <a:rPr lang="en-US" dirty="0">
                <a:solidFill>
                  <a:srgbClr val="0000FF"/>
                </a:solidFill>
                <a:latin typeface="Cambria Math" panose="02040503050406030204" pitchFamily="18" charset="0"/>
                <a:ea typeface="Cambria Math" panose="02040503050406030204" pitchFamily="18" charset="0"/>
              </a:rPr>
              <a:t>ℝ</a:t>
            </a:r>
            <a:r>
              <a:rPr lang="en-US" baseline="30000" dirty="0">
                <a:solidFill>
                  <a:srgbClr val="0000FF"/>
                </a:solidFill>
                <a:ea typeface="Cambria Math" panose="02040503050406030204" pitchFamily="18" charset="0"/>
              </a:rPr>
              <a:t>2</a:t>
            </a:r>
            <a:r>
              <a:rPr lang="en-US" dirty="0">
                <a:ea typeface="Cambria Math" panose="02040503050406030204" pitchFamily="18" charset="0"/>
              </a:rPr>
              <a:t>.</a:t>
            </a:r>
            <a:endParaRPr lang="en-US" dirty="0"/>
          </a:p>
          <a:p>
            <a:endParaRPr lang="en-US" dirty="0"/>
          </a:p>
          <a:p>
            <a:endParaRPr lang="en-US" dirty="0"/>
          </a:p>
          <a:p>
            <a:endParaRPr lang="en-US" dirty="0"/>
          </a:p>
        </p:txBody>
      </p:sp>
      <p:graphicFrame>
        <p:nvGraphicFramePr>
          <p:cNvPr id="97282" name="Object 2"/>
          <p:cNvGraphicFramePr>
            <a:graphicFrameLocks noChangeAspect="1"/>
          </p:cNvGraphicFramePr>
          <p:nvPr>
            <p:extLst>
              <p:ext uri="{D42A27DB-BD31-4B8C-83A1-F6EECF244321}">
                <p14:modId xmlns:p14="http://schemas.microsoft.com/office/powerpoint/2010/main" val="2028880815"/>
              </p:ext>
            </p:extLst>
          </p:nvPr>
        </p:nvGraphicFramePr>
        <p:xfrm>
          <a:off x="522288" y="2377440"/>
          <a:ext cx="3492500" cy="2336800"/>
        </p:xfrm>
        <a:graphic>
          <a:graphicData uri="http://schemas.openxmlformats.org/presentationml/2006/ole">
            <mc:AlternateContent xmlns:mc="http://schemas.openxmlformats.org/markup-compatibility/2006">
              <mc:Choice xmlns:v="urn:schemas-microsoft-com:vml" Requires="v">
                <p:oleObj spid="_x0000_s3085" name="Equation" r:id="rId3" imgW="3492360" imgH="2336760" progId="Equation.DSMT4">
                  <p:embed/>
                </p:oleObj>
              </mc:Choice>
              <mc:Fallback>
                <p:oleObj name="Equation" r:id="rId3" imgW="3492360" imgH="233676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8" y="2377440"/>
                        <a:ext cx="3492500"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Calculating the Slope of a Line (cont.)</a:t>
            </a:r>
          </a:p>
        </p:txBody>
      </p:sp>
      <p:sp>
        <p:nvSpPr>
          <p:cNvPr id="3" name="Content Placeholder 2"/>
          <p:cNvSpPr>
            <a:spLocks noGrp="1"/>
          </p:cNvSpPr>
          <p:nvPr>
            <p:ph idx="1"/>
          </p:nvPr>
        </p:nvSpPr>
        <p:spPr/>
        <p:txBody>
          <a:bodyPr/>
          <a:lstStyle/>
          <a:p>
            <a:r>
              <a:rPr lang="en-US" b="1" dirty="0"/>
              <a:t>Solutions: </a:t>
            </a:r>
          </a:p>
        </p:txBody>
      </p:sp>
      <p:graphicFrame>
        <p:nvGraphicFramePr>
          <p:cNvPr id="98306" name="Object 2"/>
          <p:cNvGraphicFramePr>
            <a:graphicFrameLocks noChangeAspect="1"/>
          </p:cNvGraphicFramePr>
          <p:nvPr/>
        </p:nvGraphicFramePr>
        <p:xfrm>
          <a:off x="533400" y="1828800"/>
          <a:ext cx="1879600" cy="876300"/>
        </p:xfrm>
        <a:graphic>
          <a:graphicData uri="http://schemas.openxmlformats.org/presentationml/2006/ole">
            <mc:AlternateContent xmlns:mc="http://schemas.openxmlformats.org/markup-compatibility/2006">
              <mc:Choice xmlns:v="urn:schemas-microsoft-com:vml" Requires="v">
                <p:oleObj spid="_x0000_s4230" name="Equation" r:id="rId3" imgW="1879560" imgH="876240" progId="Equation.DSMT4">
                  <p:embed/>
                </p:oleObj>
              </mc:Choice>
              <mc:Fallback>
                <p:oleObj name="Equation" r:id="rId3" imgW="1879560" imgH="876240"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28800"/>
                        <a:ext cx="1879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7" name="Object 3"/>
          <p:cNvGraphicFramePr>
            <a:graphicFrameLocks noChangeAspect="1"/>
          </p:cNvGraphicFramePr>
          <p:nvPr/>
        </p:nvGraphicFramePr>
        <p:xfrm>
          <a:off x="4343400" y="2057400"/>
          <a:ext cx="4559300" cy="736600"/>
        </p:xfrm>
        <a:graphic>
          <a:graphicData uri="http://schemas.openxmlformats.org/presentationml/2006/ole">
            <mc:AlternateContent xmlns:mc="http://schemas.openxmlformats.org/markup-compatibility/2006">
              <mc:Choice xmlns:v="urn:schemas-microsoft-com:vml" Requires="v">
                <p:oleObj spid="_x0000_s4231" name="Equation" r:id="rId5" imgW="4559040" imgH="736560" progId="Equation.DSMT4">
                  <p:embed/>
                </p:oleObj>
              </mc:Choice>
              <mc:Fallback>
                <p:oleObj name="Equation" r:id="rId5" imgW="4559040" imgH="736560" progId="Equation.DSMT4">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057400"/>
                        <a:ext cx="45593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8" name="Object 4"/>
          <p:cNvGraphicFramePr>
            <a:graphicFrameLocks noChangeAspect="1"/>
          </p:cNvGraphicFramePr>
          <p:nvPr>
            <p:extLst>
              <p:ext uri="{D42A27DB-BD31-4B8C-83A1-F6EECF244321}">
                <p14:modId xmlns:p14="http://schemas.microsoft.com/office/powerpoint/2010/main" val="1419817393"/>
              </p:ext>
            </p:extLst>
          </p:nvPr>
        </p:nvGraphicFramePr>
        <p:xfrm>
          <a:off x="555625" y="4197350"/>
          <a:ext cx="1841500" cy="1752600"/>
        </p:xfrm>
        <a:graphic>
          <a:graphicData uri="http://schemas.openxmlformats.org/presentationml/2006/ole">
            <mc:AlternateContent xmlns:mc="http://schemas.openxmlformats.org/markup-compatibility/2006">
              <mc:Choice xmlns:v="urn:schemas-microsoft-com:vml" Requires="v">
                <p:oleObj spid="_x0000_s4232" name="Equation" r:id="rId7" imgW="1841400" imgH="1752480" progId="Equation.DSMT4">
                  <p:embed/>
                </p:oleObj>
              </mc:Choice>
              <mc:Fallback>
                <p:oleObj name="Equation" r:id="rId7" imgW="1841400" imgH="1752480" progId="Equation.DSMT4">
                  <p:embed/>
                  <p:pic>
                    <p:nvPicPr>
                      <p:cNvPr id="0" name="Object 16"/>
                      <p:cNvPicPr>
                        <a:picLocks noChangeAspect="1" noChangeArrowheads="1"/>
                      </p:cNvPicPr>
                      <p:nvPr/>
                    </p:nvPicPr>
                    <p:blipFill>
                      <a:blip r:embed="rId8"/>
                      <a:srcRect/>
                      <a:stretch>
                        <a:fillRect/>
                      </a:stretch>
                    </p:blipFill>
                    <p:spPr bwMode="auto">
                      <a:xfrm>
                        <a:off x="555625" y="4197350"/>
                        <a:ext cx="18415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4876800" y="4785062"/>
            <a:ext cx="4023360" cy="1015663"/>
          </a:xfrm>
          <a:prstGeom prst="rect">
            <a:avLst/>
          </a:prstGeom>
        </p:spPr>
        <p:txBody>
          <a:bodyPr>
            <a:spAutoFit/>
          </a:bodyPr>
          <a:lstStyle/>
          <a:p>
            <a:r>
              <a:rPr lang="en-US" sz="2000" dirty="0">
                <a:solidFill>
                  <a:srgbClr val="008080"/>
                </a:solidFill>
              </a:rPr>
              <a:t>The final answer tells us that the line through the two points rises 14 units for every run of 3 units horizontally. </a:t>
            </a:r>
          </a:p>
        </p:txBody>
      </p:sp>
      <p:graphicFrame>
        <p:nvGraphicFramePr>
          <p:cNvPr id="4101" name="Object 5"/>
          <p:cNvGraphicFramePr>
            <a:graphicFrameLocks noChangeAspect="1"/>
          </p:cNvGraphicFramePr>
          <p:nvPr/>
        </p:nvGraphicFramePr>
        <p:xfrm>
          <a:off x="1016000" y="2971800"/>
          <a:ext cx="1397000" cy="990600"/>
        </p:xfrm>
        <a:graphic>
          <a:graphicData uri="http://schemas.openxmlformats.org/presentationml/2006/ole">
            <mc:AlternateContent xmlns:mc="http://schemas.openxmlformats.org/markup-compatibility/2006">
              <mc:Choice xmlns:v="urn:schemas-microsoft-com:vml" Requires="v">
                <p:oleObj spid="_x0000_s4233" name="Equation" r:id="rId9" imgW="1396800" imgH="990360" progId="Equation.DSMT4">
                  <p:embed/>
                </p:oleObj>
              </mc:Choice>
              <mc:Fallback>
                <p:oleObj name="Equation" r:id="rId9" imgW="1396800" imgH="9903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6000" y="2971800"/>
                        <a:ext cx="1397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4343400" y="3276600"/>
          <a:ext cx="4025900" cy="723900"/>
        </p:xfrm>
        <a:graphic>
          <a:graphicData uri="http://schemas.openxmlformats.org/presentationml/2006/ole">
            <mc:AlternateContent xmlns:mc="http://schemas.openxmlformats.org/markup-compatibility/2006">
              <mc:Choice xmlns:v="urn:schemas-microsoft-com:vml" Requires="v">
                <p:oleObj spid="_x0000_s4234" name="Equation" r:id="rId11" imgW="4025880" imgH="723600" progId="Equation.DSMT4">
                  <p:embed/>
                </p:oleObj>
              </mc:Choice>
              <mc:Fallback>
                <p:oleObj name="Equation" r:id="rId11" imgW="4025880" imgH="723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3400" y="3276600"/>
                        <a:ext cx="40259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2520950" y="1892300"/>
          <a:ext cx="749300" cy="838200"/>
        </p:xfrm>
        <a:graphic>
          <a:graphicData uri="http://schemas.openxmlformats.org/presentationml/2006/ole">
            <mc:AlternateContent xmlns:mc="http://schemas.openxmlformats.org/markup-compatibility/2006">
              <mc:Choice xmlns:v="urn:schemas-microsoft-com:vml" Requires="v">
                <p:oleObj spid="_x0000_s4235" name="Equation" r:id="rId13" imgW="749160" imgH="838080" progId="Equation.DSMT4">
                  <p:embed/>
                </p:oleObj>
              </mc:Choice>
              <mc:Fallback>
                <p:oleObj name="Equation" r:id="rId13" imgW="749160" imgH="8380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20950" y="1892300"/>
                        <a:ext cx="749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p:cNvGraphicFramePr>
            <a:graphicFrameLocks noChangeAspect="1"/>
          </p:cNvGraphicFramePr>
          <p:nvPr/>
        </p:nvGraphicFramePr>
        <p:xfrm>
          <a:off x="3340100" y="1892300"/>
          <a:ext cx="774700" cy="838200"/>
        </p:xfrm>
        <a:graphic>
          <a:graphicData uri="http://schemas.openxmlformats.org/presentationml/2006/ole">
            <mc:AlternateContent xmlns:mc="http://schemas.openxmlformats.org/markup-compatibility/2006">
              <mc:Choice xmlns:v="urn:schemas-microsoft-com:vml" Requires="v">
                <p:oleObj spid="_x0000_s4236" name="Equation" r:id="rId15" imgW="774360" imgH="838080" progId="Equation.DSMT4">
                  <p:embed/>
                </p:oleObj>
              </mc:Choice>
              <mc:Fallback>
                <p:oleObj name="Equation" r:id="rId15" imgW="774360" imgH="8380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40100" y="1892300"/>
                        <a:ext cx="774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9"/>
          <p:cNvGraphicFramePr>
            <a:graphicFrameLocks noChangeAspect="1"/>
          </p:cNvGraphicFramePr>
          <p:nvPr/>
        </p:nvGraphicFramePr>
        <p:xfrm>
          <a:off x="2520950" y="3048000"/>
          <a:ext cx="749300" cy="838200"/>
        </p:xfrm>
        <a:graphic>
          <a:graphicData uri="http://schemas.openxmlformats.org/presentationml/2006/ole">
            <mc:AlternateContent xmlns:mc="http://schemas.openxmlformats.org/markup-compatibility/2006">
              <mc:Choice xmlns:v="urn:schemas-microsoft-com:vml" Requires="v">
                <p:oleObj spid="_x0000_s4237" name="Equation" r:id="rId17" imgW="749160" imgH="838080" progId="Equation.DSMT4">
                  <p:embed/>
                </p:oleObj>
              </mc:Choice>
              <mc:Fallback>
                <p:oleObj name="Equation" r:id="rId17" imgW="749160" imgH="8380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20950" y="3048000"/>
                        <a:ext cx="749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 name="Object 10"/>
          <p:cNvGraphicFramePr>
            <a:graphicFrameLocks noChangeAspect="1"/>
          </p:cNvGraphicFramePr>
          <p:nvPr/>
        </p:nvGraphicFramePr>
        <p:xfrm>
          <a:off x="3340100" y="3048000"/>
          <a:ext cx="774700" cy="838200"/>
        </p:xfrm>
        <a:graphic>
          <a:graphicData uri="http://schemas.openxmlformats.org/presentationml/2006/ole">
            <mc:AlternateContent xmlns:mc="http://schemas.openxmlformats.org/markup-compatibility/2006">
              <mc:Choice xmlns:v="urn:schemas-microsoft-com:vml" Requires="v">
                <p:oleObj spid="_x0000_s4238" name="Equation" r:id="rId19" imgW="774360" imgH="838080" progId="Equation.DSMT4">
                  <p:embed/>
                </p:oleObj>
              </mc:Choice>
              <mc:Fallback>
                <p:oleObj name="Equation" r:id="rId19" imgW="774360" imgH="83808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40100" y="3048000"/>
                        <a:ext cx="774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7" name="Object 11"/>
          <p:cNvGraphicFramePr>
            <a:graphicFrameLocks noChangeAspect="1"/>
          </p:cNvGraphicFramePr>
          <p:nvPr/>
        </p:nvGraphicFramePr>
        <p:xfrm>
          <a:off x="2540000" y="4305300"/>
          <a:ext cx="584200" cy="1663700"/>
        </p:xfrm>
        <a:graphic>
          <a:graphicData uri="http://schemas.openxmlformats.org/presentationml/2006/ole">
            <mc:AlternateContent xmlns:mc="http://schemas.openxmlformats.org/markup-compatibility/2006">
              <mc:Choice xmlns:v="urn:schemas-microsoft-com:vml" Requires="v">
                <p:oleObj spid="_x0000_s4239" name="Equation" r:id="rId21" imgW="583920" imgH="1663560" progId="Equation.DSMT4">
                  <p:embed/>
                </p:oleObj>
              </mc:Choice>
              <mc:Fallback>
                <p:oleObj name="Equation" r:id="rId21" imgW="583920" imgH="1663560" progId="Equation.DSMT4">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40000" y="4305300"/>
                        <a:ext cx="5842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8" name="Object 12"/>
          <p:cNvGraphicFramePr>
            <a:graphicFrameLocks noChangeAspect="1"/>
          </p:cNvGraphicFramePr>
          <p:nvPr/>
        </p:nvGraphicFramePr>
        <p:xfrm>
          <a:off x="3180688" y="4711700"/>
          <a:ext cx="914400" cy="838200"/>
        </p:xfrm>
        <a:graphic>
          <a:graphicData uri="http://schemas.openxmlformats.org/presentationml/2006/ole">
            <mc:AlternateContent xmlns:mc="http://schemas.openxmlformats.org/markup-compatibility/2006">
              <mc:Choice xmlns:v="urn:schemas-microsoft-com:vml" Requires="v">
                <p:oleObj spid="_x0000_s4240" name="Equation" r:id="rId23" imgW="914400" imgH="838080" progId="Equation.DSMT4">
                  <p:embed/>
                </p:oleObj>
              </mc:Choice>
              <mc:Fallback>
                <p:oleObj name="Equation" r:id="rId23" imgW="914400" imgH="838080" progId="Equation.DSMT4">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80688" y="4711700"/>
                        <a:ext cx="91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9" name="Object 13"/>
          <p:cNvGraphicFramePr>
            <a:graphicFrameLocks noChangeAspect="1"/>
          </p:cNvGraphicFramePr>
          <p:nvPr/>
        </p:nvGraphicFramePr>
        <p:xfrm>
          <a:off x="4120488" y="4711700"/>
          <a:ext cx="711200" cy="838200"/>
        </p:xfrm>
        <a:graphic>
          <a:graphicData uri="http://schemas.openxmlformats.org/presentationml/2006/ole">
            <mc:AlternateContent xmlns:mc="http://schemas.openxmlformats.org/markup-compatibility/2006">
              <mc:Choice xmlns:v="urn:schemas-microsoft-com:vml" Requires="v">
                <p:oleObj spid="_x0000_s4241" name="Equation" r:id="rId25" imgW="711000" imgH="838080" progId="Equation.DSMT4">
                  <p:embed/>
                </p:oleObj>
              </mc:Choice>
              <mc:Fallback>
                <p:oleObj name="Equation" r:id="rId25" imgW="711000" imgH="838080" progId="Equation.DSMT4">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20488" y="4711700"/>
                        <a:ext cx="71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830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0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0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Calculating the Slope of a Line (cont.)</a:t>
            </a:r>
          </a:p>
        </p:txBody>
      </p:sp>
      <p:graphicFrame>
        <p:nvGraphicFramePr>
          <p:cNvPr id="99330" name="Object 2"/>
          <p:cNvGraphicFramePr>
            <a:graphicFrameLocks noChangeAspect="1"/>
          </p:cNvGraphicFramePr>
          <p:nvPr/>
        </p:nvGraphicFramePr>
        <p:xfrm>
          <a:off x="530352" y="1280160"/>
          <a:ext cx="1422400" cy="838200"/>
        </p:xfrm>
        <a:graphic>
          <a:graphicData uri="http://schemas.openxmlformats.org/presentationml/2006/ole">
            <mc:AlternateContent xmlns:mc="http://schemas.openxmlformats.org/markup-compatibility/2006">
              <mc:Choice xmlns:v="urn:schemas-microsoft-com:vml" Requires="v">
                <p:oleObj spid="_x0000_s5155" name="Equation" r:id="rId3" imgW="1422360" imgH="838080" progId="Equation.DSMT4">
                  <p:embed/>
                </p:oleObj>
              </mc:Choice>
              <mc:Fallback>
                <p:oleObj name="Equation" r:id="rId3" imgW="1422360" imgH="83808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1280160"/>
                        <a:ext cx="142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3733800" y="1498937"/>
            <a:ext cx="5029200" cy="707886"/>
          </a:xfrm>
          <a:prstGeom prst="rect">
            <a:avLst/>
          </a:prstGeom>
        </p:spPr>
        <p:txBody>
          <a:bodyPr>
            <a:spAutoFit/>
          </a:bodyPr>
          <a:lstStyle/>
          <a:p>
            <a:r>
              <a:rPr lang="en-US" sz="2000" dirty="0">
                <a:solidFill>
                  <a:srgbClr val="008080"/>
                </a:solidFill>
              </a:rPr>
              <a:t>These two points have the same </a:t>
            </a:r>
            <a:r>
              <a:rPr lang="en-US" sz="2000" i="1" dirty="0">
                <a:solidFill>
                  <a:srgbClr val="008080"/>
                </a:solidFill>
              </a:rPr>
              <a:t>y</a:t>
            </a:r>
            <a:r>
              <a:rPr lang="en-US" sz="2000" dirty="0">
                <a:solidFill>
                  <a:srgbClr val="008080"/>
                </a:solidFill>
              </a:rPr>
              <a:t>-coordinate and thus lie on a horizontal line.</a:t>
            </a:r>
          </a:p>
        </p:txBody>
      </p:sp>
      <p:graphicFrame>
        <p:nvGraphicFramePr>
          <p:cNvPr id="5123" name="Object 3"/>
          <p:cNvGraphicFramePr>
            <a:graphicFrameLocks noChangeAspect="1"/>
          </p:cNvGraphicFramePr>
          <p:nvPr/>
        </p:nvGraphicFramePr>
        <p:xfrm>
          <a:off x="2089150" y="1295400"/>
          <a:ext cx="736600" cy="838200"/>
        </p:xfrm>
        <a:graphic>
          <a:graphicData uri="http://schemas.openxmlformats.org/presentationml/2006/ole">
            <mc:AlternateContent xmlns:mc="http://schemas.openxmlformats.org/markup-compatibility/2006">
              <mc:Choice xmlns:v="urn:schemas-microsoft-com:vml" Requires="v">
                <p:oleObj spid="_x0000_s5156" name="Equation" r:id="rId5" imgW="736560" imgH="838080" progId="Equation.DSMT4">
                  <p:embed/>
                </p:oleObj>
              </mc:Choice>
              <mc:Fallback>
                <p:oleObj name="Equation" r:id="rId5" imgW="73656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9150" y="1295400"/>
                        <a:ext cx="73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2946400" y="1574800"/>
          <a:ext cx="482600" cy="292100"/>
        </p:xfrm>
        <a:graphic>
          <a:graphicData uri="http://schemas.openxmlformats.org/presentationml/2006/ole">
            <mc:AlternateContent xmlns:mc="http://schemas.openxmlformats.org/markup-compatibility/2006">
              <mc:Choice xmlns:v="urn:schemas-microsoft-com:vml" Requires="v">
                <p:oleObj spid="_x0000_s5157" name="Equation" r:id="rId7" imgW="482400" imgH="291960" progId="Equation.DSMT4">
                  <p:embed/>
                </p:oleObj>
              </mc:Choice>
              <mc:Fallback>
                <p:oleObj name="Equation" r:id="rId7" imgW="482400" imgH="291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6400" y="1574800"/>
                        <a:ext cx="482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Slope of a Line </a:t>
            </a:r>
          </a:p>
        </p:txBody>
      </p:sp>
      <p:sp>
        <p:nvSpPr>
          <p:cNvPr id="3" name="Content Placeholder 2"/>
          <p:cNvSpPr>
            <a:spLocks noGrp="1"/>
          </p:cNvSpPr>
          <p:nvPr>
            <p:ph idx="1"/>
          </p:nvPr>
        </p:nvSpPr>
        <p:spPr>
          <a:xfrm>
            <a:off x="457200" y="1280160"/>
            <a:ext cx="8229600" cy="2419124"/>
          </a:xfrm>
          <a:solidFill>
            <a:srgbClr val="FFFFCC"/>
          </a:solidFill>
          <a:ln w="28575">
            <a:solidFill>
              <a:srgbClr val="000000"/>
            </a:solidFill>
          </a:ln>
        </p:spPr>
        <p:txBody>
          <a:bodyPr>
            <a:spAutoFit/>
          </a:bodyPr>
          <a:lstStyle/>
          <a:p>
            <a:pPr algn="ctr"/>
            <a:r>
              <a:rPr lang="en-US" b="1" dirty="0">
                <a:solidFill>
                  <a:srgbClr val="000000"/>
                </a:solidFill>
              </a:rPr>
              <a:t>Slopes of Horizontal and Vertical Lines </a:t>
            </a:r>
          </a:p>
          <a:p>
            <a:r>
              <a:rPr lang="en-US" b="1" dirty="0">
                <a:solidFill>
                  <a:srgbClr val="C00000"/>
                </a:solidFill>
              </a:rPr>
              <a:t>Horizontal lines</a:t>
            </a:r>
            <a:r>
              <a:rPr lang="en-US" dirty="0">
                <a:solidFill>
                  <a:srgbClr val="000000"/>
                </a:solidFill>
              </a:rPr>
              <a:t>, which can be written in the form </a:t>
            </a:r>
            <a:r>
              <a:rPr lang="en-US" i="1" dirty="0">
                <a:solidFill>
                  <a:srgbClr val="0000FF"/>
                </a:solidFill>
              </a:rPr>
              <a:t>y</a:t>
            </a:r>
            <a:r>
              <a:rPr lang="en-US" dirty="0">
                <a:solidFill>
                  <a:srgbClr val="0000FF"/>
                </a:solidFill>
              </a:rPr>
              <a:t> = </a:t>
            </a:r>
            <a:r>
              <a:rPr lang="en-US" i="1" dirty="0">
                <a:solidFill>
                  <a:srgbClr val="0000FF"/>
                </a:solidFill>
              </a:rPr>
              <a:t>c</a:t>
            </a:r>
            <a:r>
              <a:rPr lang="en-US" dirty="0">
                <a:solidFill>
                  <a:srgbClr val="000000"/>
                </a:solidFill>
              </a:rPr>
              <a:t>, have a </a:t>
            </a:r>
            <a:r>
              <a:rPr lang="en-US" b="1" dirty="0">
                <a:solidFill>
                  <a:srgbClr val="C00000"/>
                </a:solidFill>
              </a:rPr>
              <a:t>slope of 0</a:t>
            </a:r>
            <a:r>
              <a:rPr lang="en-US" dirty="0">
                <a:solidFill>
                  <a:srgbClr val="000000"/>
                </a:solidFill>
              </a:rPr>
              <a:t>. </a:t>
            </a:r>
          </a:p>
          <a:p>
            <a:r>
              <a:rPr lang="en-US" b="1" dirty="0">
                <a:solidFill>
                  <a:srgbClr val="C00000"/>
                </a:solidFill>
              </a:rPr>
              <a:t>Vertical lines</a:t>
            </a:r>
            <a:r>
              <a:rPr lang="en-US" dirty="0">
                <a:solidFill>
                  <a:srgbClr val="000000"/>
                </a:solidFill>
              </a:rPr>
              <a:t>, which can be written in the form </a:t>
            </a:r>
            <a:r>
              <a:rPr lang="en-US" i="1" dirty="0">
                <a:solidFill>
                  <a:srgbClr val="0000FF"/>
                </a:solidFill>
              </a:rPr>
              <a:t>x</a:t>
            </a:r>
            <a:r>
              <a:rPr lang="en-US" dirty="0">
                <a:solidFill>
                  <a:srgbClr val="0000FF"/>
                </a:solidFill>
              </a:rPr>
              <a:t> = </a:t>
            </a:r>
            <a:r>
              <a:rPr lang="en-US" i="1" dirty="0">
                <a:solidFill>
                  <a:srgbClr val="0000FF"/>
                </a:solidFill>
              </a:rPr>
              <a:t>c</a:t>
            </a:r>
            <a:r>
              <a:rPr lang="en-US" dirty="0">
                <a:solidFill>
                  <a:srgbClr val="000000"/>
                </a:solidFill>
              </a:rPr>
              <a:t>, have an </a:t>
            </a:r>
            <a:r>
              <a:rPr lang="en-US" b="1" dirty="0">
                <a:solidFill>
                  <a:srgbClr val="C00000"/>
                </a:solidFill>
              </a:rPr>
              <a:t>undefined slope</a:t>
            </a:r>
            <a:r>
              <a:rPr lang="en-US" dirty="0">
                <a:solidFill>
                  <a:srgbClr val="000000"/>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Calculating the Slope of a Line </a:t>
            </a:r>
          </a:p>
        </p:txBody>
      </p:sp>
      <p:sp>
        <p:nvSpPr>
          <p:cNvPr id="3" name="Content Placeholder 2"/>
          <p:cNvSpPr>
            <a:spLocks noGrp="1"/>
          </p:cNvSpPr>
          <p:nvPr>
            <p:ph idx="1"/>
          </p:nvPr>
        </p:nvSpPr>
        <p:spPr/>
        <p:txBody>
          <a:bodyPr/>
          <a:lstStyle/>
          <a:p>
            <a:r>
              <a:rPr lang="en-US" dirty="0"/>
              <a:t>Determine the slopes of the lines defined by the following equations. </a:t>
            </a:r>
          </a:p>
          <a:p>
            <a:endParaRPr lang="en-US" dirty="0"/>
          </a:p>
          <a:p>
            <a:endParaRPr lang="en-US" dirty="0"/>
          </a:p>
          <a:p>
            <a:endParaRPr lang="en-US" dirty="0"/>
          </a:p>
          <a:p>
            <a:endParaRPr lang="en-US" dirty="0"/>
          </a:p>
          <a:p>
            <a:pPr marL="463550" indent="-463550"/>
            <a:r>
              <a:rPr lang="en-US" b="1" dirty="0"/>
              <a:t>Solutions: </a:t>
            </a:r>
          </a:p>
          <a:p>
            <a:pPr marL="463550" indent="-463550"/>
            <a:r>
              <a:rPr lang="en-US" b="1" dirty="0"/>
              <a:t>a.	</a:t>
            </a:r>
            <a:r>
              <a:rPr lang="en-US" dirty="0"/>
              <a:t>First, we find two points on the line by calculating the intercepts. </a:t>
            </a:r>
          </a:p>
          <a:p>
            <a:endParaRPr lang="en-US" dirty="0"/>
          </a:p>
        </p:txBody>
      </p:sp>
      <p:graphicFrame>
        <p:nvGraphicFramePr>
          <p:cNvPr id="100354" name="Object 2"/>
          <p:cNvGraphicFramePr>
            <a:graphicFrameLocks noChangeAspect="1"/>
          </p:cNvGraphicFramePr>
          <p:nvPr/>
        </p:nvGraphicFramePr>
        <p:xfrm>
          <a:off x="530352" y="2527300"/>
          <a:ext cx="5689601" cy="1511300"/>
        </p:xfrm>
        <a:graphic>
          <a:graphicData uri="http://schemas.openxmlformats.org/presentationml/2006/ole">
            <mc:AlternateContent xmlns:mc="http://schemas.openxmlformats.org/markup-compatibility/2006">
              <mc:Choice xmlns:v="urn:schemas-microsoft-com:vml" Requires="v">
                <p:oleObj spid="_x0000_s6157" name="Equation" r:id="rId3" imgW="5689440" imgH="1511280" progId="Equation.DSMT4">
                  <p:embed/>
                </p:oleObj>
              </mc:Choice>
              <mc:Fallback>
                <p:oleObj name="Equation" r:id="rId3" imgW="5689440" imgH="151128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2527300"/>
                        <a:ext cx="5689601"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Calculating the Slope of a Line (cont.)</a:t>
            </a:r>
          </a:p>
        </p:txBody>
      </p:sp>
      <p:sp>
        <p:nvSpPr>
          <p:cNvPr id="5" name="Rectangle 4"/>
          <p:cNvSpPr/>
          <p:nvPr/>
        </p:nvSpPr>
        <p:spPr>
          <a:xfrm>
            <a:off x="5864216" y="1909240"/>
            <a:ext cx="2926080" cy="1631216"/>
          </a:xfrm>
          <a:prstGeom prst="rect">
            <a:avLst/>
          </a:prstGeom>
        </p:spPr>
        <p:txBody>
          <a:bodyPr>
            <a:spAutoFit/>
          </a:bodyPr>
          <a:lstStyle/>
          <a:p>
            <a:r>
              <a:rPr lang="en-US" sz="2000" dirty="0">
                <a:solidFill>
                  <a:srgbClr val="008080"/>
                </a:solidFill>
              </a:rPr>
              <a:t>Recall that the </a:t>
            </a:r>
            <a:r>
              <a:rPr lang="en-US" sz="2000" i="1" dirty="0">
                <a:solidFill>
                  <a:srgbClr val="008080"/>
                </a:solidFill>
              </a:rPr>
              <a:t>x</a:t>
            </a:r>
            <a:r>
              <a:rPr lang="en-US" sz="2000" dirty="0">
                <a:solidFill>
                  <a:srgbClr val="008080"/>
                </a:solidFill>
              </a:rPr>
              <a:t>-intercept is found by setting </a:t>
            </a:r>
            <a:r>
              <a:rPr lang="en-US" sz="2000" i="1" dirty="0">
                <a:solidFill>
                  <a:srgbClr val="008080"/>
                </a:solidFill>
              </a:rPr>
              <a:t>y</a:t>
            </a:r>
            <a:r>
              <a:rPr lang="en-US" sz="2000" dirty="0">
                <a:solidFill>
                  <a:srgbClr val="008080"/>
                </a:solidFill>
              </a:rPr>
              <a:t> equal to 0 and solving for </a:t>
            </a:r>
            <a:r>
              <a:rPr lang="en-US" sz="2000" i="1" dirty="0">
                <a:solidFill>
                  <a:srgbClr val="008080"/>
                </a:solidFill>
              </a:rPr>
              <a:t>x</a:t>
            </a:r>
            <a:r>
              <a:rPr lang="en-US" sz="2000" dirty="0">
                <a:solidFill>
                  <a:srgbClr val="008080"/>
                </a:solidFill>
              </a:rPr>
              <a:t>, and vice versa for the                   </a:t>
            </a:r>
            <a:r>
              <a:rPr lang="en-US" sz="2000" i="1" dirty="0">
                <a:solidFill>
                  <a:srgbClr val="008080"/>
                </a:solidFill>
              </a:rPr>
              <a:t>y</a:t>
            </a:r>
            <a:r>
              <a:rPr lang="en-US" sz="2000" dirty="0">
                <a:solidFill>
                  <a:srgbClr val="008080"/>
                </a:solidFill>
              </a:rPr>
              <a:t>-intercept. </a:t>
            </a:r>
          </a:p>
        </p:txBody>
      </p:sp>
      <p:sp>
        <p:nvSpPr>
          <p:cNvPr id="7" name="Rectangle 6"/>
          <p:cNvSpPr/>
          <p:nvPr/>
        </p:nvSpPr>
        <p:spPr>
          <a:xfrm>
            <a:off x="5864216" y="4683456"/>
            <a:ext cx="3108960" cy="707886"/>
          </a:xfrm>
          <a:prstGeom prst="rect">
            <a:avLst/>
          </a:prstGeom>
        </p:spPr>
        <p:txBody>
          <a:bodyPr>
            <a:spAutoFit/>
          </a:bodyPr>
          <a:lstStyle/>
          <a:p>
            <a:r>
              <a:rPr lang="en-US" sz="2000" dirty="0">
                <a:solidFill>
                  <a:srgbClr val="008080"/>
                </a:solidFill>
              </a:rPr>
              <a:t>Once we have two points, we apply the slope formula. </a:t>
            </a:r>
          </a:p>
        </p:txBody>
      </p:sp>
      <p:graphicFrame>
        <p:nvGraphicFramePr>
          <p:cNvPr id="7172" name="Object 4"/>
          <p:cNvGraphicFramePr>
            <a:graphicFrameLocks noChangeAspect="1"/>
          </p:cNvGraphicFramePr>
          <p:nvPr/>
        </p:nvGraphicFramePr>
        <p:xfrm>
          <a:off x="762000" y="4531056"/>
          <a:ext cx="2082800" cy="838200"/>
        </p:xfrm>
        <a:graphic>
          <a:graphicData uri="http://schemas.openxmlformats.org/presentationml/2006/ole">
            <mc:AlternateContent xmlns:mc="http://schemas.openxmlformats.org/markup-compatibility/2006">
              <mc:Choice xmlns:v="urn:schemas-microsoft-com:vml" Requires="v">
                <p:oleObj spid="_x0000_s7337" name="Equation" r:id="rId3" imgW="2082600" imgH="838080" progId="Equation.DSMT4">
                  <p:embed/>
                </p:oleObj>
              </mc:Choice>
              <mc:Fallback>
                <p:oleObj name="Equation" r:id="rId3" imgW="2082600" imgH="8380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531056"/>
                        <a:ext cx="208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762000" y="3845256"/>
          <a:ext cx="2730500" cy="469900"/>
        </p:xfrm>
        <a:graphic>
          <a:graphicData uri="http://schemas.openxmlformats.org/presentationml/2006/ole">
            <mc:AlternateContent xmlns:mc="http://schemas.openxmlformats.org/markup-compatibility/2006">
              <mc:Choice xmlns:v="urn:schemas-microsoft-com:vml" Requires="v">
                <p:oleObj spid="_x0000_s7338" name="Equation" r:id="rId5" imgW="2730240" imgH="469800" progId="Equation.DSMT4">
                  <p:embed/>
                </p:oleObj>
              </mc:Choice>
              <mc:Fallback>
                <p:oleObj name="Equation" r:id="rId5" imgW="2730240" imgH="4698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845256"/>
                        <a:ext cx="2730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nvGraphicFramePr>
        <p:xfrm>
          <a:off x="4864100" y="3051506"/>
          <a:ext cx="711200" cy="292100"/>
        </p:xfrm>
        <a:graphic>
          <a:graphicData uri="http://schemas.openxmlformats.org/presentationml/2006/ole">
            <mc:AlternateContent xmlns:mc="http://schemas.openxmlformats.org/markup-compatibility/2006">
              <mc:Choice xmlns:v="urn:schemas-microsoft-com:vml" Requires="v">
                <p:oleObj spid="_x0000_s7339" name="Equation" r:id="rId7" imgW="711000" imgH="291960" progId="Equation.DSMT4">
                  <p:embed/>
                </p:oleObj>
              </mc:Choice>
              <mc:Fallback>
                <p:oleObj name="Equation" r:id="rId7" imgW="711000" imgH="2919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4100" y="3051506"/>
                        <a:ext cx="711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nvGraphicFramePr>
        <p:xfrm>
          <a:off x="4660900" y="2511756"/>
          <a:ext cx="1079500" cy="279400"/>
        </p:xfrm>
        <a:graphic>
          <a:graphicData uri="http://schemas.openxmlformats.org/presentationml/2006/ole">
            <mc:AlternateContent xmlns:mc="http://schemas.openxmlformats.org/markup-compatibility/2006">
              <mc:Choice xmlns:v="urn:schemas-microsoft-com:vml" Requires="v">
                <p:oleObj spid="_x0000_s7340" name="Equation" r:id="rId9" imgW="1079280" imgH="279360" progId="Equation.DSMT4">
                  <p:embed/>
                </p:oleObj>
              </mc:Choice>
              <mc:Fallback>
                <p:oleObj name="Equation" r:id="rId9" imgW="1079280" imgH="2793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0900" y="2511756"/>
                        <a:ext cx="1079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8"/>
          <p:cNvGraphicFramePr>
            <a:graphicFrameLocks noChangeAspect="1"/>
          </p:cNvGraphicFramePr>
          <p:nvPr>
            <p:extLst>
              <p:ext uri="{D42A27DB-BD31-4B8C-83A1-F6EECF244321}">
                <p14:modId xmlns:p14="http://schemas.microsoft.com/office/powerpoint/2010/main" val="4232824484"/>
              </p:ext>
            </p:extLst>
          </p:nvPr>
        </p:nvGraphicFramePr>
        <p:xfrm>
          <a:off x="3733800" y="1910545"/>
          <a:ext cx="2006600" cy="469900"/>
        </p:xfrm>
        <a:graphic>
          <a:graphicData uri="http://schemas.openxmlformats.org/presentationml/2006/ole">
            <mc:AlternateContent xmlns:mc="http://schemas.openxmlformats.org/markup-compatibility/2006">
              <mc:Choice xmlns:v="urn:schemas-microsoft-com:vml" Requires="v">
                <p:oleObj spid="_x0000_s7341" name="Equation" r:id="rId11" imgW="2006280" imgH="469800" progId="Equation.DSMT4">
                  <p:embed/>
                </p:oleObj>
              </mc:Choice>
              <mc:Fallback>
                <p:oleObj name="Equation" r:id="rId11" imgW="2006280" imgH="4698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1910545"/>
                        <a:ext cx="2006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7" name="Object 9"/>
          <p:cNvGraphicFramePr>
            <a:graphicFrameLocks noChangeAspect="1"/>
          </p:cNvGraphicFramePr>
          <p:nvPr/>
        </p:nvGraphicFramePr>
        <p:xfrm>
          <a:off x="1879600" y="3019756"/>
          <a:ext cx="939800" cy="355600"/>
        </p:xfrm>
        <a:graphic>
          <a:graphicData uri="http://schemas.openxmlformats.org/presentationml/2006/ole">
            <mc:AlternateContent xmlns:mc="http://schemas.openxmlformats.org/markup-compatibility/2006">
              <mc:Choice xmlns:v="urn:schemas-microsoft-com:vml" Requires="v">
                <p:oleObj spid="_x0000_s7342" name="Equation" r:id="rId13" imgW="939600" imgH="355320" progId="Equation.DSMT4">
                  <p:embed/>
                </p:oleObj>
              </mc:Choice>
              <mc:Fallback>
                <p:oleObj name="Equation" r:id="rId13" imgW="939600" imgH="35532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79600" y="3019756"/>
                        <a:ext cx="9398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 name="Object 10"/>
          <p:cNvGraphicFramePr>
            <a:graphicFrameLocks noChangeAspect="1"/>
          </p:cNvGraphicFramePr>
          <p:nvPr/>
        </p:nvGraphicFramePr>
        <p:xfrm>
          <a:off x="1511300" y="2473656"/>
          <a:ext cx="1257300" cy="355600"/>
        </p:xfrm>
        <a:graphic>
          <a:graphicData uri="http://schemas.openxmlformats.org/presentationml/2006/ole">
            <mc:AlternateContent xmlns:mc="http://schemas.openxmlformats.org/markup-compatibility/2006">
              <mc:Choice xmlns:v="urn:schemas-microsoft-com:vml" Requires="v">
                <p:oleObj spid="_x0000_s7343" name="Equation" r:id="rId15" imgW="1257120" imgH="355320" progId="Equation.DSMT4">
                  <p:embed/>
                </p:oleObj>
              </mc:Choice>
              <mc:Fallback>
                <p:oleObj name="Equation" r:id="rId15" imgW="1257120" imgH="35532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11300" y="2473656"/>
                        <a:ext cx="1257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9" name="Object 11"/>
          <p:cNvGraphicFramePr>
            <a:graphicFrameLocks noChangeAspect="1"/>
          </p:cNvGraphicFramePr>
          <p:nvPr>
            <p:extLst>
              <p:ext uri="{D42A27DB-BD31-4B8C-83A1-F6EECF244321}">
                <p14:modId xmlns:p14="http://schemas.microsoft.com/office/powerpoint/2010/main" val="131273565"/>
              </p:ext>
            </p:extLst>
          </p:nvPr>
        </p:nvGraphicFramePr>
        <p:xfrm>
          <a:off x="762000" y="1918934"/>
          <a:ext cx="2006600" cy="469900"/>
        </p:xfrm>
        <a:graphic>
          <a:graphicData uri="http://schemas.openxmlformats.org/presentationml/2006/ole">
            <mc:AlternateContent xmlns:mc="http://schemas.openxmlformats.org/markup-compatibility/2006">
              <mc:Choice xmlns:v="urn:schemas-microsoft-com:vml" Requires="v">
                <p:oleObj spid="_x0000_s7344" name="Equation" r:id="rId17" imgW="2006280" imgH="469800" progId="Equation.DSMT4">
                  <p:embed/>
                </p:oleObj>
              </mc:Choice>
              <mc:Fallback>
                <p:oleObj name="Equation" r:id="rId17" imgW="2006280" imgH="46980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2000" y="1918934"/>
                        <a:ext cx="2006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0" name="Object 12"/>
          <p:cNvGraphicFramePr>
            <a:graphicFrameLocks noChangeAspect="1"/>
          </p:cNvGraphicFramePr>
          <p:nvPr/>
        </p:nvGraphicFramePr>
        <p:xfrm>
          <a:off x="2362200" y="1406856"/>
          <a:ext cx="1739900" cy="355600"/>
        </p:xfrm>
        <a:graphic>
          <a:graphicData uri="http://schemas.openxmlformats.org/presentationml/2006/ole">
            <mc:AlternateContent xmlns:mc="http://schemas.openxmlformats.org/markup-compatibility/2006">
              <mc:Choice xmlns:v="urn:schemas-microsoft-com:vml" Requires="v">
                <p:oleObj spid="_x0000_s7345" name="Equation" r:id="rId19" imgW="1739880" imgH="355320" progId="Equation.DSMT4">
                  <p:embed/>
                </p:oleObj>
              </mc:Choice>
              <mc:Fallback>
                <p:oleObj name="Equation" r:id="rId19" imgW="1739880" imgH="35532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62200" y="1406856"/>
                        <a:ext cx="17399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1" name="Object 13"/>
          <p:cNvGraphicFramePr>
            <a:graphicFrameLocks noChangeAspect="1"/>
          </p:cNvGraphicFramePr>
          <p:nvPr/>
        </p:nvGraphicFramePr>
        <p:xfrm>
          <a:off x="2952750" y="1984706"/>
          <a:ext cx="558800" cy="304800"/>
        </p:xfrm>
        <a:graphic>
          <a:graphicData uri="http://schemas.openxmlformats.org/presentationml/2006/ole">
            <mc:AlternateContent xmlns:mc="http://schemas.openxmlformats.org/markup-compatibility/2006">
              <mc:Choice xmlns:v="urn:schemas-microsoft-com:vml" Requires="v">
                <p:oleObj spid="_x0000_s7346" name="Equation" r:id="rId21" imgW="558720" imgH="304560" progId="Equation.DSMT4">
                  <p:embed/>
                </p:oleObj>
              </mc:Choice>
              <mc:Fallback>
                <p:oleObj name="Equation" r:id="rId21" imgW="558720" imgH="304560" progId="Equation.DSMT4">
                  <p:embed/>
                  <p:pic>
                    <p:nvPicPr>
                      <p:cNvPr id="0"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52750" y="1984706"/>
                        <a:ext cx="55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2" name="Object 14"/>
          <p:cNvGraphicFramePr>
            <a:graphicFrameLocks noChangeAspect="1"/>
          </p:cNvGraphicFramePr>
          <p:nvPr/>
        </p:nvGraphicFramePr>
        <p:xfrm>
          <a:off x="2952750" y="2499056"/>
          <a:ext cx="558800" cy="304800"/>
        </p:xfrm>
        <a:graphic>
          <a:graphicData uri="http://schemas.openxmlformats.org/presentationml/2006/ole">
            <mc:AlternateContent xmlns:mc="http://schemas.openxmlformats.org/markup-compatibility/2006">
              <mc:Choice xmlns:v="urn:schemas-microsoft-com:vml" Requires="v">
                <p:oleObj spid="_x0000_s7347" name="Equation" r:id="rId23" imgW="558720" imgH="304560" progId="Equation.DSMT4">
                  <p:embed/>
                </p:oleObj>
              </mc:Choice>
              <mc:Fallback>
                <p:oleObj name="Equation" r:id="rId23" imgW="558720" imgH="304560" progId="Equation.DSMT4">
                  <p:embed/>
                  <p:pic>
                    <p:nvPicPr>
                      <p:cNvPr id="0" name="Picture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52750" y="2499056"/>
                        <a:ext cx="55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3" name="Object 15"/>
          <p:cNvGraphicFramePr>
            <a:graphicFrameLocks noChangeAspect="1"/>
          </p:cNvGraphicFramePr>
          <p:nvPr/>
        </p:nvGraphicFramePr>
        <p:xfrm>
          <a:off x="2952750" y="3007056"/>
          <a:ext cx="558800" cy="304800"/>
        </p:xfrm>
        <a:graphic>
          <a:graphicData uri="http://schemas.openxmlformats.org/presentationml/2006/ole">
            <mc:AlternateContent xmlns:mc="http://schemas.openxmlformats.org/markup-compatibility/2006">
              <mc:Choice xmlns:v="urn:schemas-microsoft-com:vml" Requires="v">
                <p:oleObj spid="_x0000_s7348" name="Equation" r:id="rId24" imgW="558720" imgH="304560" progId="Equation.DSMT4">
                  <p:embed/>
                </p:oleObj>
              </mc:Choice>
              <mc:Fallback>
                <p:oleObj name="Equation" r:id="rId24" imgW="558720" imgH="304560" progId="Equation.DSMT4">
                  <p:embed/>
                  <p:pic>
                    <p:nvPicPr>
                      <p:cNvPr id="0" name="Picture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52750" y="3007056"/>
                        <a:ext cx="55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4" name="Object 16"/>
          <p:cNvGraphicFramePr>
            <a:graphicFrameLocks noChangeAspect="1"/>
          </p:cNvGraphicFramePr>
          <p:nvPr/>
        </p:nvGraphicFramePr>
        <p:xfrm>
          <a:off x="3657600" y="3845256"/>
          <a:ext cx="2578100" cy="469900"/>
        </p:xfrm>
        <a:graphic>
          <a:graphicData uri="http://schemas.openxmlformats.org/presentationml/2006/ole">
            <mc:AlternateContent xmlns:mc="http://schemas.openxmlformats.org/markup-compatibility/2006">
              <mc:Choice xmlns:v="urn:schemas-microsoft-com:vml" Requires="v">
                <p:oleObj spid="_x0000_s7349" name="Equation" r:id="rId25" imgW="2577960" imgH="469800" progId="Equation.DSMT4">
                  <p:embed/>
                </p:oleObj>
              </mc:Choice>
              <mc:Fallback>
                <p:oleObj name="Equation" r:id="rId25" imgW="2577960" imgH="469800" progId="Equation.DSMT4">
                  <p:embed/>
                  <p:pic>
                    <p:nvPicPr>
                      <p:cNvPr id="0" name="Picture 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57600" y="3845256"/>
                        <a:ext cx="257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5" name="Object 17"/>
          <p:cNvGraphicFramePr>
            <a:graphicFrameLocks noChangeAspect="1"/>
          </p:cNvGraphicFramePr>
          <p:nvPr/>
        </p:nvGraphicFramePr>
        <p:xfrm>
          <a:off x="2921000" y="4556456"/>
          <a:ext cx="749300" cy="838200"/>
        </p:xfrm>
        <a:graphic>
          <a:graphicData uri="http://schemas.openxmlformats.org/presentationml/2006/ole">
            <mc:AlternateContent xmlns:mc="http://schemas.openxmlformats.org/markup-compatibility/2006">
              <mc:Choice xmlns:v="urn:schemas-microsoft-com:vml" Requires="v">
                <p:oleObj spid="_x0000_s7350" name="Equation" r:id="rId27" imgW="749160" imgH="838080" progId="Equation.DSMT4">
                  <p:embed/>
                </p:oleObj>
              </mc:Choice>
              <mc:Fallback>
                <p:oleObj name="Equation" r:id="rId27" imgW="749160" imgH="838080" progId="Equation.DSMT4">
                  <p:embed/>
                  <p:pic>
                    <p:nvPicPr>
                      <p:cNvPr id="0" name="Picture 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21000" y="4556456"/>
                        <a:ext cx="749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18"/>
          <p:cNvGraphicFramePr>
            <a:graphicFrameLocks noChangeAspect="1"/>
          </p:cNvGraphicFramePr>
          <p:nvPr/>
        </p:nvGraphicFramePr>
        <p:xfrm>
          <a:off x="3797300" y="4569156"/>
          <a:ext cx="546100" cy="838200"/>
        </p:xfrm>
        <a:graphic>
          <a:graphicData uri="http://schemas.openxmlformats.org/presentationml/2006/ole">
            <mc:AlternateContent xmlns:mc="http://schemas.openxmlformats.org/markup-compatibility/2006">
              <mc:Choice xmlns:v="urn:schemas-microsoft-com:vml" Requires="v">
                <p:oleObj spid="_x0000_s7351" name="Equation" r:id="rId29" imgW="545760" imgH="838080" progId="Equation.DSMT4">
                  <p:embed/>
                </p:oleObj>
              </mc:Choice>
              <mc:Fallback>
                <p:oleObj name="Equation" r:id="rId29" imgW="545760" imgH="838080" progId="Equation.DSMT4">
                  <p:embed/>
                  <p:pic>
                    <p:nvPicPr>
                      <p:cNvPr id="0" name="Picture 1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97300" y="4569156"/>
                        <a:ext cx="546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8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7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17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1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17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18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1179</Words>
  <Application>Microsoft Office PowerPoint</Application>
  <PresentationFormat>On-screen Show (4:3)</PresentationFormat>
  <Paragraphs>86</Paragraphs>
  <Slides>21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7" baseType="lpstr">
      <vt:lpstr>Arial</vt:lpstr>
      <vt:lpstr>Calibri</vt:lpstr>
      <vt:lpstr>Cambria Math</vt:lpstr>
      <vt:lpstr>Office Theme</vt:lpstr>
      <vt:lpstr>Equation</vt:lpstr>
      <vt:lpstr>MathType 6.0 Equation</vt:lpstr>
      <vt:lpstr>Section 2.3</vt:lpstr>
      <vt:lpstr>The Slope of a Line </vt:lpstr>
      <vt:lpstr>The Slope of a Line </vt:lpstr>
      <vt:lpstr>Example 1: Calculating the Slope of a Line </vt:lpstr>
      <vt:lpstr>Example 1: Calculating the Slope of a Line (cont.)</vt:lpstr>
      <vt:lpstr>Example 1: Calculating the Slope of a Line (cont.)</vt:lpstr>
      <vt:lpstr>The Slope of a Line </vt:lpstr>
      <vt:lpstr>Example 2: Calculating the Slope of a Line </vt:lpstr>
      <vt:lpstr>Example 2: Calculating the Slope of a Line (cont.)</vt:lpstr>
      <vt:lpstr>Example 2: Calculating the Slope of a Line (cont.)</vt:lpstr>
      <vt:lpstr>Example 2: Calculating the Slope of a Line (cont.)</vt:lpstr>
      <vt:lpstr>Slope-Intercept Form of a Line </vt:lpstr>
      <vt:lpstr>Example 3: Slope-Intercept Form of a Line </vt:lpstr>
      <vt:lpstr>Example 3: Slope-Intercept Form of a Line (cont.)</vt:lpstr>
      <vt:lpstr>Example 4: Slope-Intercept Form of a Line </vt:lpstr>
      <vt:lpstr>Example 4: Slope-Intercept Form of a Line (cont.) </vt:lpstr>
      <vt:lpstr>Point-Slope Form of a Line </vt:lpstr>
      <vt:lpstr>Example 5: Point-Slope Form of a Line </vt:lpstr>
      <vt:lpstr>Example 5: Point-Slope Form of a Line (cont.)</vt:lpstr>
      <vt:lpstr>Example 6: Point-Slope Form of a Line</vt:lpstr>
      <vt:lpstr>Example 6: Point-Slope Form of a Line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with Applications in Business and Social Sciences</dc:title>
  <dc:creator>Hawkes Learning Systems</dc:creator>
  <cp:lastModifiedBy>Claudia Vance</cp:lastModifiedBy>
  <cp:revision>43</cp:revision>
  <dcterms:created xsi:type="dcterms:W3CDTF">2013-04-26T14:43:13Z</dcterms:created>
  <dcterms:modified xsi:type="dcterms:W3CDTF">2021-11-29T21:25:55Z</dcterms:modified>
</cp:coreProperties>
</file>