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handoutMasterIdLst>
    <p:handoutMasterId r:id="rId28"/>
  </p:handoutMasterIdLst>
  <p:sldIdLst>
    <p:sldId id="256" r:id="rId2"/>
    <p:sldId id="263" r:id="rId3"/>
    <p:sldId id="268" r:id="rId4"/>
    <p:sldId id="283" r:id="rId5"/>
    <p:sldId id="269" r:id="rId6"/>
    <p:sldId id="270" r:id="rId7"/>
    <p:sldId id="271" r:id="rId8"/>
    <p:sldId id="259" r:id="rId9"/>
    <p:sldId id="272" r:id="rId10"/>
    <p:sldId id="273" r:id="rId11"/>
    <p:sldId id="261" r:id="rId12"/>
    <p:sldId id="262" r:id="rId13"/>
    <p:sldId id="274" r:id="rId14"/>
    <p:sldId id="264" r:id="rId15"/>
    <p:sldId id="275" r:id="rId16"/>
    <p:sldId id="276" r:id="rId17"/>
    <p:sldId id="277" r:id="rId18"/>
    <p:sldId id="265" r:id="rId19"/>
    <p:sldId id="278" r:id="rId20"/>
    <p:sldId id="286" r:id="rId21"/>
    <p:sldId id="266" r:id="rId22"/>
    <p:sldId id="285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ambria Math" panose="02040503050406030204" pitchFamily="18" charset="0"/>
      <p:regular r:id="rId33"/>
    </p:embeddedFont>
  </p:embeddedFontLst>
  <p:custDataLst>
    <p:tags r:id="rId3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yamprasad" initials="s" lastIdx="6" clrIdx="0">
    <p:extLst>
      <p:ext uri="{19B8F6BF-5375-455C-9EA6-DF929625EA0E}">
        <p15:presenceInfo xmlns:p15="http://schemas.microsoft.com/office/powerpoint/2012/main" userId="S-1-5-21-1666015839-3846122634-945917319-1154" providerId="AD"/>
      </p:ext>
    </p:extLst>
  </p:cmAuthor>
  <p:cmAuthor id="2" name="Allison Conger" initials="AC" lastIdx="5" clrIdx="1">
    <p:extLst>
      <p:ext uri="{19B8F6BF-5375-455C-9EA6-DF929625EA0E}">
        <p15:presenceInfo xmlns:p15="http://schemas.microsoft.com/office/powerpoint/2012/main" userId="S::aconger@hawkeslearning.com::ade6c5c3-e633-4050-96d1-34f11caf605e" providerId="AD"/>
      </p:ext>
    </p:extLst>
  </p:cmAuthor>
  <p:cmAuthor id="3" name="Allison Conger" initials="AC [2]" lastIdx="4" clrIdx="2">
    <p:extLst>
      <p:ext uri="{19B8F6BF-5375-455C-9EA6-DF929625EA0E}">
        <p15:presenceInfo xmlns:p15="http://schemas.microsoft.com/office/powerpoint/2012/main" userId="S-1-5-21-1482476501-413027322-842925246-311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000000"/>
    <a:srgbClr val="FFFFCC"/>
    <a:srgbClr val="2D7D9F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397" autoAdjust="0"/>
    <p:restoredTop sz="94660"/>
  </p:normalViewPr>
  <p:slideViewPr>
    <p:cSldViewPr>
      <p:cViewPr varScale="1">
        <p:scale>
          <a:sx n="103" d="100"/>
          <a:sy n="103" d="100"/>
        </p:scale>
        <p:origin x="114" y="29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11/30/2021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1713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2D7D9F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  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45683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2D7D9F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 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wmf"/><Relationship Id="rId2" Type="http://schemas.openxmlformats.org/officeDocument/2006/relationships/tags" Target="../tags/tag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4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2.4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algn="ctr"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Parallel and Perpendicular Lines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9143C-BA45-4033-B0CD-F766921B8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Finding Equations of Parallel Lines (cont.)</a:t>
            </a:r>
            <a:endParaRPr lang="en-IN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193B5EDD-20B2-424A-84B9-6AD8F1E66A1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533542776"/>
                  </p:ext>
                </p:extLst>
              </p:nvPr>
            </p:nvGraphicFramePr>
            <p:xfrm>
              <a:off x="457200" y="1143000"/>
              <a:ext cx="8382000" cy="481901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236472">
                      <a:extLst>
                        <a:ext uri="{9D8B030D-6E8A-4147-A177-3AD203B41FA5}">
                          <a16:colId xmlns:a16="http://schemas.microsoft.com/office/drawing/2014/main" val="431552528"/>
                        </a:ext>
                      </a:extLst>
                    </a:gridCol>
                    <a:gridCol w="2883408">
                      <a:extLst>
                        <a:ext uri="{9D8B030D-6E8A-4147-A177-3AD203B41FA5}">
                          <a16:colId xmlns:a16="http://schemas.microsoft.com/office/drawing/2014/main" val="3735856083"/>
                        </a:ext>
                      </a:extLst>
                    </a:gridCol>
                    <a:gridCol w="4262120">
                      <a:extLst>
                        <a:ext uri="{9D8B030D-6E8A-4147-A177-3AD203B41FA5}">
                          <a16:colId xmlns:a16="http://schemas.microsoft.com/office/drawing/2014/main" val="400528563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N" sz="28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N" sz="28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solidFill>
                                <a:srgbClr val="008080"/>
                              </a:solidFill>
                            </a:rPr>
                            <a:t>Begin by substituting our known information into the point-slope form: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solidFill>
                                    <a:srgbClr val="00808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000" b="0" i="1" smtClean="0">
                                  <a:solidFill>
                                    <a:srgbClr val="008080"/>
                                  </a:solidFill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lang="en-US" sz="2000" b="0" i="1" smtClean="0">
                                      <a:solidFill>
                                        <a:srgbClr val="00808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solidFill>
                                        <a:srgbClr val="00808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solidFill>
                                        <a:srgbClr val="00808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000" dirty="0">
                              <a:solidFill>
                                <a:srgbClr val="008080"/>
                              </a:solidFill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rgbClr val="00808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solidFill>
                                            <a:srgbClr val="00808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00808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rgbClr val="00808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000" b="0" i="1" smtClean="0">
                                      <a:solidFill>
                                        <a:srgbClr val="00808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solidFill>
                                            <a:srgbClr val="00808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00808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rgbClr val="00808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rgbClr val="008080"/>
                                  </a:solidFill>
                                  <a:latin typeface="Cambria Math" panose="02040503050406030204" pitchFamily="18" charset="0"/>
                                </a:rPr>
                                <m:t>=(−2,1)</m:t>
                              </m:r>
                            </m:oMath>
                          </a14:m>
                          <a:r>
                            <a:rPr lang="en-US" sz="2000" dirty="0">
                              <a:solidFill>
                                <a:srgbClr val="008080"/>
                              </a:solidFill>
                            </a:rPr>
                            <a:t>.</a:t>
                          </a:r>
                          <a:endParaRPr lang="en-IN" sz="2000" dirty="0">
                            <a:solidFill>
                              <a:srgbClr val="00808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187249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IN" sz="28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f>
                                  <m:f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e>
                                </m:d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N" sz="28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1013644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IN" sz="28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f>
                                  <m:f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+2)</m:t>
                                </m:r>
                              </m:oMath>
                            </m:oMathPara>
                          </a14:m>
                          <a:endParaRPr lang="en-IN" sz="28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solidFill>
                                <a:srgbClr val="008080"/>
                              </a:solidFill>
                            </a:rPr>
                            <a:t>The instructions asked for the equation in slope-intercept form, so we solve for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solidFill>
                                    <a:srgbClr val="00808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2000" dirty="0">
                              <a:solidFill>
                                <a:srgbClr val="008080"/>
                              </a:solidFill>
                            </a:rPr>
                            <a:t> to obtain the final answer.</a:t>
                          </a:r>
                          <a:endParaRPr lang="en-IN" sz="2000" dirty="0">
                            <a:solidFill>
                              <a:srgbClr val="00808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03798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IN" sz="28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f>
                                  <m:f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N" sz="28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703940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IN" sz="28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f>
                                  <m:f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N" sz="28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47499084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193B5EDD-20B2-424A-84B9-6AD8F1E66A1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533542776"/>
                  </p:ext>
                </p:extLst>
              </p:nvPr>
            </p:nvGraphicFramePr>
            <p:xfrm>
              <a:off x="457200" y="1143000"/>
              <a:ext cx="8382000" cy="481901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236472">
                      <a:extLst>
                        <a:ext uri="{9D8B030D-6E8A-4147-A177-3AD203B41FA5}">
                          <a16:colId xmlns:a16="http://schemas.microsoft.com/office/drawing/2014/main" val="431552528"/>
                        </a:ext>
                      </a:extLst>
                    </a:gridCol>
                    <a:gridCol w="2883408">
                      <a:extLst>
                        <a:ext uri="{9D8B030D-6E8A-4147-A177-3AD203B41FA5}">
                          <a16:colId xmlns:a16="http://schemas.microsoft.com/office/drawing/2014/main" val="3735856083"/>
                        </a:ext>
                      </a:extLst>
                    </a:gridCol>
                    <a:gridCol w="4262120">
                      <a:extLst>
                        <a:ext uri="{9D8B030D-6E8A-4147-A177-3AD203B41FA5}">
                          <a16:colId xmlns:a16="http://schemas.microsoft.com/office/drawing/2014/main" val="4005285632"/>
                        </a:ext>
                      </a:extLst>
                    </a:gridCol>
                  </a:tblGrid>
                  <a:tr h="113398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2688" r="-577340" b="-3258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2918" t="-2688" r="-147780" b="-3258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6710" t="-2688" b="-32580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18724917"/>
                      </a:ext>
                    </a:extLst>
                  </a:tr>
                  <a:tr h="893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129932" r="-577340" b="-3122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2918" t="-129932" r="-147780" b="-3122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101364432"/>
                      </a:ext>
                    </a:extLst>
                  </a:tr>
                  <a:tr h="1005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204848" r="-577340" b="-17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2918" t="-204848" r="-147780" b="-17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6710" t="-204848" b="-1781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0379883"/>
                      </a:ext>
                    </a:extLst>
                  </a:tr>
                  <a:tr h="893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342177" r="-57734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2918" t="-342177" r="-14778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70394076"/>
                      </a:ext>
                    </a:extLst>
                  </a:tr>
                  <a:tr h="893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442177" r="-5773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2918" t="-442177" r="-1477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47499084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84001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Identifying a Quadrilateral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114800" cy="4572000"/>
          </a:xfrm>
        </p:spPr>
        <p:txBody>
          <a:bodyPr/>
          <a:lstStyle/>
          <a:p>
            <a:r>
              <a:rPr lang="en-US" dirty="0"/>
              <a:t>Determine if the graphed quadrilateral (four-sided figure) is a parallelogram (a quadrilateral in which both pairs of opposite sides are parallel).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B350592-775E-4E86-AB8C-878C41ABE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91721" y="1524000"/>
            <a:ext cx="3695079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Identifying a Quadrilateral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Solution</a:t>
            </a:r>
          </a:p>
          <a:p>
            <a:r>
              <a:rPr lang="en-US" sz="2800" dirty="0"/>
              <a:t>The four vertices are plotted, and the sides of the quadrilateral are drawn in the given graph. The figure is a parallelogram if the left and right sides are parallel and the top and bottom sides are parallel.</a:t>
            </a:r>
            <a:r>
              <a:rPr lang="en-US" b="1" dirty="0"/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Identifying a Quadrilateral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dirty="0"/>
                  <a:t>The slopes of the left and right sides are, respectively,</a:t>
                </a:r>
              </a:p>
              <a:p>
                <a:pPr algn="ctr">
                  <a:spcBef>
                    <a:spcPts val="1200"/>
                  </a:spcBef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4−2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−3−(−4)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 and 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2−1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, 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dirty="0"/>
                  <a:t>and the slopes of the top and bottom sides are, respectively,</a:t>
                </a:r>
              </a:p>
              <a:p>
                <a:pPr algn="ctr">
                  <a:spcBef>
                    <a:spcPts val="1200"/>
                  </a:spcBef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4−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−3−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/>
                  <a:t> and 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2−1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/>
                  <a:t>. 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dirty="0"/>
                  <a:t>Thus, the figure is indeed a parallelogram.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81" t="-1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777962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Slopes of Perpendicular 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946593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Definition</a:t>
            </a:r>
          </a:p>
          <a:p>
            <a:r>
              <a:rPr lang="en-US" dirty="0">
                <a:solidFill>
                  <a:srgbClr val="000000"/>
                </a:solidFill>
              </a:rPr>
              <a:t>Suppose </a:t>
            </a:r>
            <a:r>
              <a:rPr lang="en-US" i="1" dirty="0">
                <a:solidFill>
                  <a:srgbClr val="000000"/>
                </a:solidFill>
              </a:rPr>
              <a:t>m</a:t>
            </a:r>
            <a:r>
              <a:rPr lang="en-US" baseline="-25000" dirty="0">
                <a:solidFill>
                  <a:srgbClr val="000000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</a:rPr>
              <a:t> and </a:t>
            </a:r>
            <a:r>
              <a:rPr lang="en-US" i="1" dirty="0">
                <a:solidFill>
                  <a:srgbClr val="000000"/>
                </a:solidFill>
              </a:rPr>
              <a:t>m</a:t>
            </a:r>
            <a:r>
              <a:rPr lang="en-US" baseline="-25000" dirty="0">
                <a:solidFill>
                  <a:srgbClr val="000000"/>
                </a:solidFill>
              </a:rPr>
              <a:t>2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represent the slopes of two lines, neither of which is vertical. The two lines are </a:t>
            </a:r>
          </a:p>
          <a:p>
            <a:r>
              <a:rPr lang="en-US" b="1" dirty="0">
                <a:solidFill>
                  <a:srgbClr val="000000"/>
                </a:solidFill>
              </a:rPr>
              <a:t>perpendicular</a:t>
            </a:r>
            <a:r>
              <a:rPr lang="en-US" dirty="0">
                <a:solidFill>
                  <a:srgbClr val="000000"/>
                </a:solidFill>
              </a:rPr>
              <a:t> if and only if                    (equivalently,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0000"/>
                </a:solidFill>
              </a:rPr>
              <a:t>                   and                     ). If one of two perpendicular lines is vertical, the other is horizontal, and the slopes are, respectively, undefined and zero.</a:t>
            </a:r>
          </a:p>
        </p:txBody>
      </p:sp>
      <p:graphicFrame>
        <p:nvGraphicFramePr>
          <p:cNvPr id="101378" name="Object 2"/>
          <p:cNvGraphicFramePr>
            <a:graphicFrameLocks noChangeAspect="1"/>
          </p:cNvGraphicFramePr>
          <p:nvPr/>
        </p:nvGraphicFramePr>
        <p:xfrm>
          <a:off x="4524044" y="2577152"/>
          <a:ext cx="14605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8" name="Equation" r:id="rId4" imgW="1460160" imgH="927000" progId="Equation.DSMT4">
                  <p:embed/>
                </p:oleObj>
              </mc:Choice>
              <mc:Fallback>
                <p:oleObj name="Equation" r:id="rId4" imgW="1460160" imgH="9270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4044" y="2577152"/>
                        <a:ext cx="14605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379" name="Object 3"/>
          <p:cNvGraphicFramePr>
            <a:graphicFrameLocks noChangeAspect="1"/>
          </p:cNvGraphicFramePr>
          <p:nvPr/>
        </p:nvGraphicFramePr>
        <p:xfrm>
          <a:off x="548640" y="3212152"/>
          <a:ext cx="14605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9" name="Equation" r:id="rId6" imgW="1460160" imgH="927000" progId="Equation.DSMT4">
                  <p:embed/>
                </p:oleObj>
              </mc:Choice>
              <mc:Fallback>
                <p:oleObj name="Equation" r:id="rId6" imgW="1460160" imgH="927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" y="3212152"/>
                        <a:ext cx="14605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55FA371A-E02E-4CFC-BFA7-3F47F38632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373118"/>
              </p:ext>
            </p:extLst>
          </p:nvPr>
        </p:nvGraphicFramePr>
        <p:xfrm>
          <a:off x="2819400" y="3459802"/>
          <a:ext cx="14986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0" name="Equation" r:id="rId8" imgW="1498320" imgH="431640" progId="Equation.DSMT4">
                  <p:embed/>
                </p:oleObj>
              </mc:Choice>
              <mc:Fallback>
                <p:oleObj name="Equation" r:id="rId8" imgW="1498320" imgH="431640" progId="Equation.DSMT4">
                  <p:embed/>
                  <p:pic>
                    <p:nvPicPr>
                      <p:cNvPr id="10137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459802"/>
                        <a:ext cx="14986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36F13-45FB-453A-BE76-0337EF8AE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Finding Equations of Perpendicular Lines</a:t>
            </a:r>
            <a:endParaRPr lang="en-IN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22854C-9002-4F86-AA86-F458954751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each line given, find the equation of a perpendicular line.</a:t>
                </a:r>
              </a:p>
              <a:p>
                <a:pPr marL="514350" indent="-514350">
                  <a:buFont typeface="+mj-lt"/>
                  <a:buAutoNum type="alphaL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lphaLcPeriod"/>
                </a:pPr>
                <a:r>
                  <a:rPr lang="en-US" dirty="0"/>
                  <a:t>The line passing through the points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(−1,3)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4,1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  <a:endParaRPr lang="en-IN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22854C-9002-4F86-AA86-F458954751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56" t="-1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4400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587B5-D9FC-4768-9970-FD9770565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Finding Equations of Perpendicular Lines (cont.)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3BE220-7887-4FF0-8BC4-AF65C081DC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Solution</a:t>
                </a:r>
              </a:p>
              <a:p>
                <a:pPr marL="514350" indent="-514350">
                  <a:buFont typeface="+mj-lt"/>
                  <a:buAutoNum type="alphaLcPeriod"/>
                </a:pPr>
                <a:r>
                  <a:rPr lang="en-US" dirty="0"/>
                  <a:t>This line is in slope-intercept form, so we immediately identify the slope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dirty="0"/>
                  <a:t>. The slope of any perpendicular line must equal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, the negative reciprocal of the original slope. Thus, one solution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</a:t>
                </a:r>
                <a:endParaRPr lang="en-I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3BE220-7887-4FF0-8BC4-AF65C081DC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56" t="-1200" r="-207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6292116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587B5-D9FC-4768-9970-FD9770565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Finding Equations of Perpendicular Lines (cont.)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3BE220-7887-4FF0-8BC4-AF65C081DC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2"/>
                </a:pPr>
                <a:r>
                  <a:rPr lang="en-US" dirty="0"/>
                  <a:t>Since we only need the slope of the original line, there is no need to find its equation; we can calculate the slope directly from the given points.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4−(−1)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539750"/>
                <a:r>
                  <a:rPr lang="en-US" dirty="0"/>
                  <a:t>Again, the slope of a line perpendicular to the line through the given points must have a slope equal to the negative reciprocal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/>
                  <a:t>, which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. One perpendicular line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+6</m:t>
                    </m:r>
                  </m:oMath>
                </a14:m>
                <a:r>
                  <a:rPr lang="en-US" dirty="0"/>
                  <a:t>.</a:t>
                </a:r>
                <a:endParaRPr lang="en-I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3BE220-7887-4FF0-8BC4-AF65C081DC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56" t="-1467" r="-229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7822614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5: Finding Equations of Perpendicular 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the equation, in standard form, of the line that passes through the point </a:t>
            </a:r>
            <a:r>
              <a:rPr lang="en-US" dirty="0">
                <a:solidFill>
                  <a:srgbClr val="0000FF"/>
                </a:solidFill>
              </a:rPr>
              <a:t>(−3, 13)</a:t>
            </a:r>
            <a:r>
              <a:rPr lang="en-US" dirty="0"/>
              <a:t>, and that is perpendicular to the line </a:t>
            </a:r>
            <a:r>
              <a:rPr lang="en-US" i="1" dirty="0">
                <a:solidFill>
                  <a:srgbClr val="0000FF"/>
                </a:solidFill>
              </a:rPr>
              <a:t>y </a:t>
            </a:r>
            <a:r>
              <a:rPr lang="en-US" dirty="0">
                <a:solidFill>
                  <a:srgbClr val="0000FF"/>
                </a:solidFill>
              </a:rPr>
              <a:t>= −7</a:t>
            </a:r>
            <a:r>
              <a:rPr lang="en-US" dirty="0"/>
              <a:t>.</a:t>
            </a:r>
          </a:p>
        </p:txBody>
      </p:sp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70DA1-ED5C-4763-B52D-246ECE163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Note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D54C8-D7E2-4078-9E54-DB65EAB5C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384995"/>
          </a:xfrm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en-US" dirty="0"/>
              <a:t>Remember that if you encounter a horizontal or vertical line, you cannot use the slope formulas to find a perpendicular line.</a:t>
            </a:r>
            <a:endParaRPr lang="en-I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2703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Slopes of Parallel 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332946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Definition</a:t>
            </a:r>
          </a:p>
          <a:p>
            <a:r>
              <a:rPr lang="en-US" dirty="0">
                <a:solidFill>
                  <a:srgbClr val="000000"/>
                </a:solidFill>
              </a:rPr>
              <a:t>Two nonvertical lines with slopes </a:t>
            </a:r>
            <a:r>
              <a:rPr lang="en-US" i="1" dirty="0">
                <a:solidFill>
                  <a:srgbClr val="000000"/>
                </a:solidFill>
              </a:rPr>
              <a:t>m</a:t>
            </a:r>
            <a:r>
              <a:rPr lang="en-US" baseline="-25000" dirty="0">
                <a:solidFill>
                  <a:srgbClr val="000000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</a:rPr>
              <a:t> and </a:t>
            </a:r>
            <a:r>
              <a:rPr lang="en-US" i="1" dirty="0">
                <a:solidFill>
                  <a:srgbClr val="000000"/>
                </a:solidFill>
              </a:rPr>
              <a:t>m</a:t>
            </a:r>
            <a:r>
              <a:rPr lang="en-US" baseline="-25000" dirty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 are </a:t>
            </a:r>
            <a:r>
              <a:rPr lang="en-US" b="1" dirty="0">
                <a:solidFill>
                  <a:srgbClr val="000000"/>
                </a:solidFill>
              </a:rPr>
              <a:t>parallel</a:t>
            </a:r>
            <a:r>
              <a:rPr lang="en-US" dirty="0">
                <a:solidFill>
                  <a:srgbClr val="000000"/>
                </a:solidFill>
              </a:rPr>
              <a:t> if and only if </a:t>
            </a:r>
            <a:r>
              <a:rPr lang="en-US" i="1" dirty="0">
                <a:solidFill>
                  <a:srgbClr val="0000FF"/>
                </a:solidFill>
              </a:rPr>
              <a:t>m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  <a:r>
              <a:rPr lang="en-US" dirty="0">
                <a:solidFill>
                  <a:srgbClr val="0000FF"/>
                </a:solidFill>
              </a:rPr>
              <a:t> = </a:t>
            </a:r>
            <a:r>
              <a:rPr lang="en-US" i="1" dirty="0">
                <a:solidFill>
                  <a:srgbClr val="0000FF"/>
                </a:solidFill>
              </a:rPr>
              <a:t>m</a:t>
            </a:r>
            <a:r>
              <a:rPr lang="en-US" baseline="-25000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.  Also, two vertical lines (with undefined slopes) are always parallel to each other.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94790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5: Finding Equations of Perpendicular Lines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Solution</a:t>
            </a:r>
          </a:p>
          <a:p>
            <a:r>
              <a:rPr lang="en-US" dirty="0"/>
              <a:t>The line </a:t>
            </a:r>
            <a:r>
              <a:rPr lang="en-US" i="1" dirty="0">
                <a:solidFill>
                  <a:srgbClr val="0000FF"/>
                </a:solidFill>
              </a:rPr>
              <a:t>y </a:t>
            </a:r>
            <a:r>
              <a:rPr lang="en-US" dirty="0">
                <a:solidFill>
                  <a:srgbClr val="0000FF"/>
                </a:solidFill>
              </a:rPr>
              <a:t>= −7</a:t>
            </a:r>
            <a:r>
              <a:rPr lang="en-US" dirty="0"/>
              <a:t> is a horizontal line, and hence any line perpendicular to it must be a vertical line, having the form </a:t>
            </a:r>
            <a:r>
              <a:rPr lang="en-US" i="1" dirty="0">
                <a:solidFill>
                  <a:srgbClr val="0000FF"/>
                </a:solidFill>
              </a:rPr>
              <a:t>x </a:t>
            </a:r>
            <a:r>
              <a:rPr lang="en-US" dirty="0">
                <a:solidFill>
                  <a:srgbClr val="0000FF"/>
                </a:solidFill>
              </a:rPr>
              <a:t>= </a:t>
            </a:r>
            <a:r>
              <a:rPr lang="en-US" i="1" dirty="0">
                <a:solidFill>
                  <a:srgbClr val="0000FF"/>
                </a:solidFill>
              </a:rPr>
              <a:t>c</a:t>
            </a:r>
            <a:r>
              <a:rPr lang="en-US" dirty="0"/>
              <a:t>. Since the perpendicular line must pass through the point </a:t>
            </a:r>
            <a:r>
              <a:rPr lang="en-US" dirty="0">
                <a:solidFill>
                  <a:srgbClr val="0000FF"/>
                </a:solidFill>
              </a:rPr>
              <a:t>(−3, 13),</a:t>
            </a:r>
            <a:r>
              <a:rPr lang="en-US" dirty="0"/>
              <a:t> the desired solution is </a:t>
            </a:r>
            <a:br>
              <a:rPr lang="en-US" dirty="0"/>
            </a:br>
            <a:r>
              <a:rPr lang="en-US" i="1" dirty="0">
                <a:solidFill>
                  <a:srgbClr val="FF0000"/>
                </a:solidFill>
              </a:rPr>
              <a:t>x</a:t>
            </a:r>
            <a:r>
              <a:rPr lang="en-US" dirty="0">
                <a:solidFill>
                  <a:srgbClr val="FF0000"/>
                </a:solidFill>
              </a:rPr>
              <a:t> = −3.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48135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6: Identifying Parallel and Perpendicular Lines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each pair of lines, determine if the lines are parallel, perpendicular, or neither.</a:t>
                </a:r>
              </a:p>
              <a:p>
                <a:pPr marL="514350" indent="-514350">
                  <a:buFont typeface="+mj-lt"/>
                  <a:buAutoNum type="alphaL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−7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=12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14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=−5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lphaL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263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=9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77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13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and the line passing through the points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0,4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22</m:t>
                        </m:r>
                      </m:e>
                    </m:d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lphaL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56" t="-1200" r="-229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70DA1-ED5C-4763-B52D-246ECE163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Note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D54C8-D7E2-4078-9E54-DB65EAB5C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954107"/>
          </a:xfrm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en-US" dirty="0"/>
              <a:t>A pair of lines cannot be </a:t>
            </a:r>
            <a:r>
              <a:rPr lang="en-US" i="1" dirty="0"/>
              <a:t>both</a:t>
            </a:r>
            <a:r>
              <a:rPr lang="en-US" dirty="0"/>
              <a:t> parallel and perpendicular.</a:t>
            </a:r>
            <a:endParaRPr lang="en-I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87844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34649-2CAB-4A92-AE79-5999F1F2E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6: Identifying Parallel and Perpendicular Lines (cont.)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B0F1B3-3D26-427A-8BF1-C370F29E78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Solution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Both equations are in standard form, so our first step is to rewrite them in slope-intercept form to identify the slopes.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992A81F9-C827-4E09-BFA3-4FBD81C1E64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07452181"/>
                  </p:ext>
                </p:extLst>
              </p:nvPr>
            </p:nvGraphicFramePr>
            <p:xfrm>
              <a:off x="603981" y="3482340"/>
              <a:ext cx="7936039" cy="193808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484884">
                      <a:extLst>
                        <a:ext uri="{9D8B030D-6E8A-4147-A177-3AD203B41FA5}">
                          <a16:colId xmlns:a16="http://schemas.microsoft.com/office/drawing/2014/main" val="2941881833"/>
                        </a:ext>
                      </a:extLst>
                    </a:gridCol>
                    <a:gridCol w="2106231">
                      <a:extLst>
                        <a:ext uri="{9D8B030D-6E8A-4147-A177-3AD203B41FA5}">
                          <a16:colId xmlns:a16="http://schemas.microsoft.com/office/drawing/2014/main" val="3867080750"/>
                        </a:ext>
                      </a:extLst>
                    </a:gridCol>
                    <a:gridCol w="263843">
                      <a:extLst>
                        <a:ext uri="{9D8B030D-6E8A-4147-A177-3AD203B41FA5}">
                          <a16:colId xmlns:a16="http://schemas.microsoft.com/office/drawing/2014/main" val="52245012"/>
                        </a:ext>
                      </a:extLst>
                    </a:gridCol>
                    <a:gridCol w="1681734">
                      <a:extLst>
                        <a:ext uri="{9D8B030D-6E8A-4147-A177-3AD203B41FA5}">
                          <a16:colId xmlns:a16="http://schemas.microsoft.com/office/drawing/2014/main" val="918879501"/>
                        </a:ext>
                      </a:extLst>
                    </a:gridCol>
                    <a:gridCol w="2399347">
                      <a:extLst>
                        <a:ext uri="{9D8B030D-6E8A-4147-A177-3AD203B41FA5}">
                          <a16:colId xmlns:a16="http://schemas.microsoft.com/office/drawing/2014/main" val="53734547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−7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IN" sz="2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=22</m:t>
                                </m:r>
                              </m:oMath>
                            </m:oMathPara>
                          </a14:m>
                          <a:endParaRPr lang="en-IN" sz="2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14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+6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IN" sz="2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=−5</m:t>
                                </m:r>
                              </m:oMath>
                            </m:oMathPara>
                          </a14:m>
                          <a:endParaRPr lang="en-IN" sz="2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4197960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−7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IN" sz="2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=−3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+12</m:t>
                                </m:r>
                              </m:oMath>
                            </m:oMathPara>
                          </a14:m>
                          <a:endParaRPr lang="en-IN" sz="2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IN" sz="2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=−14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oMath>
                            </m:oMathPara>
                          </a14:m>
                          <a:endParaRPr lang="en-IN" sz="2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5703527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IN" sz="28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num>
                                  <m:den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N" sz="28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8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IN" sz="28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f>
                                  <m:f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N" sz="28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5614296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992A81F9-C827-4E09-BFA3-4FBD81C1E64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07452181"/>
                  </p:ext>
                </p:extLst>
              </p:nvPr>
            </p:nvGraphicFramePr>
            <p:xfrm>
              <a:off x="603981" y="3482340"/>
              <a:ext cx="7936039" cy="193808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484884">
                      <a:extLst>
                        <a:ext uri="{9D8B030D-6E8A-4147-A177-3AD203B41FA5}">
                          <a16:colId xmlns:a16="http://schemas.microsoft.com/office/drawing/2014/main" val="2941881833"/>
                        </a:ext>
                      </a:extLst>
                    </a:gridCol>
                    <a:gridCol w="2106231">
                      <a:extLst>
                        <a:ext uri="{9D8B030D-6E8A-4147-A177-3AD203B41FA5}">
                          <a16:colId xmlns:a16="http://schemas.microsoft.com/office/drawing/2014/main" val="3867080750"/>
                        </a:ext>
                      </a:extLst>
                    </a:gridCol>
                    <a:gridCol w="263843">
                      <a:extLst>
                        <a:ext uri="{9D8B030D-6E8A-4147-A177-3AD203B41FA5}">
                          <a16:colId xmlns:a16="http://schemas.microsoft.com/office/drawing/2014/main" val="52245012"/>
                        </a:ext>
                      </a:extLst>
                    </a:gridCol>
                    <a:gridCol w="1681734">
                      <a:extLst>
                        <a:ext uri="{9D8B030D-6E8A-4147-A177-3AD203B41FA5}">
                          <a16:colId xmlns:a16="http://schemas.microsoft.com/office/drawing/2014/main" val="918879501"/>
                        </a:ext>
                      </a:extLst>
                    </a:gridCol>
                    <a:gridCol w="2399347">
                      <a:extLst>
                        <a:ext uri="{9D8B030D-6E8A-4147-A177-3AD203B41FA5}">
                          <a16:colId xmlns:a16="http://schemas.microsoft.com/office/drawing/2014/main" val="537345473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r="-433607" b="-27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70725" r="-206667" b="-27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28986" r="-142754" b="-27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30457" b="-2752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19796062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98837" r="-433607" b="-1720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70725" t="-98837" r="-206667" b="-1720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28986" t="-98837" r="-142754" b="-1720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30457" t="-98837" b="-1720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70352711"/>
                      </a:ext>
                    </a:extLst>
                  </a:tr>
                  <a:tr h="9017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115541" r="-4336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70725" t="-115541" r="-2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8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28986" t="-115541" r="-142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30457" t="-1155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61429684"/>
                      </a:ext>
                    </a:extLst>
                  </a:tr>
                </a:tbl>
              </a:graphicData>
            </a:graphic>
          </p:graphicFrame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3526856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3B65B-2BAE-4753-8870-FF363C03D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6: Identifying Parallel and Perpendicular Lines (cont.)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EED5A4-0469-4B38-A3E9-7F6B5BA58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Are the lines parallel?</a:t>
            </a:r>
          </a:p>
          <a:p>
            <a:pPr>
              <a:lnSpc>
                <a:spcPct val="150000"/>
              </a:lnSpc>
              <a:tabLst>
                <a:tab pos="357188" algn="l"/>
              </a:tabLst>
            </a:pPr>
            <a:r>
              <a:rPr lang="en-US" dirty="0"/>
              <a:t>	No, the slopes are not equal.</a:t>
            </a:r>
          </a:p>
          <a:p>
            <a:pPr>
              <a:lnSpc>
                <a:spcPct val="150000"/>
              </a:lnSpc>
            </a:pPr>
            <a:r>
              <a:rPr lang="en-US" b="1" dirty="0"/>
              <a:t>Are the lines perpendicular?</a:t>
            </a:r>
          </a:p>
          <a:p>
            <a:pPr>
              <a:lnSpc>
                <a:spcPct val="150000"/>
              </a:lnSpc>
              <a:tabLst>
                <a:tab pos="357188" algn="l"/>
              </a:tabLst>
            </a:pPr>
            <a:r>
              <a:rPr lang="en-US" dirty="0"/>
              <a:t>	Yes, the slopes are negative reciprocals of each other.</a:t>
            </a:r>
          </a:p>
          <a:p>
            <a:pPr>
              <a:lnSpc>
                <a:spcPct val="150000"/>
              </a:lnSpc>
            </a:pPr>
            <a:r>
              <a:rPr lang="en-US" dirty="0"/>
              <a:t>Thus, the lines are perpendicular.</a:t>
            </a:r>
            <a:endParaRPr lang="en-I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49504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3B65B-2BAE-4753-8870-FF363C03D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6: Identifying Parallel and Perpendicular Lines (cont.)</a:t>
            </a:r>
            <a:endParaRPr lang="en-IN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EED5A4-0469-4B38-A3E9-7F6B5BA58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2"/>
                </a:pPr>
                <a:r>
                  <a:rPr lang="en-US" dirty="0"/>
                  <a:t>One line is in point-slope form, so we can see its slope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en-US" dirty="0"/>
                  <a:t>. We calculate the slope of the other line using the two points given.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22−4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2−0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=9</m:t>
                      </m:r>
                    </m:oMath>
                  </m:oMathPara>
                </a14:m>
                <a:endParaRPr lang="en-US" dirty="0"/>
              </a:p>
              <a:p>
                <a:pPr>
                  <a:tabLst>
                    <a:tab pos="539750" algn="l"/>
                  </a:tabLst>
                </a:pPr>
                <a:r>
                  <a:rPr lang="en-US" b="1" dirty="0"/>
                  <a:t>	Are the lines parallel?</a:t>
                </a:r>
              </a:p>
              <a:p>
                <a:r>
                  <a:rPr lang="en-US" dirty="0"/>
                  <a:t>	Yes, the slopes are equal.</a:t>
                </a:r>
              </a:p>
              <a:p>
                <a:pPr marL="512064">
                  <a:tabLst>
                    <a:tab pos="357188" algn="l"/>
                  </a:tabLst>
                </a:pPr>
                <a:r>
                  <a:rPr lang="en-US" dirty="0"/>
                  <a:t>Thus, the lines are parallel.	</a:t>
                </a:r>
                <a:r>
                  <a:rPr lang="en-US" sz="2000" dirty="0">
                    <a:solidFill>
                      <a:srgbClr val="008080"/>
                    </a:solidFill>
                  </a:rPr>
                  <a:t>Note that we didn’t need to find 					the equation of the second line.</a:t>
                </a:r>
                <a:endParaRPr lang="en-IN" sz="2000" dirty="0">
                  <a:solidFill>
                    <a:srgbClr val="008080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EED5A4-0469-4B38-A3E9-7F6B5BA58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56" t="-1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043364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1E683-BDE8-4753-AB78-54897A05B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6: Identifying Parallel and Perpendicular Lines (cont.)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528516-77FD-4C34-B2DC-B00C05C4BD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80160"/>
                <a:ext cx="8382000" cy="4572000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3"/>
                </a:pPr>
                <a:r>
                  <a:rPr lang="en-US" dirty="0"/>
                  <a:t>Both lines are in slope-intercept form, so we can read off the slopes: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pPr>
                  <a:tabLst>
                    <a:tab pos="539750" algn="l"/>
                  </a:tabLst>
                </a:pPr>
                <a:r>
                  <a:rPr lang="en-US" dirty="0"/>
                  <a:t>	</a:t>
                </a:r>
                <a:r>
                  <a:rPr lang="en-US" b="1" dirty="0"/>
                  <a:t>Are the lines parallel?</a:t>
                </a:r>
              </a:p>
              <a:p>
                <a:r>
                  <a:rPr lang="en-US" dirty="0"/>
                  <a:t>	No, the slopes are not equal.</a:t>
                </a:r>
              </a:p>
              <a:p>
                <a:pPr>
                  <a:tabLst>
                    <a:tab pos="539750" algn="l"/>
                  </a:tabLst>
                </a:pPr>
                <a:r>
                  <a:rPr lang="en-US" dirty="0"/>
                  <a:t>	</a:t>
                </a:r>
                <a:r>
                  <a:rPr lang="en-US" b="1" dirty="0"/>
                  <a:t>Are the lines perpendicular?</a:t>
                </a:r>
              </a:p>
              <a:p>
                <a:r>
                  <a:rPr lang="en-US" dirty="0"/>
                  <a:t>	No, the slopes are reciprocals, not </a:t>
                </a:r>
                <a:r>
                  <a:rPr lang="en-US" i="1" dirty="0"/>
                  <a:t>negative</a:t>
                </a:r>
                <a:r>
                  <a:rPr lang="en-US" dirty="0"/>
                  <a:t> 	reciprocals.</a:t>
                </a:r>
              </a:p>
              <a:p>
                <a:pPr>
                  <a:tabLst>
                    <a:tab pos="539750" algn="l"/>
                  </a:tabLst>
                </a:pPr>
                <a:r>
                  <a:rPr lang="en-US" dirty="0"/>
                  <a:t>	Thus, the lines are neither parallel nor perpendicular.</a:t>
                </a:r>
                <a:endParaRPr lang="en-I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528516-77FD-4C34-B2DC-B00C05C4BD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80160"/>
                <a:ext cx="8382000" cy="4572000"/>
              </a:xfrm>
              <a:blipFill>
                <a:blip r:embed="rId3"/>
                <a:stretch>
                  <a:fillRect l="-1527" t="-1467" r="-9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711208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1022D-E557-45B3-BDFC-AF4A99974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Finding Equations of Parallel Lines</a:t>
            </a:r>
            <a:endParaRPr lang="en-IN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D678C8-8473-491D-AA31-23F3C018E0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Find equations for two lines parallel to each of the given lines.</a:t>
                </a:r>
              </a:p>
              <a:p>
                <a:pPr marL="514350" indent="-514350">
                  <a:buFont typeface="+mj-lt"/>
                  <a:buAutoNum type="alphaL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lphaL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=14</m:t>
                    </m:r>
                  </m:oMath>
                </a14:m>
                <a:endParaRPr lang="en-IN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D678C8-8473-491D-AA31-23F3C018E0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56" t="-1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61211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70DA1-ED5C-4763-B52D-246ECE163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Note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D54C8-D7E2-4078-9E54-DB65EAB5C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815882"/>
          </a:xfrm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en-US" dirty="0"/>
              <a:t>When given a line in standard form, it is usually easier to find its slope by rewriting it in slope-intercept form than to find two points on the line and calculate the slope directly.</a:t>
            </a:r>
            <a:endParaRPr lang="en-I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4524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0AD96-B09D-456A-AA28-70D261690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Finding Equations of Parallel Lines (cont.)</a:t>
            </a:r>
            <a:endParaRPr lang="en-IN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51AB68-02BD-4603-B71B-C0E45C14FE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Solution</a:t>
                </a:r>
              </a:p>
              <a:p>
                <a:pPr marL="514350" indent="-514350">
                  <a:buFont typeface="+mj-lt"/>
                  <a:buAutoNum type="alphaLcPeriod"/>
                </a:pPr>
                <a:r>
                  <a:rPr lang="en-US" dirty="0"/>
                  <a:t>This line is already in slope-intercept form, so we immediately know the slope of the line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. Any line parallel to this one must also have a slope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. To find two parallel lines, we can simply change the value of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-intercept.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 and 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−10</m:t>
                    </m:r>
                  </m:oMath>
                </a14:m>
                <a:endParaRPr lang="en-IN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51AB68-02BD-4603-B71B-C0E45C14FE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56" t="-1200" r="-1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7116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91658-F921-4FD2-BDF2-DF1DFB04B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Finding Equations of Parallel Lines (cont.)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8E432-E9B0-4718-B25C-C23A0E774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72000"/>
          </a:xfrm>
        </p:spPr>
        <p:txBody>
          <a:bodyPr/>
          <a:lstStyle/>
          <a:p>
            <a:pPr marL="514350" indent="-514350">
              <a:buFont typeface="+mj-lt"/>
              <a:buAutoNum type="alphaLcPeriod" startAt="2"/>
            </a:pPr>
            <a:r>
              <a:rPr lang="en-US" dirty="0"/>
              <a:t>This line is in standard form. Our first step is to rewrite it in slope-intercept form.</a:t>
            </a:r>
          </a:p>
          <a:p>
            <a:endParaRPr lang="en-IN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93B6C514-43E9-4061-BA49-1D7C3029B70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63364622"/>
                  </p:ext>
                </p:extLst>
              </p:nvPr>
            </p:nvGraphicFramePr>
            <p:xfrm>
              <a:off x="880206" y="2555240"/>
              <a:ext cx="7383589" cy="244475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681734">
                      <a:extLst>
                        <a:ext uri="{9D8B030D-6E8A-4147-A177-3AD203B41FA5}">
                          <a16:colId xmlns:a16="http://schemas.microsoft.com/office/drawing/2014/main" val="3042072665"/>
                        </a:ext>
                      </a:extLst>
                    </a:gridCol>
                    <a:gridCol w="2430589">
                      <a:extLst>
                        <a:ext uri="{9D8B030D-6E8A-4147-A177-3AD203B41FA5}">
                          <a16:colId xmlns:a16="http://schemas.microsoft.com/office/drawing/2014/main" val="2742757849"/>
                        </a:ext>
                      </a:extLst>
                    </a:gridCol>
                    <a:gridCol w="3271266">
                      <a:extLst>
                        <a:ext uri="{9D8B030D-6E8A-4147-A177-3AD203B41FA5}">
                          <a16:colId xmlns:a16="http://schemas.microsoft.com/office/drawing/2014/main" val="423570509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IN" sz="2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=14</m:t>
                                </m:r>
                              </m:oMath>
                            </m:oMathPara>
                          </a14:m>
                          <a:endParaRPr lang="en-IN" sz="2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IN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8162338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IN" sz="2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=−10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+14</m:t>
                                </m:r>
                              </m:oMath>
                            </m:oMathPara>
                          </a14:m>
                          <a:endParaRPr lang="en-IN" sz="2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solidFill>
                                <a:srgbClr val="008080"/>
                              </a:solidFill>
                            </a:rPr>
                            <a:t>Subtract 10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solidFill>
                                    <a:srgbClr val="00808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000" dirty="0">
                              <a:solidFill>
                                <a:srgbClr val="008080"/>
                              </a:solidFill>
                            </a:rPr>
                            <a:t> from both sides.</a:t>
                          </a:r>
                          <a:endParaRPr lang="en-IN" sz="2000" dirty="0">
                            <a:solidFill>
                              <a:srgbClr val="00808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36771419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IN" sz="28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−10</m:t>
                                    </m:r>
                                  </m:num>
                                  <m:den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den>
                                </m:f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14</m:t>
                                    </m:r>
                                  </m:num>
                                  <m:den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N" sz="28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solidFill>
                                <a:srgbClr val="008080"/>
                              </a:solidFill>
                            </a:rPr>
                            <a:t>Divide each term by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solidFill>
                                    <a:srgbClr val="008080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oMath>
                          </a14:m>
                          <a:r>
                            <a:rPr lang="en-US" sz="2000" dirty="0">
                              <a:solidFill>
                                <a:srgbClr val="008080"/>
                              </a:solidFill>
                            </a:rPr>
                            <a:t>.</a:t>
                          </a:r>
                          <a:endParaRPr lang="en-IN" sz="2000" dirty="0">
                            <a:solidFill>
                              <a:srgbClr val="00808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1569802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IN" sz="2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=5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−7</m:t>
                                </m:r>
                              </m:oMath>
                            </m:oMathPara>
                          </a14:m>
                          <a:endParaRPr lang="en-IN" sz="2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sz="2000" dirty="0">
                              <a:solidFill>
                                <a:srgbClr val="008080"/>
                              </a:solidFill>
                            </a:rPr>
                            <a:t>Simplify.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92180889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93B6C514-43E9-4061-BA49-1D7C3029B70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63364622"/>
                  </p:ext>
                </p:extLst>
              </p:nvPr>
            </p:nvGraphicFramePr>
            <p:xfrm>
              <a:off x="880206" y="2555240"/>
              <a:ext cx="7383589" cy="244475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681734">
                      <a:extLst>
                        <a:ext uri="{9D8B030D-6E8A-4147-A177-3AD203B41FA5}">
                          <a16:colId xmlns:a16="http://schemas.microsoft.com/office/drawing/2014/main" val="3042072665"/>
                        </a:ext>
                      </a:extLst>
                    </a:gridCol>
                    <a:gridCol w="2430589">
                      <a:extLst>
                        <a:ext uri="{9D8B030D-6E8A-4147-A177-3AD203B41FA5}">
                          <a16:colId xmlns:a16="http://schemas.microsoft.com/office/drawing/2014/main" val="2742757849"/>
                        </a:ext>
                      </a:extLst>
                    </a:gridCol>
                    <a:gridCol w="3271266">
                      <a:extLst>
                        <a:ext uri="{9D8B030D-6E8A-4147-A177-3AD203B41FA5}">
                          <a16:colId xmlns:a16="http://schemas.microsoft.com/office/drawing/2014/main" val="4235705096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r="-339130" b="-38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69173" r="-134586" b="-38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N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816233890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100000" r="-339130" b="-28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69173" t="-100000" r="-134586" b="-28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25698" t="-100000" b="-2811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67714195"/>
                      </a:ext>
                    </a:extLst>
                  </a:tr>
                  <a:tr h="89027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115646" r="-339130" b="-625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69173" t="-115646" r="-134586" b="-625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25698" t="-115646" b="-625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56980262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372941" r="-339130" b="-82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69173" t="-372941" r="-134586" b="-82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sz="2000" dirty="0">
                              <a:solidFill>
                                <a:srgbClr val="008080"/>
                              </a:solidFill>
                            </a:rPr>
                            <a:t>Simplify.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92180889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754914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91658-F921-4FD2-BDF2-DF1DFB04B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Finding Equations of Parallel Lines (cont.)</a:t>
            </a:r>
            <a:endParaRPr lang="en-IN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B8E432-E9B0-4718-B25C-C23A0E7746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Again, once the line is in slope-intercept form, we can change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-intercept to find two lines parallel to the original line.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 and 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+8</m:t>
                    </m:r>
                  </m:oMath>
                </a14:m>
                <a:endParaRPr lang="en-US" dirty="0"/>
              </a:p>
              <a:p>
                <a:endParaRPr lang="en-IN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B8E432-E9B0-4718-B25C-C23A0E7746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81" t="-1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1349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Finding Equations of Parallel Lines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Find the equation, in slope-intercept form, for the line which is parallel to the line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=23</m:t>
                    </m:r>
                  </m:oMath>
                </a14:m>
                <a:r>
                  <a:rPr lang="en-US" dirty="0"/>
                  <a:t> and which passes through the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−2,1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Solution</a:t>
                </a:r>
              </a:p>
              <a:p>
                <a:r>
                  <a:rPr lang="en-US" dirty="0"/>
                  <a:t>Again, our first step is to write the initial equation in slope-intercept form.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81" t="-12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ED827D6C-21D6-407D-8343-9C6BF6E39F7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97036269"/>
                  </p:ext>
                </p:extLst>
              </p:nvPr>
            </p:nvGraphicFramePr>
            <p:xfrm>
              <a:off x="1524000" y="4038600"/>
              <a:ext cx="6096000" cy="192938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048000">
                      <a:extLst>
                        <a:ext uri="{9D8B030D-6E8A-4147-A177-3AD203B41FA5}">
                          <a16:colId xmlns:a16="http://schemas.microsoft.com/office/drawing/2014/main" val="1736377105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260187286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+5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IN" sz="2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=23</m:t>
                                </m:r>
                              </m:oMath>
                            </m:oMathPara>
                          </a14:m>
                          <a:endParaRPr lang="en-IN" sz="2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8299837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IN" sz="2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=−3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+23</m:t>
                                </m:r>
                              </m:oMath>
                            </m:oMathPara>
                          </a14:m>
                          <a:endParaRPr lang="en-IN" sz="28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15604251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IN" sz="28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f>
                                  <m:f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num>
                                  <m:den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N" sz="28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8333477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ED827D6C-21D6-407D-8343-9C6BF6E39F7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97036269"/>
                  </p:ext>
                </p:extLst>
              </p:nvPr>
            </p:nvGraphicFramePr>
            <p:xfrm>
              <a:off x="1524000" y="4038600"/>
              <a:ext cx="6096000" cy="192938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048000">
                      <a:extLst>
                        <a:ext uri="{9D8B030D-6E8A-4147-A177-3AD203B41FA5}">
                          <a16:colId xmlns:a16="http://schemas.microsoft.com/office/drawing/2014/main" val="1736377105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2601872869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r="-100000" b="-27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000" b="-2729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29983732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100000" r="-100000" b="-17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000" t="-100000" b="-1729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56042514"/>
                      </a:ext>
                    </a:extLst>
                  </a:tr>
                  <a:tr h="893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115646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000" t="-1156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33347708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Finding Equations of Parallel Lines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This tells us that the slope of the line whose equation we seek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/>
                  <a:t>. We also know that the line is to pass through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−2,1</m:t>
                        </m:r>
                      </m:e>
                    </m:d>
                  </m:oMath>
                </a14:m>
                <a:r>
                  <a:rPr lang="en-US" dirty="0"/>
                  <a:t>, so we can use the point-slope form to obtain the desired equation.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81" t="-1200" r="-44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09216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1463</Words>
  <Application>Microsoft Office PowerPoint</Application>
  <PresentationFormat>On-screen Show (4:3)</PresentationFormat>
  <Paragraphs>131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Cambria Math</vt:lpstr>
      <vt:lpstr>Office Theme</vt:lpstr>
      <vt:lpstr>Equation</vt:lpstr>
      <vt:lpstr>Section 2.4</vt:lpstr>
      <vt:lpstr>Slopes of Parallel Lines</vt:lpstr>
      <vt:lpstr>Example 1: Finding Equations of Parallel Lines</vt:lpstr>
      <vt:lpstr>Note</vt:lpstr>
      <vt:lpstr>Example 1: Finding Equations of Parallel Lines (cont.)</vt:lpstr>
      <vt:lpstr>Example 1: Finding Equations of Parallel Lines (cont.)</vt:lpstr>
      <vt:lpstr>Example 1: Finding Equations of Parallel Lines (cont.)</vt:lpstr>
      <vt:lpstr>Example 2: Finding Equations of Parallel Lines</vt:lpstr>
      <vt:lpstr>Example 2: Finding Equations of Parallel Lines (cont.)</vt:lpstr>
      <vt:lpstr>Example 2: Finding Equations of Parallel Lines (cont.)</vt:lpstr>
      <vt:lpstr>Example 3: Identifying a Quadrilateral</vt:lpstr>
      <vt:lpstr>Example 3: Identifying a Quadrilateral (cont.)</vt:lpstr>
      <vt:lpstr>Example 3: Identifying a Quadrilateral (cont.)</vt:lpstr>
      <vt:lpstr>Slopes of Perpendicular Lines</vt:lpstr>
      <vt:lpstr>Example 4: Finding Equations of Perpendicular Lines</vt:lpstr>
      <vt:lpstr>Example 4: Finding Equations of Perpendicular Lines (cont.)</vt:lpstr>
      <vt:lpstr>Example 4: Finding Equations of Perpendicular Lines (cont.)</vt:lpstr>
      <vt:lpstr>Example 5: Finding Equations of Perpendicular Lines</vt:lpstr>
      <vt:lpstr>Note</vt:lpstr>
      <vt:lpstr>Example 5: Finding Equations of Perpendicular Lines (cont.)</vt:lpstr>
      <vt:lpstr>Example 6: Identifying Parallel and Perpendicular Lines</vt:lpstr>
      <vt:lpstr>Note</vt:lpstr>
      <vt:lpstr>Example 6: Identifying Parallel and Perpendicular Lines (cont.)</vt:lpstr>
      <vt:lpstr>Example 6: Identifying Parallel and Perpendicular Lines (cont.)</vt:lpstr>
      <vt:lpstr>Example 6: Identifying Parallel and Perpendicular Lines (cont.)</vt:lpstr>
      <vt:lpstr>Example 6: Identifying Parallel and Perpendicular Lines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Mathematics with Applications in Business and Social Sciences</dc:title>
  <dc:creator>Hawkes Learning Systems</dc:creator>
  <cp:lastModifiedBy>Danielle Bess</cp:lastModifiedBy>
  <cp:revision>66</cp:revision>
  <dcterms:created xsi:type="dcterms:W3CDTF">2013-04-26T14:43:13Z</dcterms:created>
  <dcterms:modified xsi:type="dcterms:W3CDTF">2021-11-30T18:33:12Z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768FBEC6-FB7C-4084-9286-83165710FE0C</vt:lpwstr>
  </property>
  <property fmtid="{D5CDD505-2E9C-101B-9397-08002B2CF9AE}" pid="3" name="ArticulatePath">
    <vt:lpwstr>MABS_2_4_edit</vt:lpwstr>
  </property>
</Properties>
</file>