
<file path=[Content_Types].xml><?xml version="1.0" encoding="utf-8"?>
<Types xmlns="http://schemas.openxmlformats.org/package/2006/content-types">
  <Default Extension="bin" ContentType="application/vnd.openxmlformats-officedocument.oleObject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6" r:id="rId2"/>
    <p:sldId id="257" r:id="rId3"/>
    <p:sldId id="258" r:id="rId4"/>
    <p:sldId id="259" r:id="rId5"/>
    <p:sldId id="260" r:id="rId6"/>
    <p:sldId id="261" r:id="rId7"/>
    <p:sldId id="281" r:id="rId8"/>
    <p:sldId id="262" r:id="rId9"/>
    <p:sldId id="263" r:id="rId10"/>
    <p:sldId id="264" r:id="rId11"/>
    <p:sldId id="265" r:id="rId12"/>
    <p:sldId id="266" r:id="rId13"/>
    <p:sldId id="284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31"/>
      <p:bold r:id="rId32"/>
      <p:italic r:id="rId33"/>
      <p:boldItalic r:id="rId34"/>
    </p:embeddedFont>
    <p:embeddedFont>
      <p:font typeface="Cambria Math" panose="02040503050406030204" pitchFamily="18" charset="0"/>
      <p:regular r:id="rId35"/>
    </p:embeddedFont>
    <p:embeddedFont>
      <p:font typeface="Ti86pc" panose="020B0609020003040203" charset="0"/>
      <p:regular r:id="rId3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ukkaprasad" initials="c" lastIdx="2" clrIdx="0">
    <p:extLst>
      <p:ext uri="{19B8F6BF-5375-455C-9EA6-DF929625EA0E}">
        <p15:presenceInfo xmlns:p15="http://schemas.microsoft.com/office/powerpoint/2012/main" userId="S-1-5-21-1666015839-3846122634-945917319-223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66092"/>
    <a:srgbClr val="000000"/>
    <a:srgbClr val="0000FF"/>
    <a:srgbClr val="000099"/>
    <a:srgbClr val="CCFFCC"/>
    <a:srgbClr val="FF00FF"/>
    <a:srgbClr val="FFFFCC"/>
    <a:srgbClr val="008080"/>
    <a:srgbClr val="1F497D"/>
    <a:srgbClr val="1F49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395" autoAdjust="0"/>
    <p:restoredTop sz="94709" autoAdjust="0"/>
  </p:normalViewPr>
  <p:slideViewPr>
    <p:cSldViewPr>
      <p:cViewPr varScale="1">
        <p:scale>
          <a:sx n="106" d="100"/>
          <a:sy n="106" d="100"/>
        </p:scale>
        <p:origin x="102" y="22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776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font" Target="fonts/font5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Relationship Id="rId4" Type="http://schemas.openxmlformats.org/officeDocument/2006/relationships/image" Target="../media/image1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35DB0-18E5-42EE-8A41-3EE53E7DF1D8}" type="datetimeFigureOut">
              <a:rPr lang="en-US" smtClean="0"/>
              <a:pPr/>
              <a:t>12/1/2021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792EB-0FA9-4C62-9AEF-94474B71BC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4390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143751-3E81-4327-AFFF-D02BF10D035B}" type="datetimeFigureOut">
              <a:rPr lang="en-US" smtClean="0"/>
              <a:pPr/>
              <a:t>12/1/2021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911B12-0E67-42ED-9D33-D97C720837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838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 userDrawn="1">
            <p:ph type="ctrTitle" idx="4294967295"/>
          </p:nvPr>
        </p:nvSpPr>
        <p:spPr>
          <a:xfrm>
            <a:off x="685800" y="2130552"/>
            <a:ext cx="7772400" cy="1470025"/>
          </a:xfrm>
          <a:prstGeom prst="rect">
            <a:avLst/>
          </a:prstGeom>
        </p:spPr>
        <p:txBody>
          <a:bodyPr anchor="ctr" anchorCtr="0"/>
          <a:lstStyle/>
          <a:p>
            <a:pPr eaLnBrk="1" hangingPunct="1"/>
            <a:endParaRPr lang="en-US" b="1" dirty="0">
              <a:solidFill>
                <a:srgbClr val="1F497D"/>
              </a:solidFill>
              <a:latin typeface="Arial" charset="0"/>
              <a:cs typeface="Arial" charset="0"/>
            </a:endParaRPr>
          </a:p>
        </p:txBody>
      </p:sp>
      <p:sp>
        <p:nvSpPr>
          <p:cNvPr id="13" name="Subtitle 2"/>
          <p:cNvSpPr>
            <a:spLocks noGrp="1"/>
          </p:cNvSpPr>
          <p:nvPr userDrawn="1">
            <p:ph type="subTitle" idx="4294967295"/>
          </p:nvPr>
        </p:nvSpPr>
        <p:spPr>
          <a:xfrm>
            <a:off x="1371600" y="3502152"/>
            <a:ext cx="6400800" cy="1752600"/>
          </a:xfrm>
          <a:prstGeom prst="rect">
            <a:avLst/>
          </a:prstGeom>
        </p:spPr>
        <p:txBody>
          <a:bodyPr rtlCol="0" anchor="t" anchorCtr="1">
            <a:normAutofit/>
          </a:bodyPr>
          <a:lstStyle/>
          <a:p>
            <a:pPr>
              <a:buNone/>
              <a:defRPr/>
            </a:pPr>
            <a:endParaRPr lang="en-US" b="1" i="1" dirty="0">
              <a:solidFill>
                <a:srgbClr val="1F497D"/>
              </a:solidFill>
            </a:endParaRPr>
          </a:p>
        </p:txBody>
      </p:sp>
      <p:sp>
        <p:nvSpPr>
          <p:cNvPr id="9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2D7D9F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 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45683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07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2D7D9F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 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541659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166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tmp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10.wmf"/><Relationship Id="rId4" Type="http://schemas.openxmlformats.org/officeDocument/2006/relationships/image" Target="../media/image7.wmf"/><Relationship Id="rId9" Type="http://schemas.openxmlformats.org/officeDocument/2006/relationships/oleObject" Target="../embeddings/oleObject4.bin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685800" y="2130552"/>
            <a:ext cx="7772400" cy="1470025"/>
          </a:xfrm>
          <a:prstGeom prst="rect">
            <a:avLst/>
          </a:prstGeom>
        </p:spPr>
        <p:txBody>
          <a:bodyPr anchor="ctr" anchorCtr="0"/>
          <a:lstStyle/>
          <a:p>
            <a:pPr eaLnBrk="1" hangingPunct="1"/>
            <a:r>
              <a:rPr lang="en-US" b="1" dirty="0">
                <a:solidFill>
                  <a:srgbClr val="1F497D"/>
                </a:solidFill>
                <a:latin typeface="Arial" charset="0"/>
                <a:cs typeface="Arial" charset="0"/>
              </a:rPr>
              <a:t>Section 2.5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371600" y="3505200"/>
            <a:ext cx="6400800" cy="1752600"/>
          </a:xfrm>
          <a:prstGeom prst="rect">
            <a:avLst/>
          </a:prstGeom>
        </p:spPr>
        <p:txBody>
          <a:bodyPr rtlCol="0" anchor="t" anchorCtr="1">
            <a:normAutofit/>
          </a:bodyPr>
          <a:lstStyle/>
          <a:p>
            <a:pPr algn="ctr">
              <a:buNone/>
            </a:pPr>
            <a:r>
              <a:rPr lang="en-US" b="1" i="1" dirty="0"/>
              <a:t>Linear Regression </a:t>
            </a:r>
            <a:endParaRPr lang="en-US" b="1" i="1" dirty="0">
              <a:solidFill>
                <a:srgbClr val="1F497D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2: Using a TI-84 Calculator to Find the Pearson Correlation Coefficient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following is a small sample of data collected from male participants in a </a:t>
            </a:r>
            <a:r>
              <a:rPr lang="en-US" dirty="0">
                <a:solidFill>
                  <a:srgbClr val="0000FF"/>
                </a:solidFill>
              </a:rPr>
              <a:t>161 km </a:t>
            </a:r>
            <a:r>
              <a:rPr lang="en-US" dirty="0"/>
              <a:t>trail </a:t>
            </a:r>
            <a:r>
              <a:rPr lang="en-US" dirty="0" err="1"/>
              <a:t>ultramarathon</a:t>
            </a:r>
            <a:r>
              <a:rPr lang="en-US" dirty="0"/>
              <a:t>. The survey collected the BMI (Body Mass Index) of each participant and their age. A table of the data, along with the scatter plot of the data, is given. Use your calculator to find the correlation coefficient </a:t>
            </a:r>
            <a:r>
              <a:rPr lang="en-US" i="1" dirty="0"/>
              <a:t>r </a:t>
            </a:r>
            <a:r>
              <a:rPr lang="en-US" dirty="0"/>
              <a:t>between the variables.</a:t>
            </a:r>
            <a:r>
              <a:rPr lang="en-US" i="1" dirty="0"/>
              <a:t> 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2: Using a TI-84 Calculator to Find the Pearson Correlation Coefficient (cont.)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60215263"/>
              </p:ext>
            </p:extLst>
          </p:nvPr>
        </p:nvGraphicFramePr>
        <p:xfrm>
          <a:off x="457200" y="1279525"/>
          <a:ext cx="8229599" cy="46085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66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66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962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9184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Table 1: BMI vs. Age for Men in a 161 km Trail </a:t>
                      </a:r>
                      <a:r>
                        <a:rPr lang="en-US" sz="2000" b="1" i="0" u="none" strike="noStrike" dirty="0" err="1">
                          <a:solidFill>
                            <a:schemeClr val="bg1"/>
                          </a:solidFill>
                          <a:latin typeface="Calibri"/>
                        </a:rPr>
                        <a:t>Ultramarathon</a:t>
                      </a:r>
                      <a:endParaRPr lang="en-US" sz="20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918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BMI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Age</a:t>
                      </a:r>
                    </a:p>
                  </a:txBody>
                  <a:tcPr marL="9525" marR="9525" marT="9525" marB="0" anchor="b"/>
                </a:tc>
                <a:tc rowSpan="13"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918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23.4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53</a:t>
                      </a:r>
                    </a:p>
                  </a:txBody>
                  <a:tcPr marL="9525" marR="9525" marT="9525" marB="0" anchor="b"/>
                </a:tc>
                <a:tc v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918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25.7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47</a:t>
                      </a:r>
                    </a:p>
                  </a:txBody>
                  <a:tcPr marL="9525" marR="9525" marT="9525" marB="0" anchor="b"/>
                </a:tc>
                <a:tc v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918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23.3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28</a:t>
                      </a:r>
                    </a:p>
                  </a:txBody>
                  <a:tcPr marL="9525" marR="9525" marT="9525" marB="0" anchor="b"/>
                </a:tc>
                <a:tc v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918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25.9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52</a:t>
                      </a:r>
                    </a:p>
                  </a:txBody>
                  <a:tcPr marL="9525" marR="9525" marT="9525" marB="0" anchor="b"/>
                </a:tc>
                <a:tc v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918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24.1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60</a:t>
                      </a:r>
                    </a:p>
                  </a:txBody>
                  <a:tcPr marL="9525" marR="9525" marT="9525" marB="0" anchor="b"/>
                </a:tc>
                <a:tc v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918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23.0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34</a:t>
                      </a:r>
                    </a:p>
                  </a:txBody>
                  <a:tcPr marL="9525" marR="9525" marT="9525" marB="0" anchor="b"/>
                </a:tc>
                <a:tc v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918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22.4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39</a:t>
                      </a:r>
                    </a:p>
                  </a:txBody>
                  <a:tcPr marL="9525" marR="9525" marT="9525" marB="0" anchor="b"/>
                </a:tc>
                <a:tc v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918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21.6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36</a:t>
                      </a:r>
                    </a:p>
                  </a:txBody>
                  <a:tcPr marL="9525" marR="9525" marT="9525" marB="0" anchor="b"/>
                </a:tc>
                <a:tc v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918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23.4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52</a:t>
                      </a:r>
                    </a:p>
                  </a:txBody>
                  <a:tcPr marL="9525" marR="9525" marT="9525" marB="0" anchor="b"/>
                </a:tc>
                <a:tc v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2918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24.8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54</a:t>
                      </a:r>
                    </a:p>
                  </a:txBody>
                  <a:tcPr marL="9525" marR="9525" marT="9525" marB="0" anchor="b"/>
                </a:tc>
                <a:tc v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2918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24.3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53</a:t>
                      </a:r>
                    </a:p>
                  </a:txBody>
                  <a:tcPr marL="9525" marR="9525" marT="9525" marB="0" anchor="b"/>
                </a:tc>
                <a:tc v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2918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24.7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53</a:t>
                      </a:r>
                    </a:p>
                  </a:txBody>
                  <a:tcPr marL="9525" marR="9525" marT="9525" marB="0" anchor="b"/>
                </a:tc>
                <a:tc v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5A540077-6608-4B92-B5BD-E2AEB253DA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400" y="2209800"/>
            <a:ext cx="4847619" cy="310476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2: Using a TI-84 Calculator to Find the Pearson Correlation Coefficient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Solution </a:t>
            </a:r>
          </a:p>
          <a:p>
            <a:r>
              <a:rPr lang="en-US" dirty="0"/>
              <a:t>Begin by pressing             and then select </a:t>
            </a:r>
            <a:r>
              <a:rPr lang="en-US" dirty="0">
                <a:latin typeface="Ti86pc" pitchFamily="49" charset="0"/>
              </a:rPr>
              <a:t>1:EDIT</a:t>
            </a:r>
            <a:r>
              <a:rPr lang="en-US" dirty="0"/>
              <a:t>. Enter the values for BMI in </a:t>
            </a:r>
            <a:r>
              <a:rPr lang="en-US" dirty="0">
                <a:latin typeface="Ti86pc" pitchFamily="49" charset="0"/>
              </a:rPr>
              <a:t>L1</a:t>
            </a:r>
            <a:r>
              <a:rPr lang="en-US" dirty="0"/>
              <a:t> and the values for the ages in </a:t>
            </a:r>
            <a:r>
              <a:rPr lang="en-US" dirty="0">
                <a:latin typeface="Ti86pc" pitchFamily="49" charset="0"/>
              </a:rPr>
              <a:t>L2</a:t>
            </a:r>
            <a:r>
              <a:rPr lang="en-US" dirty="0"/>
              <a:t>. Then press            and choose </a:t>
            </a:r>
            <a:r>
              <a:rPr lang="en-US" dirty="0">
                <a:latin typeface="Ti86pc" panose="020B0609020003040203" charset="0"/>
              </a:rPr>
              <a:t>CALC</a:t>
            </a:r>
            <a:r>
              <a:rPr lang="en-US" dirty="0"/>
              <a:t> and option </a:t>
            </a:r>
            <a:r>
              <a:rPr lang="en-US" dirty="0">
                <a:latin typeface="Ti86pc" pitchFamily="49" charset="0"/>
              </a:rPr>
              <a:t>4:LinReg(</a:t>
            </a:r>
            <a:r>
              <a:rPr lang="en-US" dirty="0" err="1">
                <a:latin typeface="Ti86pc" pitchFamily="49" charset="0"/>
              </a:rPr>
              <a:t>ax+b</a:t>
            </a:r>
            <a:r>
              <a:rPr lang="en-US" dirty="0">
                <a:latin typeface="Ti86pc" pitchFamily="49" charset="0"/>
              </a:rPr>
              <a:t>)</a:t>
            </a:r>
            <a:r>
              <a:rPr lang="en-US" dirty="0"/>
              <a:t>. Press                twice. The output should appear as shown in the screenshot.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376" y="1905000"/>
            <a:ext cx="791003" cy="365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2731680"/>
            <a:ext cx="791003" cy="365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biLevel thresh="75000"/>
          </a:blip>
          <a:srcRect/>
          <a:stretch>
            <a:fillRect/>
          </a:stretch>
        </p:blipFill>
        <p:spPr bwMode="auto">
          <a:xfrm>
            <a:off x="5584149" y="3164160"/>
            <a:ext cx="1085239" cy="365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6339" y="3990696"/>
            <a:ext cx="2871322" cy="19814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2: Using a TI-84 Calculator to Find the Pearson Correlation Coefficient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Since </a:t>
            </a:r>
            <a:r>
              <a:rPr lang="en-US" i="1" dirty="0">
                <a:solidFill>
                  <a:srgbClr val="000099"/>
                </a:solidFill>
              </a:rPr>
              <a:t>r </a:t>
            </a:r>
            <a:r>
              <a:rPr lang="en-US" dirty="0">
                <a:solidFill>
                  <a:srgbClr val="000099"/>
                </a:solidFill>
              </a:rPr>
              <a:t>= 0.5763078191</a:t>
            </a:r>
            <a:r>
              <a:rPr lang="en-US" dirty="0"/>
              <a:t>, we know that </a:t>
            </a:r>
            <a:r>
              <a:rPr lang="en-US" dirty="0">
                <a:solidFill>
                  <a:srgbClr val="FF0000"/>
                </a:solidFill>
              </a:rPr>
              <a:t>there is a positive correlation between the male participants’ BMI and their age, but not a very strong one</a:t>
            </a:r>
            <a:r>
              <a:rPr lang="en-US" dirty="0"/>
              <a:t>.</a:t>
            </a:r>
            <a:r>
              <a:rPr lang="en-US" i="1" dirty="0"/>
              <a:t>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7776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Significance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2936188"/>
          </a:xfrm>
          <a:solidFill>
            <a:srgbClr val="FFFFCC"/>
          </a:solidFill>
          <a:ln w="28575">
            <a:solidFill>
              <a:srgbClr val="000000"/>
            </a:solidFill>
          </a:ln>
        </p:spPr>
        <p:txBody>
          <a:bodyPr>
            <a:spAutoFit/>
          </a:bodyPr>
          <a:lstStyle/>
          <a:p>
            <a:pPr algn="ctr"/>
            <a:r>
              <a:rPr lang="en-US" b="1" dirty="0">
                <a:solidFill>
                  <a:srgbClr val="000000"/>
                </a:solidFill>
              </a:rPr>
              <a:t>Level of Confidence and Level of Significance </a:t>
            </a:r>
          </a:p>
          <a:p>
            <a:r>
              <a:rPr lang="en-US" dirty="0">
                <a:solidFill>
                  <a:srgbClr val="000000"/>
                </a:solidFill>
              </a:rPr>
              <a:t>The </a:t>
            </a:r>
            <a:r>
              <a:rPr lang="en-US" b="1" dirty="0">
                <a:solidFill>
                  <a:srgbClr val="C00000"/>
                </a:solidFill>
              </a:rPr>
              <a:t>level of confidence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i="1" dirty="0">
                <a:solidFill>
                  <a:srgbClr val="C00000"/>
                </a:solidFill>
              </a:rPr>
              <a:t>c </a:t>
            </a:r>
            <a:r>
              <a:rPr lang="en-US" dirty="0">
                <a:solidFill>
                  <a:srgbClr val="000000"/>
                </a:solidFill>
              </a:rPr>
              <a:t>is the probability that the assertions made about the data are correct. </a:t>
            </a:r>
          </a:p>
          <a:p>
            <a:r>
              <a:rPr lang="en-US" dirty="0">
                <a:solidFill>
                  <a:srgbClr val="000000"/>
                </a:solidFill>
              </a:rPr>
              <a:t>The </a:t>
            </a:r>
            <a:r>
              <a:rPr lang="en-US" b="1" dirty="0">
                <a:solidFill>
                  <a:srgbClr val="C00000"/>
                </a:solidFill>
              </a:rPr>
              <a:t>level of significance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l-GR" i="1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α</a:t>
            </a:r>
            <a:r>
              <a:rPr lang="en-US" dirty="0">
                <a:solidFill>
                  <a:srgbClr val="000000"/>
                </a:solidFill>
              </a:rPr>
              <a:t> is the probability that the assertions made about the data are incorrect. </a:t>
            </a:r>
          </a:p>
          <a:p>
            <a:pPr algn="ctr"/>
            <a:r>
              <a:rPr lang="en-US" i="1" dirty="0">
                <a:solidFill>
                  <a:srgbClr val="0000FF"/>
                </a:solidFill>
              </a:rPr>
              <a:t>c</a:t>
            </a:r>
            <a:r>
              <a:rPr lang="en-US" dirty="0">
                <a:solidFill>
                  <a:srgbClr val="0000FF"/>
                </a:solidFill>
              </a:rPr>
              <a:t> + </a:t>
            </a:r>
            <a:r>
              <a:rPr lang="el-GR" i="1" dirty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  <a:sym typeface="Symbol" panose="05050102010706020507" pitchFamily="18" charset="2"/>
              </a:rPr>
              <a:t>α</a:t>
            </a:r>
            <a:r>
              <a:rPr lang="en-US" dirty="0">
                <a:solidFill>
                  <a:srgbClr val="0000FF"/>
                </a:solidFill>
              </a:rPr>
              <a:t> = 1</a:t>
            </a:r>
            <a:r>
              <a:rPr lang="en-US" dirty="0">
                <a:solidFill>
                  <a:srgbClr val="000000"/>
                </a:solidFill>
              </a:rPr>
              <a:t>.</a:t>
            </a:r>
            <a:r>
              <a:rPr lang="en-US" i="1" dirty="0">
                <a:solidFill>
                  <a:srgbClr val="0000FF"/>
                </a:solidFill>
              </a:rPr>
              <a:t> </a:t>
            </a:r>
            <a:endParaRPr lang="en-US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Significance 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20365718"/>
              </p:ext>
            </p:extLst>
          </p:nvPr>
        </p:nvGraphicFramePr>
        <p:xfrm>
          <a:off x="457200" y="1279525"/>
          <a:ext cx="8229600" cy="46268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0624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Table 2: Critical Values of the Pearson Correlation Coefficient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062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2400" b="1" i="1" u="none" strike="noStrike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α</a:t>
                      </a:r>
                      <a:r>
                        <a:rPr lang="en-US" sz="2400" b="1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= 0.05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2400" b="1" i="1" u="none" strike="noStrike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α</a:t>
                      </a:r>
                      <a:r>
                        <a:rPr lang="en-US" sz="2400" b="1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= 0.01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062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0.990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062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0.878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0.959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062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0.917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062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0.754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0.875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062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0.707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0.834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062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0.666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0.798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062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0.632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0.765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2062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0.602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0.735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2062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0.576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0.708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Statistically Significant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1902059"/>
          </a:xfrm>
          <a:solidFill>
            <a:srgbClr val="FFFFCC"/>
          </a:solidFill>
          <a:ln w="28575">
            <a:solidFill>
              <a:srgbClr val="000000"/>
            </a:solidFill>
          </a:ln>
        </p:spPr>
        <p:txBody>
          <a:bodyPr>
            <a:spAutoFit/>
          </a:bodyPr>
          <a:lstStyle/>
          <a:p>
            <a:pPr algn="ctr"/>
            <a:r>
              <a:rPr lang="en-US" b="1" dirty="0">
                <a:solidFill>
                  <a:srgbClr val="000000"/>
                </a:solidFill>
              </a:rPr>
              <a:t>Definition </a:t>
            </a:r>
          </a:p>
          <a:p>
            <a:r>
              <a:rPr lang="en-US" dirty="0">
                <a:solidFill>
                  <a:srgbClr val="000000"/>
                </a:solidFill>
              </a:rPr>
              <a:t>If |</a:t>
            </a:r>
            <a:r>
              <a:rPr lang="en-US" i="1" dirty="0">
                <a:solidFill>
                  <a:srgbClr val="000000"/>
                </a:solidFill>
              </a:rPr>
              <a:t>r</a:t>
            </a:r>
            <a:r>
              <a:rPr lang="en-US" dirty="0">
                <a:solidFill>
                  <a:srgbClr val="000000"/>
                </a:solidFill>
              </a:rPr>
              <a:t>| is greater than the critical value listed in the table, then</a:t>
            </a:r>
            <a:r>
              <a:rPr lang="en-US" i="1" dirty="0">
                <a:solidFill>
                  <a:srgbClr val="000000"/>
                </a:solidFill>
              </a:rPr>
              <a:t> r</a:t>
            </a:r>
            <a:r>
              <a:rPr lang="en-US" dirty="0">
                <a:solidFill>
                  <a:srgbClr val="000000"/>
                </a:solidFill>
              </a:rPr>
              <a:t> is </a:t>
            </a:r>
            <a:r>
              <a:rPr lang="en-US" b="1" dirty="0">
                <a:solidFill>
                  <a:srgbClr val="C00000"/>
                </a:solidFill>
              </a:rPr>
              <a:t>statistically significant</a:t>
            </a:r>
            <a:r>
              <a:rPr lang="en-US" dirty="0">
                <a:solidFill>
                  <a:srgbClr val="000000"/>
                </a:solidFill>
              </a:rPr>
              <a:t>, which means it is unlikely to have occurred by chance.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3: Identifying Statistical Significance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the critical values in Table 2 to determine if the correlation between BMI and age in Example 2 is statistically significant. Recall that </a:t>
            </a:r>
            <a:r>
              <a:rPr lang="en-US" i="1" dirty="0">
                <a:solidFill>
                  <a:srgbClr val="0000FF"/>
                </a:solidFill>
              </a:rPr>
              <a:t>r </a:t>
            </a:r>
            <a:r>
              <a:rPr lang="en-US" dirty="0">
                <a:solidFill>
                  <a:srgbClr val="0000FF"/>
                </a:solidFill>
              </a:rPr>
              <a:t>= 0.5763078191</a:t>
            </a:r>
            <a:r>
              <a:rPr lang="en-US" dirty="0"/>
              <a:t>. Use a </a:t>
            </a:r>
            <a:r>
              <a:rPr lang="en-US" dirty="0">
                <a:solidFill>
                  <a:srgbClr val="0000FF"/>
                </a:solidFill>
              </a:rPr>
              <a:t>0.05</a:t>
            </a:r>
            <a:r>
              <a:rPr lang="en-US" dirty="0"/>
              <a:t> level of significance.</a:t>
            </a:r>
            <a:r>
              <a:rPr lang="en-US" i="1" dirty="0"/>
              <a:t>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3: Identifying Statistical Significance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Solution </a:t>
            </a:r>
          </a:p>
          <a:p>
            <a:r>
              <a:rPr lang="en-US" dirty="0"/>
              <a:t>There are twelve pairs of data in Example 2, so </a:t>
            </a:r>
            <a:r>
              <a:rPr lang="en-US" i="1" dirty="0">
                <a:solidFill>
                  <a:srgbClr val="000099"/>
                </a:solidFill>
              </a:rPr>
              <a:t>n </a:t>
            </a:r>
            <a:r>
              <a:rPr lang="en-US" dirty="0">
                <a:solidFill>
                  <a:srgbClr val="000099"/>
                </a:solidFill>
              </a:rPr>
              <a:t>= 12</a:t>
            </a:r>
            <a:r>
              <a:rPr lang="en-US" dirty="0"/>
              <a:t>. By looking along the row where</a:t>
            </a:r>
            <a:r>
              <a:rPr lang="en-US" i="1" dirty="0"/>
              <a:t> </a:t>
            </a:r>
            <a:r>
              <a:rPr lang="en-US" i="1" dirty="0">
                <a:solidFill>
                  <a:srgbClr val="000099"/>
                </a:solidFill>
              </a:rPr>
              <a:t>n </a:t>
            </a:r>
            <a:r>
              <a:rPr lang="en-US" dirty="0">
                <a:solidFill>
                  <a:srgbClr val="000099"/>
                </a:solidFill>
              </a:rPr>
              <a:t>= 12 </a:t>
            </a:r>
            <a:r>
              <a:rPr lang="en-US" dirty="0"/>
              <a:t>and down the column where</a:t>
            </a:r>
            <a:r>
              <a:rPr lang="en-US" i="1" dirty="0"/>
              <a:t> </a:t>
            </a:r>
            <a:r>
              <a:rPr lang="el-GR" i="1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α</a:t>
            </a:r>
            <a:r>
              <a:rPr lang="en-US" i="1" dirty="0">
                <a:solidFill>
                  <a:srgbClr val="000099"/>
                </a:solidFill>
              </a:rPr>
              <a:t> </a:t>
            </a:r>
            <a:r>
              <a:rPr lang="en-US" dirty="0">
                <a:solidFill>
                  <a:srgbClr val="000099"/>
                </a:solidFill>
              </a:rPr>
              <a:t>= 0.05</a:t>
            </a:r>
            <a:r>
              <a:rPr lang="en-US" dirty="0"/>
              <a:t>, the critical value is </a:t>
            </a:r>
            <a:r>
              <a:rPr lang="en-US" dirty="0">
                <a:solidFill>
                  <a:srgbClr val="FF00FF"/>
                </a:solidFill>
              </a:rPr>
              <a:t>0.576</a:t>
            </a:r>
            <a:r>
              <a:rPr lang="en-US" dirty="0"/>
              <a:t>. Comparing this critical value to the correlation coefficient we found for the data in Example 2</a:t>
            </a:r>
            <a:r>
              <a:rPr lang="en-US" i="1" dirty="0"/>
              <a:t>, </a:t>
            </a:r>
            <a:r>
              <a:rPr lang="en-US" dirty="0"/>
              <a:t>we have </a:t>
            </a:r>
            <a:r>
              <a:rPr lang="en-US" dirty="0">
                <a:solidFill>
                  <a:srgbClr val="000099"/>
                </a:solidFill>
              </a:rPr>
              <a:t>|</a:t>
            </a:r>
            <a:r>
              <a:rPr lang="en-US" i="1" dirty="0">
                <a:solidFill>
                  <a:srgbClr val="000099"/>
                </a:solidFill>
              </a:rPr>
              <a:t>r</a:t>
            </a:r>
            <a:r>
              <a:rPr lang="en-US" dirty="0">
                <a:solidFill>
                  <a:srgbClr val="000099"/>
                </a:solidFill>
              </a:rPr>
              <a:t>|</a:t>
            </a:r>
            <a:r>
              <a:rPr lang="en-US" i="1" dirty="0">
                <a:solidFill>
                  <a:srgbClr val="000099"/>
                </a:solidFill>
              </a:rPr>
              <a:t> </a:t>
            </a:r>
            <a:r>
              <a:rPr lang="en-US" dirty="0">
                <a:solidFill>
                  <a:srgbClr val="000099"/>
                </a:solidFill>
              </a:rPr>
              <a:t>≈ 0.5763 &gt; 0.576</a:t>
            </a:r>
            <a:r>
              <a:rPr lang="en-US" dirty="0"/>
              <a:t>. So the linear relationship between the variables is statistically significant at the 0.05 level of significance. </a:t>
            </a:r>
            <a:r>
              <a:rPr lang="en-US" dirty="0">
                <a:solidFill>
                  <a:srgbClr val="FF0000"/>
                </a:solidFill>
              </a:rPr>
              <a:t>Therefore, we have enough evidence to conclude that a linear relationship exists between BMI and age for male </a:t>
            </a:r>
            <a:r>
              <a:rPr lang="en-US" dirty="0" err="1">
                <a:solidFill>
                  <a:srgbClr val="FF0000"/>
                </a:solidFill>
              </a:rPr>
              <a:t>ultramarathoners</a:t>
            </a:r>
            <a:r>
              <a:rPr lang="en-US" dirty="0">
                <a:solidFill>
                  <a:srgbClr val="FF0000"/>
                </a:solidFill>
              </a:rPr>
              <a:t>.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Regression Lines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3367076"/>
          </a:xfrm>
          <a:solidFill>
            <a:srgbClr val="FFFFCC"/>
          </a:solidFill>
          <a:ln w="28575">
            <a:solidFill>
              <a:srgbClr val="000000"/>
            </a:solidFill>
          </a:ln>
        </p:spPr>
        <p:txBody>
          <a:bodyPr>
            <a:spAutoFit/>
          </a:bodyPr>
          <a:lstStyle/>
          <a:p>
            <a:pPr algn="ctr"/>
            <a:r>
              <a:rPr lang="en-US" b="1" dirty="0">
                <a:solidFill>
                  <a:srgbClr val="000000"/>
                </a:solidFill>
              </a:rPr>
              <a:t>Definition </a:t>
            </a:r>
          </a:p>
          <a:p>
            <a:r>
              <a:rPr lang="en-US" dirty="0">
                <a:solidFill>
                  <a:srgbClr val="000000"/>
                </a:solidFill>
              </a:rPr>
              <a:t>The </a:t>
            </a:r>
            <a:r>
              <a:rPr lang="en-US" b="1" dirty="0">
                <a:solidFill>
                  <a:srgbClr val="C00000"/>
                </a:solidFill>
              </a:rPr>
              <a:t>regression line</a:t>
            </a:r>
            <a:r>
              <a:rPr lang="en-US" dirty="0">
                <a:solidFill>
                  <a:srgbClr val="000000"/>
                </a:solidFill>
              </a:rPr>
              <a:t>, also known as the </a:t>
            </a:r>
            <a:r>
              <a:rPr lang="en-US" b="1" dirty="0">
                <a:solidFill>
                  <a:srgbClr val="C00000"/>
                </a:solidFill>
              </a:rPr>
              <a:t>line of best fit</a:t>
            </a:r>
            <a:r>
              <a:rPr lang="en-US" dirty="0">
                <a:solidFill>
                  <a:srgbClr val="000000"/>
                </a:solidFill>
              </a:rPr>
              <a:t>, is a particular line that most closely “fits” the data points on the scatter plot. The regression line can be represented by</a:t>
            </a:r>
          </a:p>
          <a:p>
            <a:pPr algn="ctr"/>
            <a:r>
              <a:rPr lang="en-US" i="1" dirty="0">
                <a:solidFill>
                  <a:srgbClr val="0000FF"/>
                </a:solidFill>
              </a:rPr>
              <a:t>y</a:t>
            </a:r>
            <a:r>
              <a:rPr lang="en-US" i="1" dirty="0">
                <a:solidFill>
                  <a:srgbClr val="0000FF"/>
                </a:solidFill>
                <a:latin typeface="Calibri"/>
              </a:rPr>
              <a:t>̂</a:t>
            </a:r>
            <a:r>
              <a:rPr lang="en-US" dirty="0">
                <a:solidFill>
                  <a:srgbClr val="0000FF"/>
                </a:solidFill>
              </a:rPr>
              <a:t> = </a:t>
            </a:r>
            <a:r>
              <a:rPr lang="en-US" i="1" dirty="0">
                <a:solidFill>
                  <a:srgbClr val="0000FF"/>
                </a:solidFill>
              </a:rPr>
              <a:t>ax</a:t>
            </a:r>
            <a:r>
              <a:rPr lang="en-US" dirty="0">
                <a:solidFill>
                  <a:srgbClr val="0000FF"/>
                </a:solidFill>
              </a:rPr>
              <a:t> + </a:t>
            </a:r>
            <a:r>
              <a:rPr lang="en-US" i="1" dirty="0">
                <a:solidFill>
                  <a:srgbClr val="0000FF"/>
                </a:solidFill>
              </a:rPr>
              <a:t>b</a:t>
            </a:r>
            <a:r>
              <a:rPr lang="en-US" dirty="0">
                <a:solidFill>
                  <a:srgbClr val="000000"/>
                </a:solidFill>
              </a:rPr>
              <a:t>,</a:t>
            </a:r>
          </a:p>
          <a:p>
            <a:r>
              <a:rPr lang="en-US" dirty="0">
                <a:solidFill>
                  <a:srgbClr val="000000"/>
                </a:solidFill>
              </a:rPr>
              <a:t>where</a:t>
            </a:r>
            <a:r>
              <a:rPr lang="en-US" i="1" dirty="0">
                <a:solidFill>
                  <a:srgbClr val="000000"/>
                </a:solidFill>
              </a:rPr>
              <a:t> a </a:t>
            </a:r>
            <a:r>
              <a:rPr lang="en-US" dirty="0">
                <a:solidFill>
                  <a:srgbClr val="000000"/>
                </a:solidFill>
              </a:rPr>
              <a:t>is the slope of the line and</a:t>
            </a:r>
            <a:r>
              <a:rPr lang="en-US" i="1" dirty="0">
                <a:solidFill>
                  <a:srgbClr val="000000"/>
                </a:solidFill>
              </a:rPr>
              <a:t> b </a:t>
            </a:r>
            <a:r>
              <a:rPr lang="en-US" dirty="0">
                <a:solidFill>
                  <a:srgbClr val="000000"/>
                </a:solidFill>
              </a:rPr>
              <a:t>is the</a:t>
            </a:r>
            <a:r>
              <a:rPr lang="en-US" i="1" dirty="0">
                <a:solidFill>
                  <a:srgbClr val="000000"/>
                </a:solidFill>
              </a:rPr>
              <a:t> y</a:t>
            </a:r>
            <a:r>
              <a:rPr lang="en-US" dirty="0">
                <a:solidFill>
                  <a:srgbClr val="000000"/>
                </a:solidFill>
              </a:rPr>
              <a:t>-intercept.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Scatter Plots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2763834"/>
          </a:xfrm>
          <a:solidFill>
            <a:srgbClr val="FFFFCC"/>
          </a:solidFill>
          <a:ln w="28575">
            <a:solidFill>
              <a:srgbClr val="000000"/>
            </a:solidFill>
          </a:ln>
        </p:spPr>
        <p:txBody>
          <a:bodyPr>
            <a:spAutoFit/>
          </a:bodyPr>
          <a:lstStyle/>
          <a:p>
            <a:pPr algn="ctr"/>
            <a:r>
              <a:rPr lang="en-US" b="1" dirty="0">
                <a:solidFill>
                  <a:srgbClr val="000000"/>
                </a:solidFill>
              </a:rPr>
              <a:t>Definition </a:t>
            </a:r>
          </a:p>
          <a:p>
            <a:r>
              <a:rPr lang="en-US" dirty="0">
                <a:solidFill>
                  <a:srgbClr val="000000"/>
                </a:solidFill>
              </a:rPr>
              <a:t>A </a:t>
            </a:r>
            <a:r>
              <a:rPr lang="en-US" b="1" dirty="0">
                <a:solidFill>
                  <a:srgbClr val="C00000"/>
                </a:solidFill>
              </a:rPr>
              <a:t>scatter plot</a:t>
            </a:r>
            <a:r>
              <a:rPr lang="en-US" dirty="0">
                <a:solidFill>
                  <a:srgbClr val="000000"/>
                </a:solidFill>
              </a:rPr>
              <a:t> is a graphical display that is most commonly used to show two variables and how they might relate to one another. It is a graph on the coordinate plane that contains one point for each pair of data values.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4: Predictions Using the Regression 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recent study sought to find if any correlation existed between childhood weight and </a:t>
            </a:r>
            <a:r>
              <a:rPr lang="en-US" dirty="0" err="1"/>
              <a:t>self‑esteem</a:t>
            </a:r>
            <a:r>
              <a:rPr lang="en-US" dirty="0"/>
              <a:t>. Children between the ages of 9 and 11 were surveyed. Weight was measured in pounds, while self-esteem was measured based on the average of the answers to 15 questions asking the participant to rate themselves on a scale of 1 to 5—where higher scores mean higher self-esteem. Here’s the data for 12 cases.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4: Predictions Using the Regression Line (cont.)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279525"/>
          <a:ext cx="8229600" cy="46085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9184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Table 4: Self-Esteem in Children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918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Weight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Self-Esteem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918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54.3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918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62.0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918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88.1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1.0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918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61.8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918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69.0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918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55.8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918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77.2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918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66.4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918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63.3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2918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75.2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2918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79.0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2918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68.3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2.9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4: Predictions Using the Regression Line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463550" indent="-463550"/>
            <a:r>
              <a:rPr lang="en-US" b="1" dirty="0"/>
              <a:t>a.</a:t>
            </a:r>
            <a:r>
              <a:rPr lang="en-US" dirty="0"/>
              <a:t>	Is </a:t>
            </a:r>
            <a:r>
              <a:rPr lang="en-US" i="1" dirty="0"/>
              <a:t>r </a:t>
            </a:r>
            <a:r>
              <a:rPr lang="en-US" dirty="0"/>
              <a:t>statistically significant at the </a:t>
            </a:r>
            <a:r>
              <a:rPr lang="en-US" dirty="0">
                <a:solidFill>
                  <a:srgbClr val="0000FF"/>
                </a:solidFill>
              </a:rPr>
              <a:t>0.05</a:t>
            </a:r>
            <a:r>
              <a:rPr lang="en-US" dirty="0"/>
              <a:t> level? How about the </a:t>
            </a:r>
            <a:r>
              <a:rPr lang="en-US" dirty="0">
                <a:solidFill>
                  <a:srgbClr val="0000FF"/>
                </a:solidFill>
              </a:rPr>
              <a:t>0.01</a:t>
            </a:r>
            <a:r>
              <a:rPr lang="en-US" dirty="0"/>
              <a:t> level?</a:t>
            </a:r>
            <a:r>
              <a:rPr lang="en-US" i="1" dirty="0"/>
              <a:t> </a:t>
            </a:r>
          </a:p>
          <a:p>
            <a:pPr marL="463550" indent="-463550"/>
            <a:r>
              <a:rPr lang="en-US" b="1" dirty="0"/>
              <a:t>b.	</a:t>
            </a:r>
            <a:r>
              <a:rPr lang="en-US" dirty="0"/>
              <a:t>Write down the linear regression line in the form </a:t>
            </a:r>
            <a:br>
              <a:rPr lang="en-US" dirty="0"/>
            </a:br>
            <a:r>
              <a:rPr lang="en-US" i="1" dirty="0">
                <a:solidFill>
                  <a:srgbClr val="0000FF"/>
                </a:solidFill>
              </a:rPr>
              <a:t>ŷ </a:t>
            </a:r>
            <a:r>
              <a:rPr lang="en-US" dirty="0">
                <a:solidFill>
                  <a:srgbClr val="0000FF"/>
                </a:solidFill>
              </a:rPr>
              <a:t>= </a:t>
            </a:r>
            <a:r>
              <a:rPr lang="en-US" i="1" dirty="0">
                <a:solidFill>
                  <a:srgbClr val="0000FF"/>
                </a:solidFill>
              </a:rPr>
              <a:t>ax</a:t>
            </a:r>
            <a:r>
              <a:rPr lang="en-US" dirty="0">
                <a:solidFill>
                  <a:srgbClr val="0000FF"/>
                </a:solidFill>
              </a:rPr>
              <a:t> + </a:t>
            </a:r>
            <a:r>
              <a:rPr lang="en-US" i="1" dirty="0">
                <a:solidFill>
                  <a:srgbClr val="0000FF"/>
                </a:solidFill>
              </a:rPr>
              <a:t>b</a:t>
            </a:r>
            <a:r>
              <a:rPr lang="en-US" i="1" dirty="0"/>
              <a:t>. </a:t>
            </a:r>
          </a:p>
          <a:p>
            <a:pPr marL="463550" indent="-463550"/>
            <a:r>
              <a:rPr lang="en-US" b="1" dirty="0"/>
              <a:t>c.</a:t>
            </a:r>
            <a:r>
              <a:rPr lang="en-US" dirty="0"/>
              <a:t>	If appropriate, predict the value for the level of self-esteem given that the child weighs </a:t>
            </a:r>
            <a:r>
              <a:rPr lang="en-US" dirty="0">
                <a:solidFill>
                  <a:srgbClr val="0000FF"/>
                </a:solidFill>
              </a:rPr>
              <a:t>64.1</a:t>
            </a:r>
            <a:r>
              <a:rPr lang="en-US" dirty="0"/>
              <a:t> pounds. </a:t>
            </a:r>
          </a:p>
          <a:p>
            <a:pPr marL="463550" indent="-463550"/>
            <a:r>
              <a:rPr lang="en-US" b="1" dirty="0"/>
              <a:t>d.</a:t>
            </a:r>
            <a:r>
              <a:rPr lang="en-US" dirty="0"/>
              <a:t>	If appropriate, predict the value for the level of self-esteem given that the child weighs </a:t>
            </a:r>
            <a:r>
              <a:rPr lang="en-US" dirty="0">
                <a:solidFill>
                  <a:srgbClr val="0000FF"/>
                </a:solidFill>
              </a:rPr>
              <a:t>45.0</a:t>
            </a:r>
            <a:r>
              <a:rPr lang="en-US" dirty="0"/>
              <a:t> pounds. </a:t>
            </a:r>
          </a:p>
          <a:p>
            <a:pPr marL="463550" indent="-463550"/>
            <a:r>
              <a:rPr lang="en-US" b="1" dirty="0"/>
              <a:t>e.	</a:t>
            </a:r>
            <a:r>
              <a:rPr lang="en-US" dirty="0"/>
              <a:t>If appropriate, predict the value for the level of self-esteem given that the </a:t>
            </a:r>
            <a:r>
              <a:rPr lang="en-US" dirty="0">
                <a:solidFill>
                  <a:srgbClr val="0000FF"/>
                </a:solidFill>
              </a:rPr>
              <a:t>13</a:t>
            </a:r>
            <a:r>
              <a:rPr lang="en-US" dirty="0"/>
              <a:t>-year-old weighs </a:t>
            </a:r>
            <a:r>
              <a:rPr lang="en-US" dirty="0">
                <a:solidFill>
                  <a:srgbClr val="0000FF"/>
                </a:solidFill>
              </a:rPr>
              <a:t>88.0 </a:t>
            </a:r>
            <a:r>
              <a:rPr lang="en-US" dirty="0"/>
              <a:t>pounds.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4: Predictions Using the Regression Line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Solution </a:t>
            </a:r>
          </a:p>
          <a:p>
            <a:pPr marL="463550" indent="-463550"/>
            <a:r>
              <a:rPr lang="en-US" b="1" dirty="0"/>
              <a:t>a.	</a:t>
            </a:r>
            <a:r>
              <a:rPr lang="en-US" dirty="0"/>
              <a:t>Begin by putting both sets of data into your calculator. Input the weights in </a:t>
            </a:r>
            <a:r>
              <a:rPr lang="en-US" dirty="0">
                <a:latin typeface="Ti86pc" pitchFamily="49" charset="0"/>
              </a:rPr>
              <a:t>L1</a:t>
            </a:r>
            <a:r>
              <a:rPr lang="en-US" dirty="0"/>
              <a:t> and the self-esteem score in </a:t>
            </a:r>
            <a:r>
              <a:rPr lang="en-US" dirty="0">
                <a:latin typeface="Ti86pc" pitchFamily="49" charset="0"/>
              </a:rPr>
              <a:t>L2</a:t>
            </a:r>
            <a:r>
              <a:rPr lang="en-US" dirty="0"/>
              <a:t>. After having the calculator compute the statistics for us, we can see that </a:t>
            </a:r>
            <a:br>
              <a:rPr lang="en-US" dirty="0"/>
            </a:br>
            <a:r>
              <a:rPr lang="en-US" i="1" dirty="0">
                <a:solidFill>
                  <a:srgbClr val="000099"/>
                </a:solidFill>
              </a:rPr>
              <a:t>r </a:t>
            </a:r>
            <a:r>
              <a:rPr lang="en-US" dirty="0">
                <a:solidFill>
                  <a:srgbClr val="000099"/>
                </a:solidFill>
              </a:rPr>
              <a:t>= </a:t>
            </a:r>
            <a:r>
              <a:rPr lang="en-US" dirty="0">
                <a:solidFill>
                  <a:srgbClr val="000099"/>
                </a:solidFill>
                <a:latin typeface="Symbol" pitchFamily="18" charset="2"/>
              </a:rPr>
              <a:t>-</a:t>
            </a:r>
            <a:r>
              <a:rPr lang="en-US" dirty="0">
                <a:solidFill>
                  <a:srgbClr val="000099"/>
                </a:solidFill>
              </a:rPr>
              <a:t>0.6051</a:t>
            </a:r>
            <a:r>
              <a:rPr lang="en-US" i="1" dirty="0"/>
              <a:t>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4: Predictions Using the Regression Line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321040" cy="4572000"/>
          </a:xfrm>
        </p:spPr>
        <p:txBody>
          <a:bodyPr>
            <a:no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Looking at the Critical Values of the Pearson Correlation Coefficient table (Table 2) with </a:t>
            </a:r>
            <a:r>
              <a:rPr lang="en-US" i="1" dirty="0">
                <a:solidFill>
                  <a:srgbClr val="000099"/>
                </a:solidFill>
              </a:rPr>
              <a:t>n</a:t>
            </a:r>
            <a:r>
              <a:rPr lang="en-US" dirty="0">
                <a:solidFill>
                  <a:srgbClr val="000099"/>
                </a:solidFill>
              </a:rPr>
              <a:t> = 12</a:t>
            </a:r>
            <a:r>
              <a:rPr lang="en-US" dirty="0"/>
              <a:t> and </a:t>
            </a:r>
            <a:r>
              <a:rPr lang="el-GR" i="1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α</a:t>
            </a:r>
            <a:r>
              <a:rPr lang="en-US" dirty="0">
                <a:solidFill>
                  <a:srgbClr val="000099"/>
                </a:solidFill>
              </a:rPr>
              <a:t> = 0.05</a:t>
            </a:r>
            <a:r>
              <a:rPr lang="en-US" dirty="0"/>
              <a:t>, we see that </a:t>
            </a:r>
            <a:r>
              <a:rPr lang="en-US" dirty="0">
                <a:solidFill>
                  <a:srgbClr val="000099"/>
                </a:solidFill>
              </a:rPr>
              <a:t>|</a:t>
            </a:r>
            <a:r>
              <a:rPr lang="en-US" i="1" dirty="0">
                <a:solidFill>
                  <a:srgbClr val="000099"/>
                </a:solidFill>
              </a:rPr>
              <a:t>r</a:t>
            </a:r>
            <a:r>
              <a:rPr lang="en-US" dirty="0">
                <a:solidFill>
                  <a:srgbClr val="000099"/>
                </a:solidFill>
              </a:rPr>
              <a:t>| =  0.6051 &gt; 0.576</a:t>
            </a:r>
            <a:r>
              <a:rPr lang="en-US" dirty="0"/>
              <a:t>, </a:t>
            </a:r>
            <a:r>
              <a:rPr lang="en-US" dirty="0">
                <a:solidFill>
                  <a:srgbClr val="FF0000"/>
                </a:solidFill>
              </a:rPr>
              <a:t>and is therefore statistically significant</a:t>
            </a:r>
            <a:r>
              <a:rPr lang="en-US" dirty="0"/>
              <a:t>. However, with </a:t>
            </a:r>
            <a:r>
              <a:rPr lang="el-GR" i="1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α</a:t>
            </a:r>
            <a:r>
              <a:rPr lang="en-US" dirty="0">
                <a:solidFill>
                  <a:srgbClr val="000099"/>
                </a:solidFill>
              </a:rPr>
              <a:t> = 0.01</a:t>
            </a:r>
            <a:r>
              <a:rPr lang="en-US" dirty="0"/>
              <a:t>, </a:t>
            </a:r>
            <a:br>
              <a:rPr lang="en-US" dirty="0"/>
            </a:br>
            <a:r>
              <a:rPr lang="en-US" dirty="0">
                <a:solidFill>
                  <a:srgbClr val="000099"/>
                </a:solidFill>
              </a:rPr>
              <a:t>|</a:t>
            </a:r>
            <a:r>
              <a:rPr lang="en-US" i="1" dirty="0">
                <a:solidFill>
                  <a:srgbClr val="000099"/>
                </a:solidFill>
              </a:rPr>
              <a:t>r</a:t>
            </a:r>
            <a:r>
              <a:rPr lang="en-US" dirty="0">
                <a:solidFill>
                  <a:srgbClr val="000099"/>
                </a:solidFill>
              </a:rPr>
              <a:t>|= 0.6051 &lt; 0.708</a:t>
            </a:r>
            <a:r>
              <a:rPr lang="en-US" dirty="0"/>
              <a:t>, </a:t>
            </a:r>
            <a:r>
              <a:rPr lang="en-US" dirty="0">
                <a:solidFill>
                  <a:srgbClr val="FF0000"/>
                </a:solidFill>
              </a:rPr>
              <a:t>and hence is not statistically significant</a:t>
            </a:r>
            <a:r>
              <a:rPr lang="en-US" dirty="0"/>
              <a:t>.</a:t>
            </a: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1603" y="1298113"/>
            <a:ext cx="2871997" cy="19784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4: Predictions Using the Regression Line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63550" indent="-463550"/>
            <a:r>
              <a:rPr lang="en-US" b="1" dirty="0"/>
              <a:t>b.	</a:t>
            </a:r>
            <a:r>
              <a:rPr lang="en-US" dirty="0"/>
              <a:t>Using the values from the calculator, we know that the slope is </a:t>
            </a:r>
            <a:r>
              <a:rPr lang="en-US" i="1" dirty="0">
                <a:solidFill>
                  <a:srgbClr val="000099"/>
                </a:solidFill>
              </a:rPr>
              <a:t>a </a:t>
            </a:r>
            <a:r>
              <a:rPr lang="en-US" dirty="0">
                <a:solidFill>
                  <a:srgbClr val="000099"/>
                </a:solidFill>
              </a:rPr>
              <a:t>= </a:t>
            </a:r>
            <a:r>
              <a:rPr lang="en-US" dirty="0">
                <a:solidFill>
                  <a:srgbClr val="000099"/>
                </a:solidFill>
                <a:latin typeface="Symbol" pitchFamily="18" charset="2"/>
              </a:rPr>
              <a:t>-</a:t>
            </a:r>
            <a:r>
              <a:rPr lang="en-US" dirty="0">
                <a:solidFill>
                  <a:srgbClr val="000099"/>
                </a:solidFill>
              </a:rPr>
              <a:t>0.084</a:t>
            </a:r>
            <a:r>
              <a:rPr lang="en-US" dirty="0"/>
              <a:t> and the</a:t>
            </a:r>
            <a:r>
              <a:rPr lang="en-US" i="1" dirty="0"/>
              <a:t> y</a:t>
            </a:r>
            <a:r>
              <a:rPr lang="en-US" dirty="0"/>
              <a:t>-intercept is</a:t>
            </a:r>
            <a:r>
              <a:rPr lang="en-US" i="1" dirty="0"/>
              <a:t> </a:t>
            </a:r>
            <a:br>
              <a:rPr lang="en-US" i="1" dirty="0"/>
            </a:br>
            <a:r>
              <a:rPr lang="en-US" i="1" dirty="0">
                <a:solidFill>
                  <a:srgbClr val="000099"/>
                </a:solidFill>
              </a:rPr>
              <a:t>b </a:t>
            </a:r>
            <a:r>
              <a:rPr lang="en-US" dirty="0">
                <a:solidFill>
                  <a:srgbClr val="000099"/>
                </a:solidFill>
              </a:rPr>
              <a:t>= 8.722</a:t>
            </a:r>
            <a:r>
              <a:rPr lang="en-US" dirty="0"/>
              <a:t>. So, the linear regression line, or line of best fit, is</a:t>
            </a:r>
            <a:r>
              <a:rPr lang="en-US" i="1" dirty="0"/>
              <a:t> </a:t>
            </a:r>
            <a:r>
              <a:rPr lang="en-US" i="1" dirty="0">
                <a:solidFill>
                  <a:srgbClr val="FF0000"/>
                </a:solidFill>
              </a:rPr>
              <a:t>y</a:t>
            </a:r>
            <a:r>
              <a:rPr lang="en-US" i="1" dirty="0">
                <a:solidFill>
                  <a:srgbClr val="FF0000"/>
                </a:solidFill>
                <a:latin typeface="Calibri"/>
              </a:rPr>
              <a:t>̂</a:t>
            </a:r>
            <a:r>
              <a:rPr lang="en-US" i="1" dirty="0">
                <a:solidFill>
                  <a:srgbClr val="FF0000"/>
                </a:solidFill>
              </a:rPr>
              <a:t> </a:t>
            </a:r>
            <a:r>
              <a:rPr lang="en-US" dirty="0">
                <a:solidFill>
                  <a:srgbClr val="FF0000"/>
                </a:solidFill>
              </a:rPr>
              <a:t>= −0.084</a:t>
            </a:r>
            <a:r>
              <a:rPr lang="en-US" i="1" dirty="0">
                <a:solidFill>
                  <a:srgbClr val="FF0000"/>
                </a:solidFill>
              </a:rPr>
              <a:t>x</a:t>
            </a:r>
            <a:r>
              <a:rPr lang="en-US" dirty="0">
                <a:solidFill>
                  <a:srgbClr val="FF0000"/>
                </a:solidFill>
              </a:rPr>
              <a:t> + 8.722</a:t>
            </a:r>
            <a:r>
              <a:rPr lang="en-US" dirty="0"/>
              <a:t>.</a:t>
            </a:r>
          </a:p>
          <a:p>
            <a:pPr marL="463550" indent="-463550"/>
            <a:r>
              <a:rPr lang="en-US" b="1" dirty="0"/>
              <a:t>c.	</a:t>
            </a:r>
            <a:r>
              <a:rPr lang="en-US" dirty="0"/>
              <a:t>Because the data are statistically significantly correlated at the </a:t>
            </a:r>
            <a:r>
              <a:rPr lang="en-US" dirty="0">
                <a:solidFill>
                  <a:srgbClr val="0000FF"/>
                </a:solidFill>
              </a:rPr>
              <a:t>0.05</a:t>
            </a:r>
            <a:r>
              <a:rPr lang="en-US" dirty="0"/>
              <a:t> level, it is appropriate for us to consider the linear regression for predictions.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4: Predictions Using the Regression Line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832092"/>
          </a:xfrm>
        </p:spPr>
        <p:txBody>
          <a:bodyPr>
            <a:spAutoFit/>
          </a:bodyPr>
          <a:lstStyle/>
          <a:p>
            <a:r>
              <a:rPr lang="en-US" dirty="0"/>
              <a:t>Substituting </a:t>
            </a:r>
            <a:r>
              <a:rPr lang="en-US" i="1" dirty="0">
                <a:solidFill>
                  <a:srgbClr val="000099"/>
                </a:solidFill>
              </a:rPr>
              <a:t>x </a:t>
            </a:r>
            <a:r>
              <a:rPr lang="en-US" dirty="0">
                <a:solidFill>
                  <a:srgbClr val="000099"/>
                </a:solidFill>
              </a:rPr>
              <a:t>= 64.1</a:t>
            </a:r>
            <a:r>
              <a:rPr lang="en-US" dirty="0"/>
              <a:t> into the equation of the line written in the previous step, we have the following.</a:t>
            </a:r>
            <a:r>
              <a:rPr lang="en-US" b="1" dirty="0"/>
              <a:t> </a:t>
            </a:r>
          </a:p>
          <a:p>
            <a:endParaRPr lang="en-US" b="1" dirty="0"/>
          </a:p>
          <a:p>
            <a:endParaRPr lang="en-US" b="1" dirty="0"/>
          </a:p>
          <a:p>
            <a:pPr>
              <a:lnSpc>
                <a:spcPct val="200000"/>
              </a:lnSpc>
            </a:pPr>
            <a:endParaRPr lang="en-US" b="1" dirty="0"/>
          </a:p>
          <a:p>
            <a:endParaRPr lang="en-US" b="1" dirty="0"/>
          </a:p>
          <a:p>
            <a:r>
              <a:rPr lang="en-US" dirty="0"/>
              <a:t>So, when a child’s weight is </a:t>
            </a:r>
            <a:r>
              <a:rPr lang="en-US" dirty="0">
                <a:solidFill>
                  <a:srgbClr val="000099"/>
                </a:solidFill>
              </a:rPr>
              <a:t>64.1</a:t>
            </a:r>
            <a:r>
              <a:rPr lang="en-US" dirty="0"/>
              <a:t> pounds, we can predict that his or her self-esteem score would be around </a:t>
            </a:r>
            <a:r>
              <a:rPr lang="en-US" dirty="0">
                <a:solidFill>
                  <a:srgbClr val="FF0000"/>
                </a:solidFill>
              </a:rPr>
              <a:t>3.3</a:t>
            </a:r>
            <a:r>
              <a:rPr lang="en-US" dirty="0"/>
              <a:t>.</a:t>
            </a:r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2794948" y="2391768"/>
          <a:ext cx="28575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3" name="Equation" r:id="rId3" imgW="2857320" imgH="495000" progId="Equation.DSMT4">
                  <p:embed/>
                </p:oleObj>
              </mc:Choice>
              <mc:Fallback>
                <p:oleObj name="Equation" r:id="rId3" imgW="2857320" imgH="4950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94948" y="2391768"/>
                        <a:ext cx="2857500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6" name="Object 4"/>
          <p:cNvGraphicFramePr>
            <a:graphicFrameLocks noChangeAspect="1"/>
          </p:cNvGraphicFramePr>
          <p:nvPr/>
        </p:nvGraphicFramePr>
        <p:xfrm>
          <a:off x="3048000" y="3012744"/>
          <a:ext cx="33020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4" name="Equation" r:id="rId5" imgW="3301920" imgH="469800" progId="Equation.DSMT4">
                  <p:embed/>
                </p:oleObj>
              </mc:Choice>
              <mc:Fallback>
                <p:oleObj name="Equation" r:id="rId5" imgW="3301920" imgH="4698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3012744"/>
                        <a:ext cx="33020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8658617"/>
              </p:ext>
            </p:extLst>
          </p:nvPr>
        </p:nvGraphicFramePr>
        <p:xfrm>
          <a:off x="3067050" y="3635375"/>
          <a:ext cx="25654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5" name="Equation" r:id="rId7" imgW="2565360" imgH="291960" progId="Equation.DSMT4">
                  <p:embed/>
                </p:oleObj>
              </mc:Choice>
              <mc:Fallback>
                <p:oleObj name="Equation" r:id="rId7" imgW="2565360" imgH="29196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67050" y="3635375"/>
                        <a:ext cx="25654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4092728"/>
              </p:ext>
            </p:extLst>
          </p:nvPr>
        </p:nvGraphicFramePr>
        <p:xfrm>
          <a:off x="3048000" y="4168444"/>
          <a:ext cx="12827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6" name="Equation" r:id="rId9" imgW="1282680" imgH="291960" progId="Equation.DSMT4">
                  <p:embed/>
                </p:oleObj>
              </mc:Choice>
              <mc:Fallback>
                <p:oleObj name="Equation" r:id="rId9" imgW="1282680" imgH="29196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4168444"/>
                        <a:ext cx="12827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4: Predictions Using the Regression Line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63550" indent="-463550"/>
            <a:r>
              <a:rPr lang="en-US" b="1" dirty="0"/>
              <a:t>d.	</a:t>
            </a:r>
            <a:r>
              <a:rPr lang="en-US" dirty="0"/>
              <a:t>The weight of 45.0 pounds is outside of the range of the original data since it is smaller than any of the other data pieces, so </a:t>
            </a:r>
            <a:r>
              <a:rPr lang="en-US" dirty="0">
                <a:solidFill>
                  <a:srgbClr val="FF0000"/>
                </a:solidFill>
              </a:rPr>
              <a:t>it is not appropriate to use the regression line for prediction</a:t>
            </a:r>
            <a:r>
              <a:rPr lang="en-US" dirty="0"/>
              <a:t>. </a:t>
            </a:r>
          </a:p>
          <a:p>
            <a:pPr marL="463550" indent="-463550"/>
            <a:r>
              <a:rPr lang="en-US" b="1" dirty="0"/>
              <a:t>e.	</a:t>
            </a:r>
            <a:r>
              <a:rPr lang="en-US" dirty="0"/>
              <a:t>Once again </a:t>
            </a:r>
            <a:r>
              <a:rPr lang="en-US" dirty="0">
                <a:solidFill>
                  <a:srgbClr val="FF0000"/>
                </a:solidFill>
              </a:rPr>
              <a:t>it is not appropriate to use the regression line for predictions in this case</a:t>
            </a:r>
            <a:r>
              <a:rPr lang="en-US" dirty="0"/>
              <a:t>. The study included only children between the ages of 9 and 11. A 13-year-old is not in the same population as the study and cannot be assumed to have the same characteristics.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Scatter Plots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3625608"/>
          </a:xfrm>
          <a:solidFill>
            <a:srgbClr val="FFFFCC"/>
          </a:solidFill>
          <a:ln w="28575">
            <a:solidFill>
              <a:srgbClr val="000000"/>
            </a:solidFill>
          </a:ln>
        </p:spPr>
        <p:txBody>
          <a:bodyPr>
            <a:spAutoFit/>
          </a:bodyPr>
          <a:lstStyle/>
          <a:p>
            <a:pPr algn="ctr"/>
            <a:r>
              <a:rPr lang="en-US" b="1" dirty="0">
                <a:solidFill>
                  <a:srgbClr val="000000"/>
                </a:solidFill>
              </a:rPr>
              <a:t>Correlation </a:t>
            </a:r>
          </a:p>
          <a:p>
            <a:r>
              <a:rPr lang="en-US" dirty="0">
                <a:solidFill>
                  <a:srgbClr val="000000"/>
                </a:solidFill>
              </a:rPr>
              <a:t>When data are plotted in a scatter plot and there appears to be an upward trend, that is, as one variable increases the other increases as well, we say there is a </a:t>
            </a:r>
            <a:r>
              <a:rPr lang="en-US" b="1" dirty="0">
                <a:solidFill>
                  <a:srgbClr val="C00000"/>
                </a:solidFill>
              </a:rPr>
              <a:t>positive correlation</a:t>
            </a:r>
            <a:r>
              <a:rPr lang="en-US" dirty="0">
                <a:solidFill>
                  <a:srgbClr val="000000"/>
                </a:solidFill>
              </a:rPr>
              <a:t> between the variables. If the scatter plot trends downward, that is, as one variable increases the other decreases, we say there is a </a:t>
            </a:r>
            <a:r>
              <a:rPr lang="en-US" b="1" dirty="0">
                <a:solidFill>
                  <a:srgbClr val="C00000"/>
                </a:solidFill>
              </a:rPr>
              <a:t>negative correlation</a:t>
            </a:r>
            <a:r>
              <a:rPr lang="en-US" dirty="0">
                <a:solidFill>
                  <a:srgbClr val="000000"/>
                </a:solidFill>
              </a:rPr>
              <a:t> between the variables.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1: Identifying Correlations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600" dirty="0"/>
              <a:t>Consider the relationship between the following variables and what kind of correlation might show up in a scatter plot of the data. Decide if the variables would likely have a positive correlation, negative correlation, or no linear correlation. </a:t>
            </a:r>
          </a:p>
          <a:p>
            <a:pPr marL="463550" indent="-463550"/>
            <a:r>
              <a:rPr lang="en-US" sz="2600" dirty="0"/>
              <a:t>a.	The number of cigarettes smoked and the probability of lung cancer </a:t>
            </a:r>
          </a:p>
          <a:p>
            <a:pPr marL="514350" indent="-514350">
              <a:buAutoNum type="alphaLcPeriod" startAt="2"/>
            </a:pPr>
            <a:r>
              <a:rPr lang="en-US" sz="2600" dirty="0"/>
              <a:t>The number of minutes spent on social media sites by college students and their first semester grades </a:t>
            </a:r>
          </a:p>
          <a:p>
            <a:pPr marL="514350" indent="-514350">
              <a:buFontTx/>
              <a:buAutoNum type="alphaLcPeriod" startAt="2"/>
            </a:pPr>
            <a:r>
              <a:rPr lang="en-US" sz="2600" dirty="0"/>
              <a:t>The amount of credit card debt incurred by college freshmen and their IQ score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1: Identifying Correlations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Solution </a:t>
            </a:r>
          </a:p>
          <a:p>
            <a:pPr marL="463550" indent="-463550"/>
            <a:r>
              <a:rPr lang="en-US" dirty="0"/>
              <a:t>a.	As the number of cigarettes smoked increases, so does the chance of lung cancer. Thus, the scatter plot is likely to have upward-trending data points. The variables would be positively correlated.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1: Identifying Correlations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2677656"/>
          </a:xfrm>
        </p:spPr>
        <p:txBody>
          <a:bodyPr>
            <a:spAutoFit/>
          </a:bodyPr>
          <a:lstStyle/>
          <a:p>
            <a:pPr marL="463550" indent="-463550">
              <a:spcBef>
                <a:spcPts val="0"/>
              </a:spcBef>
            </a:pPr>
            <a:r>
              <a:rPr lang="en-US" dirty="0"/>
              <a:t>b.	As the number of minutes (or hours) spent on social media sites increases, your grades are likely to decrease. This would result in a downward-trending scatter plot and a negative correlation between the amount of time spent on social media sites and grade point average.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1: Identifying Correlations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2677656"/>
          </a:xfrm>
        </p:spPr>
        <p:txBody>
          <a:bodyPr>
            <a:spAutoFit/>
          </a:bodyPr>
          <a:lstStyle/>
          <a:p>
            <a:pPr marL="463550" indent="-463550">
              <a:spcBef>
                <a:spcPts val="0"/>
              </a:spcBef>
            </a:pPr>
            <a:r>
              <a:rPr lang="en-US" dirty="0"/>
              <a:t>c.	The scatter plot for these variables would likely contain a wide range of credit card debt and a wide range of IQ scores. It would be unlikely that there is a linear relationship between these two variables. Thus, they are neither positively or negatively correlated.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Skill Check #1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1471172"/>
          </a:xfrm>
          <a:solidFill>
            <a:srgbClr val="FFFFCC"/>
          </a:solidFill>
          <a:ln w="28575">
            <a:solidFill>
              <a:srgbClr val="000000"/>
            </a:solidFill>
          </a:ln>
        </p:spPr>
        <p:txBody>
          <a:bodyPr>
            <a:spAutoFit/>
          </a:bodyPr>
          <a:lstStyle/>
          <a:p>
            <a:pPr algn="ctr"/>
            <a:r>
              <a:rPr lang="en-US" b="1" dirty="0">
                <a:solidFill>
                  <a:srgbClr val="000000"/>
                </a:solidFill>
              </a:rPr>
              <a:t>Skill Check #1 </a:t>
            </a:r>
          </a:p>
          <a:p>
            <a:r>
              <a:rPr lang="en-US" dirty="0">
                <a:solidFill>
                  <a:srgbClr val="000000"/>
                </a:solidFill>
              </a:rPr>
              <a:t>Identify two variables that would likely have a positive correlation. 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3773031"/>
            <a:ext cx="82296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</a:rPr>
              <a:t>Answer:</a:t>
            </a:r>
          </a:p>
          <a:p>
            <a:r>
              <a:rPr lang="en-US" sz="2800" dirty="0">
                <a:solidFill>
                  <a:srgbClr val="FF0000"/>
                </a:solidFill>
              </a:rPr>
              <a:t>Answers will vary. Examples may include: The number of candy bars consumed daily and weight gain or the distance between two locations and the length of time it takes to drive between the two.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Correlation Coefficient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2332946"/>
          </a:xfrm>
          <a:solidFill>
            <a:srgbClr val="FFFFCC"/>
          </a:solidFill>
          <a:ln w="28575">
            <a:solidFill>
              <a:srgbClr val="000000"/>
            </a:solidFill>
          </a:ln>
        </p:spPr>
        <p:txBody>
          <a:bodyPr>
            <a:spAutoFit/>
          </a:bodyPr>
          <a:lstStyle/>
          <a:p>
            <a:pPr algn="ctr"/>
            <a:r>
              <a:rPr lang="en-US" b="1" dirty="0">
                <a:solidFill>
                  <a:srgbClr val="000000"/>
                </a:solidFill>
              </a:rPr>
              <a:t>Pearson Correlation Coefficient </a:t>
            </a:r>
          </a:p>
          <a:p>
            <a:r>
              <a:rPr lang="en-US" dirty="0">
                <a:solidFill>
                  <a:srgbClr val="000000"/>
                </a:solidFill>
              </a:rPr>
              <a:t>The </a:t>
            </a:r>
            <a:r>
              <a:rPr lang="en-US" b="1" dirty="0">
                <a:solidFill>
                  <a:srgbClr val="C00000"/>
                </a:solidFill>
              </a:rPr>
              <a:t>Pearson correlation coefficient</a:t>
            </a:r>
            <a:r>
              <a:rPr lang="en-US" dirty="0">
                <a:solidFill>
                  <a:srgbClr val="000000"/>
                </a:solidFill>
              </a:rPr>
              <a:t>, rounded to the nearest thousandth, is a value between −1 and 1 that measures the strength of a linear correlation. For a sample of data, it is represented by the variable </a:t>
            </a:r>
            <a:r>
              <a:rPr lang="en-US" i="1" dirty="0">
                <a:solidFill>
                  <a:srgbClr val="000000"/>
                </a:solidFill>
              </a:rPr>
              <a:t>r.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21920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2800" b="0" i="0" kern="1200" baseline="0">
                <a:solidFill>
                  <a:srgbClr val="36609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If there is a very strong positive correlation, </a:t>
            </a:r>
            <a:r>
              <a:rPr lang="en-US" i="1" dirty="0"/>
              <a:t>r</a:t>
            </a:r>
            <a:r>
              <a:rPr lang="en-US" dirty="0"/>
              <a:t> will be close to 1. If there is a strong negative correlation, </a:t>
            </a:r>
            <a:r>
              <a:rPr lang="en-US" i="1" dirty="0"/>
              <a:t>r</a:t>
            </a:r>
            <a:r>
              <a:rPr lang="en-US" dirty="0"/>
              <a:t> will be close to </a:t>
            </a:r>
            <a:r>
              <a:rPr lang="en-US" dirty="0">
                <a:latin typeface="Symbol" panose="05050102010706020507" pitchFamily="18" charset="2"/>
              </a:rPr>
              <a:t>-</a:t>
            </a:r>
            <a:r>
              <a:rPr lang="en-US" dirty="0"/>
              <a:t>1. The closer </a:t>
            </a:r>
            <a:r>
              <a:rPr lang="en-US" i="1" dirty="0"/>
              <a:t>r</a:t>
            </a:r>
            <a:r>
              <a:rPr lang="en-US" dirty="0"/>
              <a:t> is to 0, the less correlation there is between the variables.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rgbClr val="366092"/>
      </a:dk1>
      <a:lt1>
        <a:srgbClr val="FFFFFF"/>
      </a:lt1>
      <a:dk2>
        <a:srgbClr val="4F81BD"/>
      </a:dk2>
      <a:lt2>
        <a:srgbClr val="FFFFFF"/>
      </a:lt2>
      <a:accent1>
        <a:srgbClr val="1F497D"/>
      </a:accent1>
      <a:accent2>
        <a:srgbClr val="366092"/>
      </a:accent2>
      <a:accent3>
        <a:srgbClr val="FFFFCC"/>
      </a:accent3>
      <a:accent4>
        <a:srgbClr val="B8CCE4"/>
      </a:accent4>
      <a:accent5>
        <a:srgbClr val="DBE5F1"/>
      </a:accent5>
      <a:accent6>
        <a:srgbClr val="C6D9F0"/>
      </a:accent6>
      <a:hlink>
        <a:srgbClr val="92CDDC"/>
      </a:hlink>
      <a:folHlink>
        <a:srgbClr val="8DB3E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solidFill>
          <a:schemeClr val="accent3"/>
        </a:solidFill>
        <a:ln w="28575">
          <a:solidFill>
            <a:srgbClr val="000000"/>
          </a:solidFill>
        </a:ln>
      </a:spPr>
      <a:bodyPr wrap="square">
        <a:normAutofit/>
      </a:bodyPr>
      <a:lstStyle>
        <a:defPPr algn="ctr">
          <a:spcBef>
            <a:spcPct val="0"/>
          </a:spcBef>
          <a:buFont typeface="Courier New" pitchFamily="49" charset="0"/>
          <a:buNone/>
          <a:defRPr sz="2800" b="1" dirty="0" smtClean="0">
            <a:solidFill>
              <a:srgbClr val="000000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1051</TotalTime>
  <Words>1768</Words>
  <Application>Microsoft Office PowerPoint</Application>
  <PresentationFormat>On-screen Show (4:3)</PresentationFormat>
  <Paragraphs>177</Paragraphs>
  <Slides>27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Arial</vt:lpstr>
      <vt:lpstr>Ti86pc</vt:lpstr>
      <vt:lpstr>Calibri</vt:lpstr>
      <vt:lpstr>Cambria Math</vt:lpstr>
      <vt:lpstr>Symbol</vt:lpstr>
      <vt:lpstr>Office Theme</vt:lpstr>
      <vt:lpstr>Equation</vt:lpstr>
      <vt:lpstr>MathType 6.0 Equation</vt:lpstr>
      <vt:lpstr>Section 2.5</vt:lpstr>
      <vt:lpstr>Scatter Plots </vt:lpstr>
      <vt:lpstr>Scatter Plots </vt:lpstr>
      <vt:lpstr>Example 1: Identifying Correlations </vt:lpstr>
      <vt:lpstr>Example 1: Identifying Correlations (cont.)</vt:lpstr>
      <vt:lpstr>Example 1: Identifying Correlations (cont.)</vt:lpstr>
      <vt:lpstr>Example 1: Identifying Correlations (cont.)</vt:lpstr>
      <vt:lpstr>Skill Check #1 </vt:lpstr>
      <vt:lpstr>Correlation Coefficient </vt:lpstr>
      <vt:lpstr>Example 2: Using a TI-84 Calculator to Find the Pearson Correlation Coefficient </vt:lpstr>
      <vt:lpstr>Example 2: Using a TI-84 Calculator to Find the Pearson Correlation Coefficient (cont.)</vt:lpstr>
      <vt:lpstr>Example 2: Using a TI-84 Calculator to Find the Pearson Correlation Coefficient (cont.)</vt:lpstr>
      <vt:lpstr>Example 2: Using a TI-84 Calculator to Find the Pearson Correlation Coefficient (cont.)</vt:lpstr>
      <vt:lpstr>Significance </vt:lpstr>
      <vt:lpstr>Significance </vt:lpstr>
      <vt:lpstr>Statistically Significant </vt:lpstr>
      <vt:lpstr>Example 3: Identifying Statistical Significance </vt:lpstr>
      <vt:lpstr>Example 3: Identifying Statistical Significance (cont.)</vt:lpstr>
      <vt:lpstr>Regression Lines</vt:lpstr>
      <vt:lpstr>Example 4: Predictions Using the Regression Line</vt:lpstr>
      <vt:lpstr>Example 4: Predictions Using the Regression Line (cont.)</vt:lpstr>
      <vt:lpstr>Example 4: Predictions Using the Regression Line (cont.)</vt:lpstr>
      <vt:lpstr>Example 4: Predictions Using the Regression Line (cont.)</vt:lpstr>
      <vt:lpstr>Example 4: Predictions Using the Regression Line (cont.)</vt:lpstr>
      <vt:lpstr>Example 4: Predictions Using the Regression Line (cont.)</vt:lpstr>
      <vt:lpstr>Example 4: Predictions Using the Regression Line (cont.)</vt:lpstr>
      <vt:lpstr>Example 4: Predictions Using the Regression Line (cont.)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Mathematics with Applications in Business and Social Sciences</dc:title>
  <dc:creator>Hawkes Learning Systems</dc:creator>
  <cp:lastModifiedBy>Danielle Bess</cp:lastModifiedBy>
  <cp:revision>161</cp:revision>
  <dcterms:created xsi:type="dcterms:W3CDTF">2013-04-26T14:43:13Z</dcterms:created>
  <dcterms:modified xsi:type="dcterms:W3CDTF">2021-12-01T15:18:24Z</dcterms:modified>
</cp:coreProperties>
</file>