
<file path=[Content_Types].xml><?xml version="1.0" encoding="utf-8"?>
<Types xmlns="http://schemas.openxmlformats.org/package/2006/content-types">
  <Default Extension="bin" ContentType="application/vnd.openxmlformats-officedocument.oleObject"/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21"/>
  </p:notesMasterIdLst>
  <p:handoutMasterIdLst>
    <p:handoutMasterId r:id="rId22"/>
  </p:handoutMasterIdLst>
  <p:sldIdLst>
    <p:sldId id="256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74" r:id="rId18"/>
    <p:sldId id="275" r:id="rId19"/>
    <p:sldId id="276" r:id="rId20"/>
  </p:sldIdLst>
  <p:sldSz cx="9144000" cy="6858000" type="screen4x3"/>
  <p:notesSz cx="6858000" cy="9144000"/>
  <p:embeddedFontLst>
    <p:embeddedFont>
      <p:font typeface="Calibri" panose="020F0502020204030204" pitchFamily="34" charset="0"/>
      <p:regular r:id="rId23"/>
      <p:bold r:id="rId24"/>
      <p:italic r:id="rId25"/>
      <p:boldItalic r:id="rId26"/>
    </p:embeddedFont>
  </p:embeddedFontLst>
  <p:custDataLst>
    <p:tags r:id="rId27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20000"/>
    <a:srgbClr val="2D7D9F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3563" autoAdjust="0"/>
    <p:restoredTop sz="94660"/>
  </p:normalViewPr>
  <p:slideViewPr>
    <p:cSldViewPr>
      <p:cViewPr varScale="1">
        <p:scale>
          <a:sx n="86" d="100"/>
          <a:sy n="86" d="100"/>
        </p:scale>
        <p:origin x="989" y="5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font" Target="fonts/font4.fntdata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font" Target="fonts/font3.fntdata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font" Target="fonts/font2.fntdata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font" Target="fonts/font1.fntdata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Relationship Id="rId27" Type="http://schemas.openxmlformats.org/officeDocument/2006/relationships/tags" Target="tags/tag1.xml"/><Relationship Id="rId30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8" Type="http://schemas.openxmlformats.org/officeDocument/2006/relationships/image" Target="../media/image9.wmf"/><Relationship Id="rId3" Type="http://schemas.openxmlformats.org/officeDocument/2006/relationships/image" Target="../media/image4.wmf"/><Relationship Id="rId7" Type="http://schemas.openxmlformats.org/officeDocument/2006/relationships/image" Target="../media/image8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6" Type="http://schemas.openxmlformats.org/officeDocument/2006/relationships/image" Target="../media/image7.wmf"/><Relationship Id="rId5" Type="http://schemas.openxmlformats.org/officeDocument/2006/relationships/image" Target="../media/image6.wmf"/><Relationship Id="rId4" Type="http://schemas.openxmlformats.org/officeDocument/2006/relationships/image" Target="../media/image5.wmf"/><Relationship Id="rId9" Type="http://schemas.openxmlformats.org/officeDocument/2006/relationships/image" Target="../media/image10.w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47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image" Target="../media/image12.wmf"/><Relationship Id="rId1" Type="http://schemas.openxmlformats.org/officeDocument/2006/relationships/image" Target="../media/image11.wmf"/><Relationship Id="rId6" Type="http://schemas.openxmlformats.org/officeDocument/2006/relationships/image" Target="../media/image16.wmf"/><Relationship Id="rId5" Type="http://schemas.openxmlformats.org/officeDocument/2006/relationships/image" Target="../media/image15.wmf"/><Relationship Id="rId4" Type="http://schemas.openxmlformats.org/officeDocument/2006/relationships/image" Target="../media/image14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9.wmf"/><Relationship Id="rId2" Type="http://schemas.openxmlformats.org/officeDocument/2006/relationships/image" Target="../media/image18.wmf"/><Relationship Id="rId1" Type="http://schemas.openxmlformats.org/officeDocument/2006/relationships/image" Target="../media/image17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20.wmf"/></Relationships>
</file>

<file path=ppt/drawings/_rels/vmlDrawing5.vml.rels><?xml version="1.0" encoding="UTF-8" standalone="yes"?>
<Relationships xmlns="http://schemas.openxmlformats.org/package/2006/relationships"><Relationship Id="rId8" Type="http://schemas.openxmlformats.org/officeDocument/2006/relationships/image" Target="../media/image28.wmf"/><Relationship Id="rId13" Type="http://schemas.openxmlformats.org/officeDocument/2006/relationships/image" Target="../media/image33.wmf"/><Relationship Id="rId3" Type="http://schemas.openxmlformats.org/officeDocument/2006/relationships/image" Target="../media/image23.wmf"/><Relationship Id="rId7" Type="http://schemas.openxmlformats.org/officeDocument/2006/relationships/image" Target="../media/image27.wmf"/><Relationship Id="rId12" Type="http://schemas.openxmlformats.org/officeDocument/2006/relationships/image" Target="../media/image32.wmf"/><Relationship Id="rId2" Type="http://schemas.openxmlformats.org/officeDocument/2006/relationships/image" Target="../media/image22.wmf"/><Relationship Id="rId16" Type="http://schemas.openxmlformats.org/officeDocument/2006/relationships/image" Target="../media/image36.wmf"/><Relationship Id="rId1" Type="http://schemas.openxmlformats.org/officeDocument/2006/relationships/image" Target="../media/image21.wmf"/><Relationship Id="rId6" Type="http://schemas.openxmlformats.org/officeDocument/2006/relationships/image" Target="../media/image26.wmf"/><Relationship Id="rId11" Type="http://schemas.openxmlformats.org/officeDocument/2006/relationships/image" Target="../media/image31.wmf"/><Relationship Id="rId5" Type="http://schemas.openxmlformats.org/officeDocument/2006/relationships/image" Target="../media/image25.wmf"/><Relationship Id="rId15" Type="http://schemas.openxmlformats.org/officeDocument/2006/relationships/image" Target="../media/image35.wmf"/><Relationship Id="rId10" Type="http://schemas.openxmlformats.org/officeDocument/2006/relationships/image" Target="../media/image30.wmf"/><Relationship Id="rId4" Type="http://schemas.openxmlformats.org/officeDocument/2006/relationships/image" Target="../media/image24.wmf"/><Relationship Id="rId9" Type="http://schemas.openxmlformats.org/officeDocument/2006/relationships/image" Target="../media/image29.wmf"/><Relationship Id="rId14" Type="http://schemas.openxmlformats.org/officeDocument/2006/relationships/image" Target="../media/image34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39.wmf"/><Relationship Id="rId2" Type="http://schemas.openxmlformats.org/officeDocument/2006/relationships/image" Target="../media/image38.wmf"/><Relationship Id="rId1" Type="http://schemas.openxmlformats.org/officeDocument/2006/relationships/image" Target="../media/image37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42.wmf"/><Relationship Id="rId2" Type="http://schemas.openxmlformats.org/officeDocument/2006/relationships/image" Target="../media/image41.wmf"/><Relationship Id="rId1" Type="http://schemas.openxmlformats.org/officeDocument/2006/relationships/image" Target="../media/image40.wmf"/><Relationship Id="rId4" Type="http://schemas.openxmlformats.org/officeDocument/2006/relationships/image" Target="../media/image43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44.w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46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12/2/2021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264817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C72A597-CDB8-477D-94DF-2AFC03870507}" type="datetimeFigureOut">
              <a:rPr lang="en-US" smtClean="0"/>
              <a:pPr/>
              <a:t>12/2/2021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9440139-1891-4A70-94B2-86154956370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42112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 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45683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 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1.bin"/><Relationship Id="rId3" Type="http://schemas.openxmlformats.org/officeDocument/2006/relationships/slideLayout" Target="../slideLayouts/slideLayout2.xml"/><Relationship Id="rId7" Type="http://schemas.openxmlformats.org/officeDocument/2006/relationships/image" Target="../media/image41.wmf"/><Relationship Id="rId2" Type="http://schemas.openxmlformats.org/officeDocument/2006/relationships/tags" Target="../tags/tag11.xml"/><Relationship Id="rId1" Type="http://schemas.openxmlformats.org/officeDocument/2006/relationships/vmlDrawing" Target="../drawings/vmlDrawing7.vml"/><Relationship Id="rId6" Type="http://schemas.openxmlformats.org/officeDocument/2006/relationships/oleObject" Target="../embeddings/oleObject40.bin"/><Relationship Id="rId11" Type="http://schemas.openxmlformats.org/officeDocument/2006/relationships/image" Target="../media/image43.wmf"/><Relationship Id="rId5" Type="http://schemas.openxmlformats.org/officeDocument/2006/relationships/image" Target="../media/image40.wmf"/><Relationship Id="rId10" Type="http://schemas.openxmlformats.org/officeDocument/2006/relationships/oleObject" Target="../embeddings/oleObject42.bin"/><Relationship Id="rId4" Type="http://schemas.openxmlformats.org/officeDocument/2006/relationships/oleObject" Target="../embeddings/oleObject39.bin"/><Relationship Id="rId9" Type="http://schemas.openxmlformats.org/officeDocument/2006/relationships/image" Target="../media/image42.w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12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45.png"/><Relationship Id="rId5" Type="http://schemas.openxmlformats.org/officeDocument/2006/relationships/image" Target="../media/image44.wmf"/><Relationship Id="rId4" Type="http://schemas.openxmlformats.org/officeDocument/2006/relationships/oleObject" Target="../embeddings/oleObject43.bin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14.xml"/><Relationship Id="rId1" Type="http://schemas.openxmlformats.org/officeDocument/2006/relationships/vmlDrawing" Target="../drawings/vmlDrawing9.vml"/><Relationship Id="rId5" Type="http://schemas.openxmlformats.org/officeDocument/2006/relationships/image" Target="../media/image46.wmf"/><Relationship Id="rId4" Type="http://schemas.openxmlformats.org/officeDocument/2006/relationships/oleObject" Target="../embeddings/oleObject44.bin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15.xml"/><Relationship Id="rId1" Type="http://schemas.openxmlformats.org/officeDocument/2006/relationships/vmlDrawing" Target="../drawings/vmlDrawing10.vml"/><Relationship Id="rId5" Type="http://schemas.openxmlformats.org/officeDocument/2006/relationships/image" Target="../media/image47.wmf"/><Relationship Id="rId4" Type="http://schemas.openxmlformats.org/officeDocument/2006/relationships/oleObject" Target="../embeddings/oleObject45.bin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6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8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9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8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0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9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1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0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13" Type="http://schemas.openxmlformats.org/officeDocument/2006/relationships/image" Target="../media/image6.wmf"/><Relationship Id="rId18" Type="http://schemas.openxmlformats.org/officeDocument/2006/relationships/oleObject" Target="../embeddings/oleObject8.bin"/><Relationship Id="rId3" Type="http://schemas.openxmlformats.org/officeDocument/2006/relationships/slideLayout" Target="../slideLayouts/slideLayout2.xml"/><Relationship Id="rId21" Type="http://schemas.openxmlformats.org/officeDocument/2006/relationships/image" Target="../media/image10.wmf"/><Relationship Id="rId7" Type="http://schemas.openxmlformats.org/officeDocument/2006/relationships/image" Target="../media/image3.wmf"/><Relationship Id="rId12" Type="http://schemas.openxmlformats.org/officeDocument/2006/relationships/oleObject" Target="../embeddings/oleObject5.bin"/><Relationship Id="rId17" Type="http://schemas.openxmlformats.org/officeDocument/2006/relationships/image" Target="../media/image8.wmf"/><Relationship Id="rId2" Type="http://schemas.openxmlformats.org/officeDocument/2006/relationships/tags" Target="../tags/tag5.xml"/><Relationship Id="rId16" Type="http://schemas.openxmlformats.org/officeDocument/2006/relationships/oleObject" Target="../embeddings/oleObject7.bin"/><Relationship Id="rId20" Type="http://schemas.openxmlformats.org/officeDocument/2006/relationships/oleObject" Target="../embeddings/oleObject9.bin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11" Type="http://schemas.openxmlformats.org/officeDocument/2006/relationships/image" Target="../media/image5.wmf"/><Relationship Id="rId5" Type="http://schemas.openxmlformats.org/officeDocument/2006/relationships/image" Target="../media/image2.wmf"/><Relationship Id="rId15" Type="http://schemas.openxmlformats.org/officeDocument/2006/relationships/image" Target="../media/image7.wmf"/><Relationship Id="rId10" Type="http://schemas.openxmlformats.org/officeDocument/2006/relationships/oleObject" Target="../embeddings/oleObject4.bin"/><Relationship Id="rId19" Type="http://schemas.openxmlformats.org/officeDocument/2006/relationships/image" Target="../media/image9.wmf"/><Relationship Id="rId4" Type="http://schemas.openxmlformats.org/officeDocument/2006/relationships/oleObject" Target="../embeddings/oleObject1.bin"/><Relationship Id="rId9" Type="http://schemas.openxmlformats.org/officeDocument/2006/relationships/image" Target="../media/image4.wmf"/><Relationship Id="rId14" Type="http://schemas.openxmlformats.org/officeDocument/2006/relationships/oleObject" Target="../embeddings/oleObject6.bin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2.bin"/><Relationship Id="rId13" Type="http://schemas.openxmlformats.org/officeDocument/2006/relationships/image" Target="../media/image15.wmf"/><Relationship Id="rId3" Type="http://schemas.openxmlformats.org/officeDocument/2006/relationships/slideLayout" Target="../slideLayouts/slideLayout2.xml"/><Relationship Id="rId7" Type="http://schemas.openxmlformats.org/officeDocument/2006/relationships/image" Target="../media/image12.wmf"/><Relationship Id="rId12" Type="http://schemas.openxmlformats.org/officeDocument/2006/relationships/oleObject" Target="../embeddings/oleObject14.bin"/><Relationship Id="rId2" Type="http://schemas.openxmlformats.org/officeDocument/2006/relationships/tags" Target="../tags/tag6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11.bin"/><Relationship Id="rId11" Type="http://schemas.openxmlformats.org/officeDocument/2006/relationships/image" Target="../media/image14.wmf"/><Relationship Id="rId5" Type="http://schemas.openxmlformats.org/officeDocument/2006/relationships/image" Target="../media/image11.wmf"/><Relationship Id="rId15" Type="http://schemas.openxmlformats.org/officeDocument/2006/relationships/image" Target="../media/image16.wmf"/><Relationship Id="rId10" Type="http://schemas.openxmlformats.org/officeDocument/2006/relationships/oleObject" Target="../embeddings/oleObject13.bin"/><Relationship Id="rId4" Type="http://schemas.openxmlformats.org/officeDocument/2006/relationships/oleObject" Target="../embeddings/oleObject10.bin"/><Relationship Id="rId9" Type="http://schemas.openxmlformats.org/officeDocument/2006/relationships/image" Target="../media/image13.wmf"/><Relationship Id="rId14" Type="http://schemas.openxmlformats.org/officeDocument/2006/relationships/oleObject" Target="../embeddings/oleObject15.bin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8.bin"/><Relationship Id="rId3" Type="http://schemas.openxmlformats.org/officeDocument/2006/relationships/slideLayout" Target="../slideLayouts/slideLayout2.xml"/><Relationship Id="rId7" Type="http://schemas.openxmlformats.org/officeDocument/2006/relationships/image" Target="../media/image18.wmf"/><Relationship Id="rId2" Type="http://schemas.openxmlformats.org/officeDocument/2006/relationships/tags" Target="../tags/tag7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17.bin"/><Relationship Id="rId5" Type="http://schemas.openxmlformats.org/officeDocument/2006/relationships/image" Target="../media/image17.wmf"/><Relationship Id="rId4" Type="http://schemas.openxmlformats.org/officeDocument/2006/relationships/oleObject" Target="../embeddings/oleObject16.bin"/><Relationship Id="rId9" Type="http://schemas.openxmlformats.org/officeDocument/2006/relationships/image" Target="../media/image19.w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8.xml"/><Relationship Id="rId1" Type="http://schemas.openxmlformats.org/officeDocument/2006/relationships/vmlDrawing" Target="../drawings/vmlDrawing4.vml"/><Relationship Id="rId5" Type="http://schemas.openxmlformats.org/officeDocument/2006/relationships/image" Target="../media/image20.wmf"/><Relationship Id="rId4" Type="http://schemas.openxmlformats.org/officeDocument/2006/relationships/oleObject" Target="../embeddings/oleObject19.bin"/></Relationships>
</file>

<file path=ppt/slides/_rels/slide8.xml.rels><?xml version="1.0" encoding="UTF-8" standalone="yes"?>
<Relationships xmlns="http://schemas.openxmlformats.org/package/2006/relationships"><Relationship Id="rId13" Type="http://schemas.openxmlformats.org/officeDocument/2006/relationships/image" Target="../media/image25.wmf"/><Relationship Id="rId18" Type="http://schemas.openxmlformats.org/officeDocument/2006/relationships/oleObject" Target="../embeddings/oleObject27.bin"/><Relationship Id="rId26" Type="http://schemas.openxmlformats.org/officeDocument/2006/relationships/oleObject" Target="../embeddings/oleObject31.bin"/><Relationship Id="rId3" Type="http://schemas.openxmlformats.org/officeDocument/2006/relationships/slideLayout" Target="../slideLayouts/slideLayout2.xml"/><Relationship Id="rId21" Type="http://schemas.openxmlformats.org/officeDocument/2006/relationships/image" Target="../media/image29.wmf"/><Relationship Id="rId34" Type="http://schemas.openxmlformats.org/officeDocument/2006/relationships/oleObject" Target="../embeddings/oleObject35.bin"/><Relationship Id="rId7" Type="http://schemas.openxmlformats.org/officeDocument/2006/relationships/image" Target="../media/image22.wmf"/><Relationship Id="rId12" Type="http://schemas.openxmlformats.org/officeDocument/2006/relationships/oleObject" Target="../embeddings/oleObject24.bin"/><Relationship Id="rId17" Type="http://schemas.openxmlformats.org/officeDocument/2006/relationships/image" Target="../media/image27.wmf"/><Relationship Id="rId25" Type="http://schemas.openxmlformats.org/officeDocument/2006/relationships/image" Target="../media/image31.wmf"/><Relationship Id="rId33" Type="http://schemas.openxmlformats.org/officeDocument/2006/relationships/image" Target="../media/image35.wmf"/><Relationship Id="rId2" Type="http://schemas.openxmlformats.org/officeDocument/2006/relationships/tags" Target="../tags/tag9.xml"/><Relationship Id="rId16" Type="http://schemas.openxmlformats.org/officeDocument/2006/relationships/oleObject" Target="../embeddings/oleObject26.bin"/><Relationship Id="rId20" Type="http://schemas.openxmlformats.org/officeDocument/2006/relationships/oleObject" Target="../embeddings/oleObject28.bin"/><Relationship Id="rId29" Type="http://schemas.openxmlformats.org/officeDocument/2006/relationships/image" Target="../media/image33.wmf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21.bin"/><Relationship Id="rId11" Type="http://schemas.openxmlformats.org/officeDocument/2006/relationships/image" Target="../media/image24.wmf"/><Relationship Id="rId24" Type="http://schemas.openxmlformats.org/officeDocument/2006/relationships/oleObject" Target="../embeddings/oleObject30.bin"/><Relationship Id="rId32" Type="http://schemas.openxmlformats.org/officeDocument/2006/relationships/oleObject" Target="../embeddings/oleObject34.bin"/><Relationship Id="rId5" Type="http://schemas.openxmlformats.org/officeDocument/2006/relationships/image" Target="../media/image21.wmf"/><Relationship Id="rId15" Type="http://schemas.openxmlformats.org/officeDocument/2006/relationships/image" Target="../media/image26.wmf"/><Relationship Id="rId23" Type="http://schemas.openxmlformats.org/officeDocument/2006/relationships/image" Target="../media/image30.wmf"/><Relationship Id="rId28" Type="http://schemas.openxmlformats.org/officeDocument/2006/relationships/oleObject" Target="../embeddings/oleObject32.bin"/><Relationship Id="rId10" Type="http://schemas.openxmlformats.org/officeDocument/2006/relationships/oleObject" Target="../embeddings/oleObject23.bin"/><Relationship Id="rId19" Type="http://schemas.openxmlformats.org/officeDocument/2006/relationships/image" Target="../media/image28.wmf"/><Relationship Id="rId31" Type="http://schemas.openxmlformats.org/officeDocument/2006/relationships/image" Target="../media/image34.wmf"/><Relationship Id="rId4" Type="http://schemas.openxmlformats.org/officeDocument/2006/relationships/oleObject" Target="../embeddings/oleObject20.bin"/><Relationship Id="rId9" Type="http://schemas.openxmlformats.org/officeDocument/2006/relationships/image" Target="../media/image23.wmf"/><Relationship Id="rId14" Type="http://schemas.openxmlformats.org/officeDocument/2006/relationships/oleObject" Target="../embeddings/oleObject25.bin"/><Relationship Id="rId22" Type="http://schemas.openxmlformats.org/officeDocument/2006/relationships/oleObject" Target="../embeddings/oleObject29.bin"/><Relationship Id="rId27" Type="http://schemas.openxmlformats.org/officeDocument/2006/relationships/image" Target="../media/image32.wmf"/><Relationship Id="rId30" Type="http://schemas.openxmlformats.org/officeDocument/2006/relationships/oleObject" Target="../embeddings/oleObject33.bin"/><Relationship Id="rId35" Type="http://schemas.openxmlformats.org/officeDocument/2006/relationships/image" Target="../media/image36.wmf"/><Relationship Id="rId8" Type="http://schemas.openxmlformats.org/officeDocument/2006/relationships/oleObject" Target="../embeddings/oleObject22.bin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8.bin"/><Relationship Id="rId3" Type="http://schemas.openxmlformats.org/officeDocument/2006/relationships/slideLayout" Target="../slideLayouts/slideLayout2.xml"/><Relationship Id="rId7" Type="http://schemas.openxmlformats.org/officeDocument/2006/relationships/image" Target="../media/image38.wmf"/><Relationship Id="rId2" Type="http://schemas.openxmlformats.org/officeDocument/2006/relationships/tags" Target="../tags/tag10.xml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37.bin"/><Relationship Id="rId5" Type="http://schemas.openxmlformats.org/officeDocument/2006/relationships/image" Target="../media/image37.wmf"/><Relationship Id="rId4" Type="http://schemas.openxmlformats.org/officeDocument/2006/relationships/oleObject" Target="../embeddings/oleObject36.bin"/><Relationship Id="rId9" Type="http://schemas.openxmlformats.org/officeDocument/2006/relationships/image" Target="../media/image39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3.1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Introduction to Functions</a:t>
            </a:r>
          </a:p>
        </p:txBody>
      </p:sp>
    </p:spTree>
    <p:custDataLst>
      <p:tags r:id="rId1"/>
    </p:custData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3: Function Evaluation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tabLst>
                <a:tab pos="457200" algn="l"/>
              </a:tabLst>
            </a:pPr>
            <a:r>
              <a:rPr lang="en-US" b="1" dirty="0"/>
              <a:t>c.	</a:t>
            </a:r>
            <a:r>
              <a:rPr lang="en-US" i="1" dirty="0">
                <a:solidFill>
                  <a:srgbClr val="0000FF"/>
                </a:solidFill>
              </a:rPr>
              <a:t>F</a:t>
            </a:r>
            <a:r>
              <a:rPr lang="en-US" dirty="0">
                <a:solidFill>
                  <a:srgbClr val="0000FF"/>
                </a:solidFill>
              </a:rPr>
              <a:t> (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dirty="0">
                <a:solidFill>
                  <a:srgbClr val="0000FF"/>
                </a:solidFill>
              </a:rPr>
              <a:t> + </a:t>
            </a:r>
            <a:r>
              <a:rPr lang="en-US" i="1" dirty="0">
                <a:solidFill>
                  <a:srgbClr val="0000FF"/>
                </a:solidFill>
              </a:rPr>
              <a:t>h</a:t>
            </a:r>
            <a:r>
              <a:rPr lang="en-US" dirty="0">
                <a:solidFill>
                  <a:srgbClr val="0000FF"/>
                </a:solidFill>
              </a:rPr>
              <a:t>) </a:t>
            </a:r>
            <a:r>
              <a:rPr lang="en-US" dirty="0">
                <a:solidFill>
                  <a:srgbClr val="0000FF"/>
                </a:solidFill>
                <a:latin typeface="Symbol" pitchFamily="18" charset="2"/>
              </a:rPr>
              <a:t>-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i="1" dirty="0">
                <a:solidFill>
                  <a:srgbClr val="0000FF"/>
                </a:solidFill>
              </a:rPr>
              <a:t>F</a:t>
            </a:r>
            <a:r>
              <a:rPr lang="en-US" dirty="0">
                <a:solidFill>
                  <a:srgbClr val="0000FF"/>
                </a:solidFill>
              </a:rPr>
              <a:t> (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dirty="0">
                <a:solidFill>
                  <a:srgbClr val="0000FF"/>
                </a:solidFill>
              </a:rPr>
              <a:t>)</a:t>
            </a:r>
          </a:p>
          <a:p>
            <a:r>
              <a:rPr lang="en-US" b="1" dirty="0"/>
              <a:t>Solution: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6096000" y="3187700"/>
            <a:ext cx="292608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Find the difference between </a:t>
            </a:r>
            <a:r>
              <a:rPr lang="en-US" sz="2000" i="1" dirty="0">
                <a:solidFill>
                  <a:srgbClr val="008080"/>
                </a:solidFill>
              </a:rPr>
              <a:t>F</a:t>
            </a:r>
            <a:r>
              <a:rPr lang="en-US" sz="2000" dirty="0">
                <a:solidFill>
                  <a:srgbClr val="008080"/>
                </a:solidFill>
              </a:rPr>
              <a:t>(</a:t>
            </a:r>
            <a:r>
              <a:rPr lang="en-US" sz="2000" i="1" dirty="0">
                <a:solidFill>
                  <a:srgbClr val="008080"/>
                </a:solidFill>
              </a:rPr>
              <a:t>x</a:t>
            </a:r>
            <a:r>
              <a:rPr lang="en-US" sz="2000" dirty="0">
                <a:solidFill>
                  <a:srgbClr val="008080"/>
                </a:solidFill>
              </a:rPr>
              <a:t> + </a:t>
            </a:r>
            <a:r>
              <a:rPr lang="en-US" sz="2000" i="1" dirty="0">
                <a:solidFill>
                  <a:srgbClr val="008080"/>
                </a:solidFill>
              </a:rPr>
              <a:t>h</a:t>
            </a:r>
            <a:r>
              <a:rPr lang="en-US" sz="2000" dirty="0">
                <a:solidFill>
                  <a:srgbClr val="008080"/>
                </a:solidFill>
              </a:rPr>
              <a:t>) and </a:t>
            </a:r>
            <a:r>
              <a:rPr lang="en-US" sz="2000" i="1" dirty="0">
                <a:solidFill>
                  <a:srgbClr val="008080"/>
                </a:solidFill>
              </a:rPr>
              <a:t>F</a:t>
            </a:r>
            <a:r>
              <a:rPr lang="en-US" sz="2000" dirty="0">
                <a:solidFill>
                  <a:srgbClr val="008080"/>
                </a:solidFill>
              </a:rPr>
              <a:t>(</a:t>
            </a:r>
            <a:r>
              <a:rPr lang="en-US" sz="2000" i="1" dirty="0">
                <a:solidFill>
                  <a:srgbClr val="008080"/>
                </a:solidFill>
              </a:rPr>
              <a:t>x</a:t>
            </a:r>
            <a:r>
              <a:rPr lang="en-US" sz="2000" dirty="0">
                <a:solidFill>
                  <a:srgbClr val="008080"/>
                </a:solidFill>
              </a:rPr>
              <a:t>)</a:t>
            </a:r>
            <a:r>
              <a:rPr lang="en-US" sz="2000" i="1" dirty="0">
                <a:solidFill>
                  <a:srgbClr val="008080"/>
                </a:solidFill>
              </a:rPr>
              <a:t>.</a:t>
            </a:r>
            <a:endParaRPr lang="en-US" sz="2000" dirty="0">
              <a:solidFill>
                <a:srgbClr val="008080"/>
              </a:solidFill>
            </a:endParaRPr>
          </a:p>
        </p:txBody>
      </p:sp>
      <p:graphicFrame>
        <p:nvGraphicFramePr>
          <p:cNvPr id="7171" name="Object 3"/>
          <p:cNvGraphicFramePr>
            <a:graphicFrameLocks noChangeAspect="1"/>
          </p:cNvGraphicFramePr>
          <p:nvPr/>
        </p:nvGraphicFramePr>
        <p:xfrm>
          <a:off x="530352" y="2438400"/>
          <a:ext cx="21336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15" name="Equation" r:id="rId4" imgW="2133360" imgH="469800" progId="Equation.DSMT4">
                  <p:embed/>
                </p:oleObj>
              </mc:Choice>
              <mc:Fallback>
                <p:oleObj name="Equation" r:id="rId4" imgW="2133360" imgH="4698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2438400"/>
                        <a:ext cx="21336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2" name="Object 4"/>
          <p:cNvGraphicFramePr>
            <a:graphicFrameLocks noChangeAspect="1"/>
          </p:cNvGraphicFramePr>
          <p:nvPr/>
        </p:nvGraphicFramePr>
        <p:xfrm>
          <a:off x="1117600" y="3048000"/>
          <a:ext cx="4762500" cy="673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16" name="Equation" r:id="rId6" imgW="4762440" imgH="672840" progId="Equation.DSMT4">
                  <p:embed/>
                </p:oleObj>
              </mc:Choice>
              <mc:Fallback>
                <p:oleObj name="Equation" r:id="rId6" imgW="4762440" imgH="67284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17600" y="3048000"/>
                        <a:ext cx="4762500" cy="673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3" name="Object 5"/>
          <p:cNvGraphicFramePr>
            <a:graphicFrameLocks noChangeAspect="1"/>
          </p:cNvGraphicFramePr>
          <p:nvPr/>
        </p:nvGraphicFramePr>
        <p:xfrm>
          <a:off x="1117600" y="3962400"/>
          <a:ext cx="47752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17" name="Equation" r:id="rId8" imgW="4775040" imgH="380880" progId="Equation.DSMT4">
                  <p:embed/>
                </p:oleObj>
              </mc:Choice>
              <mc:Fallback>
                <p:oleObj name="Equation" r:id="rId8" imgW="4775040" imgH="3808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17600" y="3962400"/>
                        <a:ext cx="47752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4" name="Object 6"/>
          <p:cNvGraphicFramePr>
            <a:graphicFrameLocks noChangeAspect="1"/>
          </p:cNvGraphicFramePr>
          <p:nvPr/>
        </p:nvGraphicFramePr>
        <p:xfrm>
          <a:off x="1117600" y="4648200"/>
          <a:ext cx="21336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18" name="Equation" r:id="rId10" imgW="2133360" imgH="380880" progId="Equation.DSMT4">
                  <p:embed/>
                </p:oleObj>
              </mc:Choice>
              <mc:Fallback>
                <p:oleObj name="Equation" r:id="rId10" imgW="2133360" imgH="3808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17600" y="4648200"/>
                        <a:ext cx="21336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2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4: Piecewise Function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real estate broker charges a commission of </a:t>
            </a:r>
            <a:r>
              <a:rPr lang="en-US" dirty="0">
                <a:solidFill>
                  <a:srgbClr val="0000FF"/>
                </a:solidFill>
              </a:rPr>
              <a:t>6%</a:t>
            </a:r>
            <a:r>
              <a:rPr lang="en-US" dirty="0"/>
              <a:t> on sales valued up to </a:t>
            </a:r>
            <a:r>
              <a:rPr lang="en-US" dirty="0">
                <a:solidFill>
                  <a:srgbClr val="0000FF"/>
                </a:solidFill>
              </a:rPr>
              <a:t>$300,000</a:t>
            </a:r>
            <a:r>
              <a:rPr lang="en-US" dirty="0"/>
              <a:t>. For sales valued at more than </a:t>
            </a:r>
            <a:r>
              <a:rPr lang="en-US" dirty="0">
                <a:solidFill>
                  <a:srgbClr val="0000FF"/>
                </a:solidFill>
              </a:rPr>
              <a:t>$300,000</a:t>
            </a:r>
            <a:r>
              <a:rPr lang="en-US" dirty="0"/>
              <a:t>, the commission is </a:t>
            </a:r>
            <a:r>
              <a:rPr lang="en-US" dirty="0">
                <a:solidFill>
                  <a:srgbClr val="0000FF"/>
                </a:solidFill>
              </a:rPr>
              <a:t>$6000</a:t>
            </a:r>
            <a:r>
              <a:rPr lang="en-US" dirty="0"/>
              <a:t> plus </a:t>
            </a:r>
            <a:r>
              <a:rPr lang="en-US" dirty="0">
                <a:solidFill>
                  <a:srgbClr val="0000FF"/>
                </a:solidFill>
              </a:rPr>
              <a:t>4%</a:t>
            </a:r>
            <a:r>
              <a:rPr lang="en-US" dirty="0"/>
              <a:t> of the sale price.</a:t>
            </a:r>
          </a:p>
          <a:p>
            <a:pPr>
              <a:tabLst>
                <a:tab pos="457200" algn="l"/>
              </a:tabLst>
            </a:pPr>
            <a:r>
              <a:rPr lang="en-US" b="1" dirty="0"/>
              <a:t>a.	</a:t>
            </a:r>
            <a:r>
              <a:rPr lang="en-US" dirty="0"/>
              <a:t>Represent the commission earned as a function </a:t>
            </a:r>
            <a:r>
              <a:rPr lang="en-US" i="1" dirty="0"/>
              <a:t>R. </a:t>
            </a:r>
          </a:p>
          <a:p>
            <a:pPr>
              <a:tabLst>
                <a:tab pos="457200" algn="l"/>
              </a:tabLst>
            </a:pPr>
            <a:r>
              <a:rPr lang="en-US" b="1" dirty="0"/>
              <a:t>Solution: </a:t>
            </a:r>
            <a:endParaRPr lang="en-US" dirty="0"/>
          </a:p>
        </p:txBody>
      </p:sp>
      <p:graphicFrame>
        <p:nvGraphicFramePr>
          <p:cNvPr id="266242" name="Object 2"/>
          <p:cNvGraphicFramePr>
            <a:graphicFrameLocks noChangeAspect="1"/>
          </p:cNvGraphicFramePr>
          <p:nvPr/>
        </p:nvGraphicFramePr>
        <p:xfrm>
          <a:off x="530352" y="4297680"/>
          <a:ext cx="6057900" cy="1028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5" name="Equation" r:id="rId4" imgW="6057900" imgH="1028700" progId="Equation.DSMT4">
                  <p:embed/>
                </p:oleObj>
              </mc:Choice>
              <mc:Fallback>
                <p:oleObj name="Equation" r:id="rId4" imgW="6057900" imgH="102870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4297680"/>
                        <a:ext cx="6057900" cy="1028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266243" name="Picture 3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6781800" y="3962400"/>
            <a:ext cx="2095500" cy="167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custDataLst>
      <p:tags r:id="rId2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4: Piecewise Function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/>
            <a:r>
              <a:rPr lang="en-US" b="1" dirty="0"/>
              <a:t>b.	</a:t>
            </a:r>
            <a:r>
              <a:rPr lang="en-US" dirty="0"/>
              <a:t>Find </a:t>
            </a:r>
            <a:r>
              <a:rPr lang="en-US" i="1" dirty="0">
                <a:solidFill>
                  <a:srgbClr val="0000FF"/>
                </a:solidFill>
              </a:rPr>
              <a:t>R</a:t>
            </a:r>
            <a:r>
              <a:rPr lang="en-US" dirty="0">
                <a:solidFill>
                  <a:srgbClr val="0000FF"/>
                </a:solidFill>
              </a:rPr>
              <a:t>(200,000)</a:t>
            </a:r>
            <a:r>
              <a:rPr lang="en-US" dirty="0"/>
              <a:t>. </a:t>
            </a:r>
          </a:p>
          <a:p>
            <a:pPr marL="457200" indent="-457200"/>
            <a:r>
              <a:rPr lang="en-US" b="1" dirty="0"/>
              <a:t>Solution:</a:t>
            </a:r>
            <a:r>
              <a:rPr lang="en-US" dirty="0"/>
              <a:t> </a:t>
            </a:r>
          </a:p>
          <a:p>
            <a:pPr marL="457200" indent="-457200"/>
            <a:r>
              <a:rPr lang="en-US" i="1" dirty="0">
                <a:solidFill>
                  <a:srgbClr val="0000FF"/>
                </a:solidFill>
              </a:rPr>
              <a:t>R</a:t>
            </a:r>
            <a:r>
              <a:rPr lang="en-US" dirty="0">
                <a:solidFill>
                  <a:srgbClr val="0000FF"/>
                </a:solidFill>
              </a:rPr>
              <a:t>(200,000)</a:t>
            </a:r>
            <a:endParaRPr lang="en-US" dirty="0">
              <a:solidFill>
                <a:srgbClr val="FF0000"/>
              </a:solidFill>
            </a:endParaRPr>
          </a:p>
          <a:p>
            <a:pPr marL="457200" indent="-457200">
              <a:spcBef>
                <a:spcPts val="2400"/>
              </a:spcBef>
            </a:pPr>
            <a:r>
              <a:rPr lang="en-US" b="1" dirty="0"/>
              <a:t>c.	</a:t>
            </a:r>
            <a:r>
              <a:rPr lang="en-US" dirty="0"/>
              <a:t>Find </a:t>
            </a:r>
            <a:r>
              <a:rPr lang="en-US" i="1" dirty="0">
                <a:solidFill>
                  <a:srgbClr val="0000FF"/>
                </a:solidFill>
              </a:rPr>
              <a:t>R</a:t>
            </a:r>
            <a:r>
              <a:rPr lang="en-US" dirty="0">
                <a:solidFill>
                  <a:srgbClr val="0000FF"/>
                </a:solidFill>
              </a:rPr>
              <a:t>(500,000)</a:t>
            </a:r>
            <a:r>
              <a:rPr lang="en-US" dirty="0"/>
              <a:t>.</a:t>
            </a:r>
            <a:r>
              <a:rPr lang="en-US" i="1" dirty="0"/>
              <a:t> </a:t>
            </a:r>
          </a:p>
          <a:p>
            <a:pPr marL="457200" indent="-457200"/>
            <a:r>
              <a:rPr lang="en-US" b="1" dirty="0"/>
              <a:t>Solution: </a:t>
            </a:r>
          </a:p>
          <a:p>
            <a:pPr marL="457200" indent="-457200"/>
            <a:r>
              <a:rPr lang="en-US" i="1" dirty="0">
                <a:solidFill>
                  <a:srgbClr val="0000FF"/>
                </a:solidFill>
              </a:rPr>
              <a:t>R</a:t>
            </a:r>
            <a:r>
              <a:rPr lang="en-US" dirty="0">
                <a:solidFill>
                  <a:srgbClr val="0000FF"/>
                </a:solidFill>
              </a:rPr>
              <a:t>(500,000)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6324600" y="2362200"/>
            <a:ext cx="246888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Use </a:t>
            </a:r>
            <a:r>
              <a:rPr lang="en-US" sz="2000" i="1" dirty="0">
                <a:solidFill>
                  <a:srgbClr val="008080"/>
                </a:solidFill>
              </a:rPr>
              <a:t>R</a:t>
            </a:r>
            <a:r>
              <a:rPr lang="en-US" sz="2000" dirty="0">
                <a:solidFill>
                  <a:srgbClr val="008080"/>
                </a:solidFill>
              </a:rPr>
              <a:t>(</a:t>
            </a:r>
            <a:r>
              <a:rPr lang="en-US" sz="2000" i="1" dirty="0">
                <a:solidFill>
                  <a:srgbClr val="008080"/>
                </a:solidFill>
              </a:rPr>
              <a:t>x</a:t>
            </a:r>
            <a:r>
              <a:rPr lang="en-US" sz="2000" dirty="0">
                <a:solidFill>
                  <a:srgbClr val="008080"/>
                </a:solidFill>
              </a:rPr>
              <a:t>) = 0.06</a:t>
            </a:r>
            <a:r>
              <a:rPr lang="en-US" sz="2000" i="1" dirty="0">
                <a:solidFill>
                  <a:srgbClr val="008080"/>
                </a:solidFill>
              </a:rPr>
              <a:t>x</a:t>
            </a:r>
            <a:r>
              <a:rPr lang="en-US" sz="2000" dirty="0">
                <a:solidFill>
                  <a:srgbClr val="008080"/>
                </a:solidFill>
              </a:rPr>
              <a:t> since 200,000 ≤ 300,000.</a:t>
            </a:r>
          </a:p>
        </p:txBody>
      </p:sp>
      <p:sp>
        <p:nvSpPr>
          <p:cNvPr id="7" name="Rectangle 6"/>
          <p:cNvSpPr/>
          <p:nvPr/>
        </p:nvSpPr>
        <p:spPr>
          <a:xfrm>
            <a:off x="5943600" y="4130814"/>
            <a:ext cx="284988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Use </a:t>
            </a:r>
            <a:r>
              <a:rPr lang="en-US" sz="2000" i="1" dirty="0">
                <a:solidFill>
                  <a:srgbClr val="008080"/>
                </a:solidFill>
              </a:rPr>
              <a:t>R</a:t>
            </a:r>
            <a:r>
              <a:rPr lang="en-US" sz="2000" dirty="0">
                <a:solidFill>
                  <a:srgbClr val="008080"/>
                </a:solidFill>
              </a:rPr>
              <a:t>(</a:t>
            </a:r>
            <a:r>
              <a:rPr lang="en-US" sz="2000" i="1" dirty="0">
                <a:solidFill>
                  <a:srgbClr val="008080"/>
                </a:solidFill>
              </a:rPr>
              <a:t>x</a:t>
            </a:r>
            <a:r>
              <a:rPr lang="en-US" sz="2000" dirty="0">
                <a:solidFill>
                  <a:srgbClr val="008080"/>
                </a:solidFill>
              </a:rPr>
              <a:t>) = 0.04</a:t>
            </a:r>
            <a:r>
              <a:rPr lang="en-US" sz="2000" i="1" dirty="0">
                <a:solidFill>
                  <a:srgbClr val="008080"/>
                </a:solidFill>
              </a:rPr>
              <a:t>x</a:t>
            </a:r>
            <a:r>
              <a:rPr lang="en-US" sz="2000" dirty="0">
                <a:solidFill>
                  <a:srgbClr val="008080"/>
                </a:solidFill>
              </a:rPr>
              <a:t>+6000 since 500,000 &gt; 300,000.</a:t>
            </a:r>
          </a:p>
        </p:txBody>
      </p:sp>
      <p:sp>
        <p:nvSpPr>
          <p:cNvPr id="8" name="Rectangle 7"/>
          <p:cNvSpPr/>
          <p:nvPr/>
        </p:nvSpPr>
        <p:spPr>
          <a:xfrm>
            <a:off x="2171700" y="2311400"/>
            <a:ext cx="257153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</a:rPr>
              <a:t>= 0.06(200,000) </a:t>
            </a:r>
            <a:endParaRPr lang="en-US" sz="2800" dirty="0"/>
          </a:p>
        </p:txBody>
      </p:sp>
      <p:sp>
        <p:nvSpPr>
          <p:cNvPr id="9" name="Rectangle 8"/>
          <p:cNvSpPr/>
          <p:nvPr/>
        </p:nvSpPr>
        <p:spPr>
          <a:xfrm>
            <a:off x="4584700" y="2336800"/>
            <a:ext cx="163217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</a:rPr>
              <a:t>= </a:t>
            </a:r>
            <a:r>
              <a:rPr lang="en-US" sz="2800" dirty="0">
                <a:solidFill>
                  <a:srgbClr val="FF0000"/>
                </a:solidFill>
              </a:rPr>
              <a:t>$12,000</a:t>
            </a:r>
            <a:endParaRPr lang="en-US" sz="2800" dirty="0"/>
          </a:p>
        </p:txBody>
      </p:sp>
      <p:sp>
        <p:nvSpPr>
          <p:cNvPr id="10" name="Rectangle 9"/>
          <p:cNvSpPr/>
          <p:nvPr/>
        </p:nvSpPr>
        <p:spPr>
          <a:xfrm>
            <a:off x="2146300" y="4038600"/>
            <a:ext cx="3749040" cy="1564531"/>
          </a:xfrm>
          <a:prstGeom prst="rect">
            <a:avLst/>
          </a:prstGeom>
        </p:spPr>
        <p:txBody>
          <a:bodyPr>
            <a:spAutoFit/>
          </a:bodyPr>
          <a:lstStyle/>
          <a:p>
            <a:pPr marL="457200" indent="-457200">
              <a:spcBef>
                <a:spcPts val="672"/>
              </a:spcBef>
            </a:pPr>
            <a:r>
              <a:rPr lang="en-US" sz="2800" dirty="0">
                <a:solidFill>
                  <a:srgbClr val="000099"/>
                </a:solidFill>
              </a:rPr>
              <a:t>= 0.04(500,000) + 6000</a:t>
            </a:r>
            <a:r>
              <a:rPr lang="en-US" sz="2800" b="1" i="1" dirty="0">
                <a:solidFill>
                  <a:srgbClr val="000099"/>
                </a:solidFill>
              </a:rPr>
              <a:t> </a:t>
            </a:r>
          </a:p>
          <a:p>
            <a:pPr marL="457200" indent="-457200">
              <a:spcBef>
                <a:spcPts val="672"/>
              </a:spcBef>
              <a:tabLst>
                <a:tab pos="2120900" algn="l"/>
              </a:tabLst>
            </a:pPr>
            <a:r>
              <a:rPr lang="en-US" sz="2800" dirty="0">
                <a:solidFill>
                  <a:srgbClr val="000099"/>
                </a:solidFill>
              </a:rPr>
              <a:t>= 20,000 + 6000 </a:t>
            </a:r>
          </a:p>
          <a:p>
            <a:pPr marL="457200" indent="-457200">
              <a:spcBef>
                <a:spcPts val="672"/>
              </a:spcBef>
              <a:tabLst>
                <a:tab pos="2120900" algn="l"/>
              </a:tabLst>
            </a:pPr>
            <a:r>
              <a:rPr lang="en-US" sz="2800" dirty="0">
                <a:solidFill>
                  <a:srgbClr val="000099"/>
                </a:solidFill>
              </a:rPr>
              <a:t>=</a:t>
            </a:r>
            <a:r>
              <a:rPr lang="en-US" sz="2800" dirty="0"/>
              <a:t> </a:t>
            </a:r>
            <a:r>
              <a:rPr lang="en-US" sz="2800" dirty="0">
                <a:solidFill>
                  <a:srgbClr val="FF0000"/>
                </a:solidFill>
              </a:rPr>
              <a:t>$26,000</a:t>
            </a:r>
            <a:endParaRPr lang="en-US" sz="2800" dirty="0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5: Domain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Find the domain of the following functions.</a:t>
            </a:r>
          </a:p>
          <a:p>
            <a:endParaRPr lang="en-US" dirty="0"/>
          </a:p>
          <a:p>
            <a:endParaRPr lang="en-US" dirty="0"/>
          </a:p>
          <a:p>
            <a:r>
              <a:rPr lang="en-US" b="1" dirty="0"/>
              <a:t>Solution: </a:t>
            </a:r>
          </a:p>
          <a:p>
            <a:r>
              <a:rPr lang="en-US" dirty="0"/>
              <a:t>Since no denominator can be 0, </a:t>
            </a:r>
            <a:r>
              <a:rPr lang="en-US" i="1" dirty="0">
                <a:solidFill>
                  <a:srgbClr val="000099"/>
                </a:solidFill>
              </a:rPr>
              <a:t>x </a:t>
            </a:r>
            <a:r>
              <a:rPr lang="en-US" dirty="0">
                <a:solidFill>
                  <a:srgbClr val="000099"/>
                </a:solidFill>
              </a:rPr>
              <a:t>– 2 ≠ 0</a:t>
            </a:r>
            <a:r>
              <a:rPr lang="en-US" dirty="0"/>
              <a:t>. Thus the domain consists of all real numbers but 2. We indicate this by writing </a:t>
            </a:r>
            <a:r>
              <a:rPr lang="en-US" i="1" dirty="0">
                <a:solidFill>
                  <a:srgbClr val="000099"/>
                </a:solidFill>
              </a:rPr>
              <a:t>x</a:t>
            </a:r>
            <a:r>
              <a:rPr lang="en-US" dirty="0">
                <a:solidFill>
                  <a:srgbClr val="000099"/>
                </a:solidFill>
              </a:rPr>
              <a:t> ≠ 2</a:t>
            </a:r>
            <a:r>
              <a:rPr lang="en-US" dirty="0"/>
              <a:t>.</a:t>
            </a:r>
          </a:p>
        </p:txBody>
      </p:sp>
      <p:graphicFrame>
        <p:nvGraphicFramePr>
          <p:cNvPr id="268290" name="Object 2"/>
          <p:cNvGraphicFramePr>
            <a:graphicFrameLocks noChangeAspect="1"/>
          </p:cNvGraphicFramePr>
          <p:nvPr/>
        </p:nvGraphicFramePr>
        <p:xfrm>
          <a:off x="530352" y="1905000"/>
          <a:ext cx="2235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9" name="Equation" r:id="rId4" imgW="2235200" imgH="838200" progId="Equation.DSMT4">
                  <p:embed/>
                </p:oleObj>
              </mc:Choice>
              <mc:Fallback>
                <p:oleObj name="Equation" r:id="rId4" imgW="2235200" imgH="83820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1905000"/>
                        <a:ext cx="2235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2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5: Domain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pPr>
              <a:lnSpc>
                <a:spcPct val="150000"/>
              </a:lnSpc>
              <a:spcBef>
                <a:spcPts val="1200"/>
              </a:spcBef>
            </a:pPr>
            <a:r>
              <a:rPr lang="en-US" b="1" dirty="0"/>
              <a:t>Solution: </a:t>
            </a:r>
          </a:p>
          <a:p>
            <a:pPr>
              <a:spcBef>
                <a:spcPts val="1200"/>
              </a:spcBef>
            </a:pPr>
            <a:r>
              <a:rPr lang="en-US" dirty="0"/>
              <a:t>Since we are only interested in real numbers, </a:t>
            </a:r>
            <a:r>
              <a:rPr lang="en-US" i="1" dirty="0">
                <a:solidFill>
                  <a:srgbClr val="000099"/>
                </a:solidFill>
              </a:rPr>
              <a:t>x </a:t>
            </a:r>
            <a:r>
              <a:rPr lang="en-US" dirty="0">
                <a:solidFill>
                  <a:srgbClr val="000099"/>
                </a:solidFill>
              </a:rPr>
              <a:t>− 2 </a:t>
            </a:r>
            <a:r>
              <a:rPr lang="en-US" dirty="0"/>
              <a:t>must be nonnegative. Thus the domain is indicated by </a:t>
            </a:r>
            <a:r>
              <a:rPr lang="en-US" i="1" dirty="0">
                <a:solidFill>
                  <a:srgbClr val="000099"/>
                </a:solidFill>
              </a:rPr>
              <a:t>x </a:t>
            </a:r>
            <a:r>
              <a:rPr lang="en-US" dirty="0">
                <a:solidFill>
                  <a:srgbClr val="000099"/>
                </a:solidFill>
              </a:rPr>
              <a:t>− 2 ≥ 0</a:t>
            </a:r>
            <a:r>
              <a:rPr lang="en-US" dirty="0"/>
              <a:t> or </a:t>
            </a:r>
            <a:r>
              <a:rPr lang="en-US" i="1" dirty="0">
                <a:solidFill>
                  <a:srgbClr val="000099"/>
                </a:solidFill>
              </a:rPr>
              <a:t>x</a:t>
            </a:r>
            <a:r>
              <a:rPr lang="en-US" dirty="0">
                <a:solidFill>
                  <a:srgbClr val="000099"/>
                </a:solidFill>
              </a:rPr>
              <a:t> ≥ 2</a:t>
            </a:r>
            <a:r>
              <a:rPr lang="en-US" dirty="0"/>
              <a:t>.</a:t>
            </a:r>
          </a:p>
        </p:txBody>
      </p:sp>
      <p:graphicFrame>
        <p:nvGraphicFramePr>
          <p:cNvPr id="268290" name="Object 2"/>
          <p:cNvGraphicFramePr>
            <a:graphicFrameLocks noChangeAspect="1"/>
          </p:cNvGraphicFramePr>
          <p:nvPr/>
        </p:nvGraphicFramePr>
        <p:xfrm>
          <a:off x="530352" y="1371600"/>
          <a:ext cx="2425700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3" name="Equation" r:id="rId4" imgW="2425700" imgH="520700" progId="Equation.DSMT4">
                  <p:embed/>
                </p:oleObj>
              </mc:Choice>
              <mc:Fallback>
                <p:oleObj name="Equation" r:id="rId4" imgW="2425700" imgH="52070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1371600"/>
                        <a:ext cx="2425700" cy="520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2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Vertical Line Test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954107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r>
              <a:rPr lang="en-US" dirty="0">
                <a:solidFill>
                  <a:srgbClr val="000000"/>
                </a:solidFill>
              </a:rPr>
              <a:t>If </a:t>
            </a:r>
            <a:r>
              <a:rPr lang="en-US" b="1" dirty="0">
                <a:solidFill>
                  <a:srgbClr val="C00000"/>
                </a:solidFill>
              </a:rPr>
              <a:t>any</a:t>
            </a:r>
            <a:r>
              <a:rPr lang="en-US" b="1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</a:rPr>
              <a:t>vertical line intersects a graph at more than one point, then the graph </a:t>
            </a:r>
            <a:r>
              <a:rPr lang="en-US" b="1" dirty="0">
                <a:solidFill>
                  <a:srgbClr val="C00000"/>
                </a:solidFill>
              </a:rPr>
              <a:t>does not </a:t>
            </a:r>
            <a:r>
              <a:rPr lang="en-US" dirty="0">
                <a:solidFill>
                  <a:srgbClr val="000000"/>
                </a:solidFill>
              </a:rPr>
              <a:t>represent a function.</a:t>
            </a:r>
          </a:p>
        </p:txBody>
      </p:sp>
    </p:spTree>
    <p:custDataLst>
      <p:tags r:id="rId1"/>
    </p:custData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Example 6 : Vertical Line Test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Use the vertical line test to determine whether or not each of the following graphs is a function.</a:t>
            </a:r>
          </a:p>
          <a:p>
            <a:pPr>
              <a:spcBef>
                <a:spcPts val="1200"/>
              </a:spcBef>
            </a:pPr>
            <a:r>
              <a:rPr lang="en-US" b="1" dirty="0"/>
              <a:t>a.</a:t>
            </a:r>
          </a:p>
        </p:txBody>
      </p:sp>
      <p:pic>
        <p:nvPicPr>
          <p:cNvPr id="270338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29640" y="2209800"/>
            <a:ext cx="3566160" cy="35564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custDataLst>
      <p:tags r:id="rId1"/>
    </p:custData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Example 6 : Vertical Line Test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4267200" cy="4572000"/>
          </a:xfrm>
        </p:spPr>
        <p:txBody>
          <a:bodyPr/>
          <a:lstStyle/>
          <a:p>
            <a:r>
              <a:rPr lang="en-US" b="1" dirty="0"/>
              <a:t>Solution: </a:t>
            </a:r>
          </a:p>
          <a:p>
            <a:r>
              <a:rPr lang="en-US" dirty="0"/>
              <a:t>The equation </a:t>
            </a:r>
            <a:r>
              <a:rPr lang="en-US" i="1" dirty="0">
                <a:solidFill>
                  <a:srgbClr val="000099"/>
                </a:solidFill>
              </a:rPr>
              <a:t>y </a:t>
            </a:r>
            <a:r>
              <a:rPr lang="en-US" dirty="0">
                <a:solidFill>
                  <a:srgbClr val="000099"/>
                </a:solidFill>
              </a:rPr>
              <a:t>= </a:t>
            </a:r>
            <a:r>
              <a:rPr lang="en-US" i="1" dirty="0">
                <a:solidFill>
                  <a:srgbClr val="000099"/>
                </a:solidFill>
              </a:rPr>
              <a:t>x</a:t>
            </a:r>
            <a:r>
              <a:rPr lang="en-US" baseline="30000" dirty="0">
                <a:solidFill>
                  <a:srgbClr val="000099"/>
                </a:solidFill>
              </a:rPr>
              <a:t>3</a:t>
            </a:r>
            <a:r>
              <a:rPr lang="en-US" dirty="0"/>
              <a:t> represents a function (which can also be written as </a:t>
            </a:r>
            <a:r>
              <a:rPr lang="en-US" i="1" dirty="0"/>
              <a:t>f </a:t>
            </a:r>
            <a:r>
              <a:rPr lang="en-US" dirty="0"/>
              <a:t>(</a:t>
            </a:r>
            <a:r>
              <a:rPr lang="en-US" i="1" dirty="0"/>
              <a:t>x</a:t>
            </a:r>
            <a:r>
              <a:rPr lang="en-US" dirty="0"/>
              <a:t>) = </a:t>
            </a:r>
            <a:r>
              <a:rPr lang="en-US" i="1" dirty="0"/>
              <a:t>x</a:t>
            </a:r>
            <a:r>
              <a:rPr lang="en-US" baseline="30000" dirty="0"/>
              <a:t>3</a:t>
            </a:r>
            <a:r>
              <a:rPr lang="en-US" dirty="0"/>
              <a:t> ). No vertical line can intersect the graph in more than one point.</a:t>
            </a:r>
          </a:p>
        </p:txBody>
      </p:sp>
      <p:pic>
        <p:nvPicPr>
          <p:cNvPr id="271363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044440" y="1326887"/>
            <a:ext cx="3566160" cy="3549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1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Example 6 : Vertical Line Test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b.</a:t>
            </a:r>
            <a:endParaRPr lang="en-US" dirty="0"/>
          </a:p>
        </p:txBody>
      </p:sp>
      <p:pic>
        <p:nvPicPr>
          <p:cNvPr id="27238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53440" y="1143000"/>
            <a:ext cx="3657600" cy="36477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custDataLst>
      <p:tags r:id="rId1"/>
    </p:custData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Example 6 : Vertical Line Test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4343400" cy="4572000"/>
          </a:xfrm>
        </p:spPr>
        <p:txBody>
          <a:bodyPr/>
          <a:lstStyle/>
          <a:p>
            <a:r>
              <a:rPr lang="en-US" b="1" dirty="0"/>
              <a:t>Solution: </a:t>
            </a:r>
          </a:p>
          <a:p>
            <a:r>
              <a:rPr lang="en-US" dirty="0"/>
              <a:t>The graph of </a:t>
            </a:r>
            <a:r>
              <a:rPr lang="en-US" i="1" dirty="0">
                <a:solidFill>
                  <a:srgbClr val="000099"/>
                </a:solidFill>
              </a:rPr>
              <a:t>x</a:t>
            </a:r>
            <a:r>
              <a:rPr lang="en-US" baseline="30000" dirty="0">
                <a:solidFill>
                  <a:srgbClr val="000099"/>
                </a:solidFill>
              </a:rPr>
              <a:t>2</a:t>
            </a:r>
            <a:r>
              <a:rPr lang="en-US" dirty="0">
                <a:solidFill>
                  <a:srgbClr val="000099"/>
                </a:solidFill>
              </a:rPr>
              <a:t> + </a:t>
            </a:r>
            <a:r>
              <a:rPr lang="en-US" i="1" dirty="0">
                <a:solidFill>
                  <a:srgbClr val="000099"/>
                </a:solidFill>
              </a:rPr>
              <a:t>y</a:t>
            </a:r>
            <a:r>
              <a:rPr lang="en-US" baseline="30000" dirty="0">
                <a:solidFill>
                  <a:srgbClr val="000099"/>
                </a:solidFill>
              </a:rPr>
              <a:t>2</a:t>
            </a:r>
            <a:r>
              <a:rPr lang="en-US" dirty="0">
                <a:solidFill>
                  <a:srgbClr val="000099"/>
                </a:solidFill>
              </a:rPr>
              <a:t> = 4</a:t>
            </a:r>
            <a:r>
              <a:rPr lang="en-US" dirty="0"/>
              <a:t> is a circle. The graph shows that the equation does not represent a function. Vertical lines can be drawn that intersect the graph in more than one point.</a:t>
            </a:r>
          </a:p>
        </p:txBody>
      </p:sp>
      <p:pic>
        <p:nvPicPr>
          <p:cNvPr id="273410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937760" y="1143000"/>
            <a:ext cx="3749040" cy="37592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Definition of a Function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797963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algn="ctr"/>
            <a:r>
              <a:rPr lang="en-US" b="1" dirty="0">
                <a:solidFill>
                  <a:srgbClr val="000000"/>
                </a:solidFill>
              </a:rPr>
              <a:t>Function, Domain, and Range</a:t>
            </a:r>
          </a:p>
          <a:p>
            <a:r>
              <a:rPr lang="en-US" dirty="0">
                <a:solidFill>
                  <a:srgbClr val="000000"/>
                </a:solidFill>
              </a:rPr>
              <a:t>Let </a:t>
            </a:r>
            <a:r>
              <a:rPr lang="en-US" i="1" dirty="0">
                <a:solidFill>
                  <a:srgbClr val="000000"/>
                </a:solidFill>
              </a:rPr>
              <a:t>D</a:t>
            </a:r>
            <a:r>
              <a:rPr lang="en-US" dirty="0">
                <a:solidFill>
                  <a:srgbClr val="000000"/>
                </a:solidFill>
              </a:rPr>
              <a:t> and </a:t>
            </a:r>
            <a:r>
              <a:rPr lang="en-US" i="1" dirty="0">
                <a:solidFill>
                  <a:srgbClr val="000000"/>
                </a:solidFill>
              </a:rPr>
              <a:t>R</a:t>
            </a:r>
            <a:r>
              <a:rPr lang="en-US" dirty="0">
                <a:solidFill>
                  <a:srgbClr val="000000"/>
                </a:solidFill>
              </a:rPr>
              <a:t> be two sets of real numbers. A </a:t>
            </a:r>
            <a:r>
              <a:rPr lang="en-US" b="1" dirty="0">
                <a:solidFill>
                  <a:srgbClr val="220000"/>
                </a:solidFill>
              </a:rPr>
              <a:t>function</a:t>
            </a:r>
            <a:r>
              <a:rPr lang="en-US" b="1" dirty="0">
                <a:solidFill>
                  <a:srgbClr val="000000"/>
                </a:solidFill>
              </a:rPr>
              <a:t> </a:t>
            </a:r>
            <a:r>
              <a:rPr lang="en-US" i="1" dirty="0">
                <a:solidFill>
                  <a:srgbClr val="000000"/>
                </a:solidFill>
              </a:rPr>
              <a:t>f</a:t>
            </a:r>
            <a:r>
              <a:rPr lang="en-US" dirty="0">
                <a:solidFill>
                  <a:srgbClr val="000000"/>
                </a:solidFill>
              </a:rPr>
              <a:t> is a rule that matches each number 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 in </a:t>
            </a:r>
            <a:r>
              <a:rPr lang="en-US" i="1" dirty="0">
                <a:solidFill>
                  <a:srgbClr val="000000"/>
                </a:solidFill>
              </a:rPr>
              <a:t>D</a:t>
            </a:r>
            <a:r>
              <a:rPr lang="en-US" dirty="0">
                <a:solidFill>
                  <a:srgbClr val="000000"/>
                </a:solidFill>
              </a:rPr>
              <a:t> with exactly one number </a:t>
            </a:r>
            <a:r>
              <a:rPr lang="en-US" i="1" dirty="0">
                <a:solidFill>
                  <a:srgbClr val="000000"/>
                </a:solidFill>
              </a:rPr>
              <a:t>y</a:t>
            </a:r>
            <a:r>
              <a:rPr lang="en-US" dirty="0">
                <a:solidFill>
                  <a:srgbClr val="000000"/>
                </a:solidFill>
              </a:rPr>
              <a:t> (or </a:t>
            </a:r>
            <a:r>
              <a:rPr lang="en-US" i="1" dirty="0">
                <a:solidFill>
                  <a:srgbClr val="000000"/>
                </a:solidFill>
              </a:rPr>
              <a:t>f</a:t>
            </a:r>
            <a:r>
              <a:rPr lang="en-US" dirty="0">
                <a:solidFill>
                  <a:srgbClr val="000000"/>
                </a:solidFill>
              </a:rPr>
              <a:t>(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)) in </a:t>
            </a:r>
            <a:r>
              <a:rPr lang="en-US" i="1" dirty="0">
                <a:solidFill>
                  <a:srgbClr val="000000"/>
                </a:solidFill>
              </a:rPr>
              <a:t>R</a:t>
            </a:r>
            <a:r>
              <a:rPr lang="en-US" dirty="0">
                <a:solidFill>
                  <a:srgbClr val="000000"/>
                </a:solidFill>
              </a:rPr>
              <a:t>. </a:t>
            </a:r>
            <a:r>
              <a:rPr lang="en-US" i="1" dirty="0">
                <a:solidFill>
                  <a:srgbClr val="000000"/>
                </a:solidFill>
              </a:rPr>
              <a:t>D</a:t>
            </a:r>
            <a:r>
              <a:rPr lang="en-US" dirty="0">
                <a:solidFill>
                  <a:srgbClr val="000000"/>
                </a:solidFill>
              </a:rPr>
              <a:t> is called the </a:t>
            </a:r>
            <a:r>
              <a:rPr lang="en-US" b="1" dirty="0">
                <a:solidFill>
                  <a:srgbClr val="000000"/>
                </a:solidFill>
              </a:rPr>
              <a:t>domain</a:t>
            </a:r>
            <a:r>
              <a:rPr lang="en-US" dirty="0">
                <a:solidFill>
                  <a:srgbClr val="000000"/>
                </a:solidFill>
              </a:rPr>
              <a:t> of </a:t>
            </a:r>
            <a:r>
              <a:rPr lang="en-US" i="1" dirty="0">
                <a:solidFill>
                  <a:srgbClr val="000000"/>
                </a:solidFill>
              </a:rPr>
              <a:t>f</a:t>
            </a:r>
            <a:r>
              <a:rPr lang="en-US" dirty="0">
                <a:solidFill>
                  <a:srgbClr val="000000"/>
                </a:solidFill>
              </a:rPr>
              <a:t>, and </a:t>
            </a:r>
            <a:r>
              <a:rPr lang="en-US" i="1" dirty="0">
                <a:solidFill>
                  <a:srgbClr val="000000"/>
                </a:solidFill>
              </a:rPr>
              <a:t>R</a:t>
            </a:r>
            <a:r>
              <a:rPr lang="en-US" dirty="0">
                <a:solidFill>
                  <a:srgbClr val="000000"/>
                </a:solidFill>
              </a:rPr>
              <a:t> is called the </a:t>
            </a:r>
            <a:r>
              <a:rPr lang="en-US" b="1" dirty="0">
                <a:solidFill>
                  <a:srgbClr val="000000"/>
                </a:solidFill>
              </a:rPr>
              <a:t>range</a:t>
            </a:r>
            <a:r>
              <a:rPr lang="en-US" dirty="0">
                <a:solidFill>
                  <a:srgbClr val="000000"/>
                </a:solidFill>
              </a:rPr>
              <a:t> of </a:t>
            </a:r>
            <a:r>
              <a:rPr lang="en-US" i="1" dirty="0">
                <a:solidFill>
                  <a:srgbClr val="000000"/>
                </a:solidFill>
              </a:rPr>
              <a:t>f</a:t>
            </a:r>
            <a:r>
              <a:rPr lang="en-US" dirty="0">
                <a:solidFill>
                  <a:srgbClr val="000000"/>
                </a:solidFill>
              </a:rPr>
              <a:t>.</a:t>
            </a:r>
          </a:p>
          <a:p>
            <a:endParaRPr lang="en-US" dirty="0">
              <a:solidFill>
                <a:srgbClr val="000000"/>
              </a:solidFill>
            </a:endParaRPr>
          </a:p>
          <a:p>
            <a:r>
              <a:rPr lang="en-US" b="1" dirty="0">
                <a:solidFill>
                  <a:srgbClr val="000000"/>
                </a:solidFill>
              </a:rPr>
              <a:t>Note: </a:t>
            </a:r>
            <a:r>
              <a:rPr lang="en-US" dirty="0">
                <a:solidFill>
                  <a:srgbClr val="000000"/>
                </a:solidFill>
              </a:rPr>
              <a:t>In a function, there is only one </a:t>
            </a:r>
            <a:r>
              <a:rPr lang="en-US" i="1" dirty="0">
                <a:solidFill>
                  <a:srgbClr val="000000"/>
                </a:solidFill>
              </a:rPr>
              <a:t>y</a:t>
            </a:r>
            <a:r>
              <a:rPr lang="en-US" dirty="0">
                <a:solidFill>
                  <a:srgbClr val="000000"/>
                </a:solidFill>
              </a:rPr>
              <a:t>-value (or </a:t>
            </a:r>
            <a:r>
              <a:rPr lang="en-US" i="1" dirty="0">
                <a:solidFill>
                  <a:srgbClr val="000000"/>
                </a:solidFill>
              </a:rPr>
              <a:t>f</a:t>
            </a:r>
            <a:r>
              <a:rPr lang="en-US" dirty="0">
                <a:solidFill>
                  <a:srgbClr val="000000"/>
                </a:solidFill>
              </a:rPr>
              <a:t>(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) value) for each value of 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. </a:t>
            </a:r>
          </a:p>
        </p:txBody>
      </p:sp>
    </p:spTree>
    <p:custDataLst>
      <p:tags r:id="rId1"/>
    </p:custData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1: Function Evaluation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For the familiar function </a:t>
            </a:r>
            <a:r>
              <a:rPr lang="en-US" i="1" dirty="0">
                <a:solidFill>
                  <a:srgbClr val="0000FF"/>
                </a:solidFill>
              </a:rPr>
              <a:t>f </a:t>
            </a:r>
            <a:r>
              <a:rPr lang="en-US" dirty="0">
                <a:solidFill>
                  <a:srgbClr val="0000FF"/>
                </a:solidFill>
              </a:rPr>
              <a:t>(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dirty="0">
                <a:solidFill>
                  <a:srgbClr val="0000FF"/>
                </a:solidFill>
              </a:rPr>
              <a:t>) = 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baseline="30000" dirty="0">
                <a:solidFill>
                  <a:srgbClr val="0000FF"/>
                </a:solidFill>
              </a:rPr>
              <a:t>2</a:t>
            </a:r>
            <a:r>
              <a:rPr lang="en-US" dirty="0"/>
              <a:t>, evaluate the following. </a:t>
            </a:r>
          </a:p>
          <a:p>
            <a:pPr>
              <a:spcBef>
                <a:spcPts val="1200"/>
              </a:spcBef>
              <a:tabLst>
                <a:tab pos="457200" algn="l"/>
              </a:tabLst>
            </a:pPr>
            <a:r>
              <a:rPr lang="en-US" b="1" dirty="0"/>
              <a:t>a.	</a:t>
            </a:r>
            <a:r>
              <a:rPr lang="en-US" i="1" dirty="0">
                <a:solidFill>
                  <a:srgbClr val="0000FF"/>
                </a:solidFill>
              </a:rPr>
              <a:t>f</a:t>
            </a:r>
            <a:r>
              <a:rPr lang="en-US" dirty="0">
                <a:solidFill>
                  <a:srgbClr val="0000FF"/>
                </a:solidFill>
              </a:rPr>
              <a:t> (3)</a:t>
            </a:r>
          </a:p>
          <a:p>
            <a:pPr>
              <a:spcBef>
                <a:spcPts val="1200"/>
              </a:spcBef>
              <a:tabLst>
                <a:tab pos="457200" algn="l"/>
              </a:tabLst>
            </a:pPr>
            <a:r>
              <a:rPr lang="en-US" b="1" dirty="0"/>
              <a:t>Solution:</a:t>
            </a:r>
            <a:endParaRPr lang="en-US" b="1" i="1" dirty="0">
              <a:solidFill>
                <a:srgbClr val="FF0000"/>
              </a:solidFill>
            </a:endParaRPr>
          </a:p>
          <a:p>
            <a:pPr>
              <a:spcBef>
                <a:spcPts val="1800"/>
              </a:spcBef>
              <a:tabLst>
                <a:tab pos="457200" algn="l"/>
              </a:tabLst>
            </a:pPr>
            <a:r>
              <a:rPr lang="en-US" b="1" dirty="0"/>
              <a:t>b.	</a:t>
            </a:r>
            <a:r>
              <a:rPr lang="en-US" i="1" dirty="0">
                <a:solidFill>
                  <a:srgbClr val="0000FF"/>
                </a:solidFill>
              </a:rPr>
              <a:t>f</a:t>
            </a:r>
            <a:r>
              <a:rPr lang="en-US" dirty="0">
                <a:solidFill>
                  <a:srgbClr val="0000FF"/>
                </a:solidFill>
              </a:rPr>
              <a:t> (5)</a:t>
            </a:r>
            <a:r>
              <a:rPr lang="en-US" dirty="0"/>
              <a:t> </a:t>
            </a:r>
          </a:p>
          <a:p>
            <a:pPr>
              <a:spcBef>
                <a:spcPts val="1200"/>
              </a:spcBef>
              <a:tabLst>
                <a:tab pos="457200" algn="l"/>
              </a:tabLst>
            </a:pPr>
            <a:r>
              <a:rPr lang="en-US" b="1" dirty="0"/>
              <a:t>Solution:</a:t>
            </a:r>
            <a:endParaRPr lang="en-US" b="1" i="1" dirty="0">
              <a:solidFill>
                <a:srgbClr val="FF0000"/>
              </a:solidFill>
            </a:endParaRPr>
          </a:p>
          <a:p>
            <a:pPr>
              <a:spcBef>
                <a:spcPts val="1800"/>
              </a:spcBef>
              <a:tabLst>
                <a:tab pos="457200" algn="l"/>
              </a:tabLst>
            </a:pPr>
            <a:r>
              <a:rPr lang="en-US" b="1" dirty="0"/>
              <a:t>c.	</a:t>
            </a:r>
            <a:r>
              <a:rPr lang="en-US" i="1" dirty="0">
                <a:solidFill>
                  <a:srgbClr val="0000FF"/>
                </a:solidFill>
              </a:rPr>
              <a:t>f</a:t>
            </a:r>
            <a:r>
              <a:rPr lang="en-US" dirty="0">
                <a:solidFill>
                  <a:srgbClr val="0000FF"/>
                </a:solidFill>
              </a:rPr>
              <a:t> (−2)</a:t>
            </a:r>
            <a:r>
              <a:rPr lang="en-US" b="1" i="1" dirty="0"/>
              <a:t> </a:t>
            </a:r>
          </a:p>
          <a:p>
            <a:pPr>
              <a:spcBef>
                <a:spcPts val="1200"/>
              </a:spcBef>
              <a:tabLst>
                <a:tab pos="457200" algn="l"/>
              </a:tabLst>
            </a:pPr>
            <a:r>
              <a:rPr lang="en-US" b="1" dirty="0"/>
              <a:t>Solution: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891485" y="2895600"/>
            <a:ext cx="2358851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Read “</a:t>
            </a:r>
            <a:r>
              <a:rPr lang="en-US" sz="2000" i="1" dirty="0">
                <a:solidFill>
                  <a:srgbClr val="008080"/>
                </a:solidFill>
              </a:rPr>
              <a:t>f</a:t>
            </a:r>
            <a:r>
              <a:rPr lang="en-US" sz="2000" dirty="0">
                <a:solidFill>
                  <a:srgbClr val="008080"/>
                </a:solidFill>
              </a:rPr>
              <a:t> of 3.” </a:t>
            </a:r>
          </a:p>
          <a:p>
            <a:r>
              <a:rPr lang="en-US" sz="2000" dirty="0">
                <a:solidFill>
                  <a:srgbClr val="008080"/>
                </a:solidFill>
              </a:rPr>
              <a:t>3 is substituted for </a:t>
            </a:r>
            <a:r>
              <a:rPr lang="en-US" sz="2000" i="1" dirty="0">
                <a:solidFill>
                  <a:srgbClr val="008080"/>
                </a:solidFill>
              </a:rPr>
              <a:t>x</a:t>
            </a:r>
            <a:r>
              <a:rPr lang="en-US" sz="2000" dirty="0">
                <a:solidFill>
                  <a:srgbClr val="008080"/>
                </a:solidFill>
              </a:rPr>
              <a:t>.</a:t>
            </a:r>
            <a:endParaRPr lang="en-US" sz="2000" dirty="0">
              <a:solidFill>
                <a:srgbClr val="008080"/>
              </a:solidFill>
              <a:latin typeface="Symbol" pitchFamily="18" charset="2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891485" y="5410200"/>
            <a:ext cx="249991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  <a:latin typeface="Symbol" pitchFamily="18" charset="2"/>
              </a:rPr>
              <a:t>-</a:t>
            </a:r>
            <a:r>
              <a:rPr lang="en-US" sz="2000" dirty="0">
                <a:solidFill>
                  <a:srgbClr val="008080"/>
                </a:solidFill>
              </a:rPr>
              <a:t>2 is substituted for </a:t>
            </a:r>
            <a:r>
              <a:rPr lang="en-US" sz="2000" i="1" dirty="0">
                <a:solidFill>
                  <a:srgbClr val="008080"/>
                </a:solidFill>
              </a:rPr>
              <a:t>x</a:t>
            </a:r>
            <a:r>
              <a:rPr lang="en-US" sz="2000" dirty="0">
                <a:solidFill>
                  <a:srgbClr val="008080"/>
                </a:solidFill>
              </a:rPr>
              <a:t>.</a:t>
            </a:r>
          </a:p>
        </p:txBody>
      </p:sp>
      <p:sp>
        <p:nvSpPr>
          <p:cNvPr id="6" name="Rectangle 5"/>
          <p:cNvSpPr/>
          <p:nvPr/>
        </p:nvSpPr>
        <p:spPr>
          <a:xfrm>
            <a:off x="4891485" y="4191000"/>
            <a:ext cx="235885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5 is substituted for </a:t>
            </a:r>
            <a:r>
              <a:rPr lang="en-US" sz="2000" i="1" dirty="0">
                <a:solidFill>
                  <a:srgbClr val="008080"/>
                </a:solidFill>
              </a:rPr>
              <a:t>x</a:t>
            </a:r>
            <a:r>
              <a:rPr lang="en-US" sz="2000" dirty="0">
                <a:solidFill>
                  <a:srgbClr val="008080"/>
                </a:solidFill>
              </a:rPr>
              <a:t>.</a:t>
            </a:r>
          </a:p>
        </p:txBody>
      </p:sp>
      <p:sp>
        <p:nvSpPr>
          <p:cNvPr id="7" name="Rectangle 6"/>
          <p:cNvSpPr/>
          <p:nvPr/>
        </p:nvSpPr>
        <p:spPr>
          <a:xfrm>
            <a:off x="2057400" y="2880380"/>
            <a:ext cx="77617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i="1" dirty="0">
                <a:solidFill>
                  <a:srgbClr val="0000FF"/>
                </a:solidFill>
              </a:rPr>
              <a:t>f</a:t>
            </a:r>
            <a:r>
              <a:rPr lang="en-US" sz="2800" dirty="0">
                <a:solidFill>
                  <a:srgbClr val="0000FF"/>
                </a:solidFill>
              </a:rPr>
              <a:t> (3)</a:t>
            </a:r>
            <a:endParaRPr lang="en-US" sz="2800" dirty="0"/>
          </a:p>
        </p:txBody>
      </p:sp>
      <p:sp>
        <p:nvSpPr>
          <p:cNvPr id="8" name="Rectangle 7"/>
          <p:cNvSpPr/>
          <p:nvPr/>
        </p:nvSpPr>
        <p:spPr>
          <a:xfrm>
            <a:off x="2743200" y="2880380"/>
            <a:ext cx="83227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</a:rPr>
              <a:t>= 3</a:t>
            </a:r>
            <a:r>
              <a:rPr lang="en-US" sz="2800" baseline="30000" dirty="0">
                <a:solidFill>
                  <a:srgbClr val="000099"/>
                </a:solidFill>
              </a:rPr>
              <a:t>2</a:t>
            </a:r>
            <a:r>
              <a:rPr lang="en-US" sz="2800" dirty="0">
                <a:solidFill>
                  <a:srgbClr val="000099"/>
                </a:solidFill>
              </a:rPr>
              <a:t> </a:t>
            </a:r>
            <a:endParaRPr lang="en-US" sz="2800" dirty="0"/>
          </a:p>
        </p:txBody>
      </p:sp>
      <p:sp>
        <p:nvSpPr>
          <p:cNvPr id="9" name="Rectangle 8"/>
          <p:cNvSpPr/>
          <p:nvPr/>
        </p:nvSpPr>
        <p:spPr>
          <a:xfrm>
            <a:off x="3352800" y="2880380"/>
            <a:ext cx="62869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</a:rPr>
              <a:t>=</a:t>
            </a:r>
            <a:r>
              <a:rPr lang="en-US" sz="2800" dirty="0"/>
              <a:t> </a:t>
            </a:r>
            <a:r>
              <a:rPr lang="en-US" sz="2800" dirty="0">
                <a:solidFill>
                  <a:srgbClr val="FF0000"/>
                </a:solidFill>
              </a:rPr>
              <a:t>9</a:t>
            </a:r>
            <a:endParaRPr lang="en-US" sz="2800" dirty="0"/>
          </a:p>
        </p:txBody>
      </p:sp>
      <p:sp>
        <p:nvSpPr>
          <p:cNvPr id="10" name="Rectangle 9"/>
          <p:cNvSpPr/>
          <p:nvPr/>
        </p:nvSpPr>
        <p:spPr>
          <a:xfrm>
            <a:off x="2057400" y="4114800"/>
            <a:ext cx="77617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i="1" dirty="0">
                <a:solidFill>
                  <a:srgbClr val="0000FF"/>
                </a:solidFill>
              </a:rPr>
              <a:t>f</a:t>
            </a:r>
            <a:r>
              <a:rPr lang="en-US" sz="2800" dirty="0">
                <a:solidFill>
                  <a:srgbClr val="0000FF"/>
                </a:solidFill>
              </a:rPr>
              <a:t> (5)</a:t>
            </a:r>
            <a:endParaRPr lang="en-US" sz="2800" dirty="0"/>
          </a:p>
        </p:txBody>
      </p:sp>
      <p:sp>
        <p:nvSpPr>
          <p:cNvPr id="11" name="Rectangle 10"/>
          <p:cNvSpPr/>
          <p:nvPr/>
        </p:nvSpPr>
        <p:spPr>
          <a:xfrm>
            <a:off x="2672921" y="4114800"/>
            <a:ext cx="83227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</a:rPr>
              <a:t>= 5</a:t>
            </a:r>
            <a:r>
              <a:rPr lang="en-US" sz="2800" baseline="30000" dirty="0">
                <a:solidFill>
                  <a:srgbClr val="000099"/>
                </a:solidFill>
              </a:rPr>
              <a:t>2</a:t>
            </a:r>
            <a:r>
              <a:rPr lang="en-US" sz="2800" dirty="0">
                <a:solidFill>
                  <a:srgbClr val="000099"/>
                </a:solidFill>
              </a:rPr>
              <a:t> </a:t>
            </a:r>
            <a:endParaRPr lang="en-US" sz="2800" dirty="0"/>
          </a:p>
        </p:txBody>
      </p:sp>
      <p:sp>
        <p:nvSpPr>
          <p:cNvPr id="12" name="Rectangle 11"/>
          <p:cNvSpPr/>
          <p:nvPr/>
        </p:nvSpPr>
        <p:spPr>
          <a:xfrm>
            <a:off x="3303359" y="4114800"/>
            <a:ext cx="81144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</a:rPr>
              <a:t>=</a:t>
            </a:r>
            <a:r>
              <a:rPr lang="en-US" sz="2800" dirty="0"/>
              <a:t> </a:t>
            </a:r>
            <a:r>
              <a:rPr lang="en-US" sz="2800" dirty="0">
                <a:solidFill>
                  <a:srgbClr val="FF0000"/>
                </a:solidFill>
              </a:rPr>
              <a:t>25</a:t>
            </a:r>
            <a:endParaRPr lang="en-US" sz="2800" dirty="0"/>
          </a:p>
        </p:txBody>
      </p:sp>
      <p:sp>
        <p:nvSpPr>
          <p:cNvPr id="13" name="Rectangle 12"/>
          <p:cNvSpPr/>
          <p:nvPr/>
        </p:nvSpPr>
        <p:spPr>
          <a:xfrm>
            <a:off x="2057400" y="5331480"/>
            <a:ext cx="95571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i="1" dirty="0">
                <a:solidFill>
                  <a:srgbClr val="0000FF"/>
                </a:solidFill>
              </a:rPr>
              <a:t>f</a:t>
            </a:r>
            <a:r>
              <a:rPr lang="en-US" sz="2800" dirty="0">
                <a:solidFill>
                  <a:srgbClr val="0000FF"/>
                </a:solidFill>
              </a:rPr>
              <a:t> (−2)</a:t>
            </a:r>
            <a:endParaRPr lang="en-US" sz="2800" dirty="0"/>
          </a:p>
        </p:txBody>
      </p:sp>
      <p:sp>
        <p:nvSpPr>
          <p:cNvPr id="14" name="Rectangle 13"/>
          <p:cNvSpPr/>
          <p:nvPr/>
        </p:nvSpPr>
        <p:spPr>
          <a:xfrm>
            <a:off x="2895600" y="5331480"/>
            <a:ext cx="122982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</a:rPr>
              <a:t>= (−2)</a:t>
            </a:r>
            <a:r>
              <a:rPr lang="en-US" sz="2800" baseline="30000" dirty="0">
                <a:solidFill>
                  <a:srgbClr val="000099"/>
                </a:solidFill>
              </a:rPr>
              <a:t>2</a:t>
            </a:r>
            <a:r>
              <a:rPr lang="en-US" sz="2800" dirty="0">
                <a:solidFill>
                  <a:srgbClr val="000099"/>
                </a:solidFill>
              </a:rPr>
              <a:t> </a:t>
            </a:r>
            <a:endParaRPr lang="en-US" sz="2800" dirty="0"/>
          </a:p>
        </p:txBody>
      </p:sp>
      <p:sp>
        <p:nvSpPr>
          <p:cNvPr id="15" name="Rectangle 14"/>
          <p:cNvSpPr/>
          <p:nvPr/>
        </p:nvSpPr>
        <p:spPr>
          <a:xfrm>
            <a:off x="3886200" y="5331480"/>
            <a:ext cx="62869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</a:rPr>
              <a:t>=</a:t>
            </a:r>
            <a:r>
              <a:rPr lang="en-US" sz="2800" dirty="0"/>
              <a:t> </a:t>
            </a:r>
            <a:r>
              <a:rPr lang="en-US" sz="2800" dirty="0">
                <a:solidFill>
                  <a:srgbClr val="FF0000"/>
                </a:solidFill>
              </a:rPr>
              <a:t>4</a:t>
            </a:r>
            <a:endParaRPr lang="en-US" sz="2800" dirty="0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2: Function Evaluation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060086"/>
          </a:xfrm>
        </p:spPr>
        <p:txBody>
          <a:bodyPr>
            <a:spAutoFit/>
          </a:bodyPr>
          <a:lstStyle/>
          <a:p>
            <a:r>
              <a:rPr lang="en-US" dirty="0"/>
              <a:t>For                                                 evaluate the following.</a:t>
            </a:r>
          </a:p>
          <a:p>
            <a:pPr>
              <a:spcBef>
                <a:spcPts val="1200"/>
              </a:spcBef>
              <a:tabLst>
                <a:tab pos="457200" algn="l"/>
              </a:tabLst>
            </a:pPr>
            <a:r>
              <a:rPr lang="en-US" b="1" dirty="0"/>
              <a:t>a.	</a:t>
            </a:r>
            <a:r>
              <a:rPr lang="en-US" i="1" dirty="0">
                <a:solidFill>
                  <a:srgbClr val="0000FF"/>
                </a:solidFill>
              </a:rPr>
              <a:t>f</a:t>
            </a:r>
            <a:r>
              <a:rPr lang="en-US" dirty="0">
                <a:solidFill>
                  <a:srgbClr val="0000FF"/>
                </a:solidFill>
              </a:rPr>
              <a:t> (2)</a:t>
            </a:r>
          </a:p>
          <a:p>
            <a:pPr>
              <a:spcBef>
                <a:spcPts val="1200"/>
              </a:spcBef>
              <a:tabLst>
                <a:tab pos="457200" algn="l"/>
              </a:tabLst>
            </a:pPr>
            <a:r>
              <a:rPr lang="en-US" b="1" dirty="0"/>
              <a:t>Solution:</a:t>
            </a:r>
            <a:endParaRPr lang="en-US" b="1" i="1" dirty="0"/>
          </a:p>
          <a:p>
            <a:pPr>
              <a:spcBef>
                <a:spcPts val="672"/>
              </a:spcBef>
              <a:tabLst>
                <a:tab pos="457200" algn="l"/>
              </a:tabLst>
            </a:pPr>
            <a:endParaRPr lang="en-US" b="1" dirty="0"/>
          </a:p>
          <a:p>
            <a:pPr>
              <a:lnSpc>
                <a:spcPct val="150000"/>
              </a:lnSpc>
              <a:spcBef>
                <a:spcPts val="4800"/>
              </a:spcBef>
              <a:tabLst>
                <a:tab pos="457200" algn="l"/>
              </a:tabLst>
            </a:pPr>
            <a:r>
              <a:rPr lang="en-US" b="1" dirty="0"/>
              <a:t>b.	</a:t>
            </a:r>
            <a:r>
              <a:rPr lang="en-US" i="1" dirty="0">
                <a:solidFill>
                  <a:srgbClr val="0000FF"/>
                </a:solidFill>
              </a:rPr>
              <a:t>f</a:t>
            </a:r>
            <a:r>
              <a:rPr lang="en-US" dirty="0">
                <a:solidFill>
                  <a:srgbClr val="0000FF"/>
                </a:solidFill>
              </a:rPr>
              <a:t> (</a:t>
            </a:r>
            <a:r>
              <a:rPr lang="en-US" i="1" dirty="0">
                <a:solidFill>
                  <a:srgbClr val="0000FF"/>
                </a:solidFill>
              </a:rPr>
              <a:t>a</a:t>
            </a:r>
            <a:r>
              <a:rPr lang="en-US" dirty="0">
                <a:solidFill>
                  <a:srgbClr val="0000FF"/>
                </a:solidFill>
              </a:rPr>
              <a:t>)</a:t>
            </a:r>
            <a:r>
              <a:rPr lang="en-US" dirty="0"/>
              <a:t> </a:t>
            </a:r>
          </a:p>
          <a:p>
            <a:pPr>
              <a:spcBef>
                <a:spcPts val="1200"/>
              </a:spcBef>
              <a:tabLst>
                <a:tab pos="457200" algn="l"/>
              </a:tabLst>
            </a:pPr>
            <a:r>
              <a:rPr lang="en-US" b="1" dirty="0"/>
              <a:t>Solution:</a:t>
            </a:r>
            <a:endParaRPr lang="en-US" dirty="0"/>
          </a:p>
        </p:txBody>
      </p:sp>
      <p:graphicFrame>
        <p:nvGraphicFramePr>
          <p:cNvPr id="249858" name="Object 2"/>
          <p:cNvGraphicFramePr>
            <a:graphicFrameLocks noChangeAspect="1"/>
          </p:cNvGraphicFramePr>
          <p:nvPr/>
        </p:nvGraphicFramePr>
        <p:xfrm>
          <a:off x="1143000" y="1333500"/>
          <a:ext cx="37465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" name="Equation" r:id="rId4" imgW="3746160" imgH="482400" progId="Equation.DSMT4">
                  <p:embed/>
                </p:oleObj>
              </mc:Choice>
              <mc:Fallback>
                <p:oleObj name="Equation" r:id="rId4" imgW="3746160" imgH="482400" progId="Equation.DSMT4">
                  <p:embed/>
                  <p:pic>
                    <p:nvPicPr>
                      <p:cNvPr id="0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1333500"/>
                        <a:ext cx="37465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9" name="Object 5"/>
          <p:cNvGraphicFramePr>
            <a:graphicFrameLocks noChangeAspect="1"/>
          </p:cNvGraphicFramePr>
          <p:nvPr/>
        </p:nvGraphicFramePr>
        <p:xfrm>
          <a:off x="1981200" y="2514600"/>
          <a:ext cx="6731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8" name="Equation" r:id="rId6" imgW="672840" imgH="469800" progId="Equation.DSMT4">
                  <p:embed/>
                </p:oleObj>
              </mc:Choice>
              <mc:Fallback>
                <p:oleObj name="Equation" r:id="rId6" imgW="672840" imgH="4698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1200" y="2514600"/>
                        <a:ext cx="6731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0" name="Object 6"/>
          <p:cNvGraphicFramePr>
            <a:graphicFrameLocks noChangeAspect="1"/>
          </p:cNvGraphicFramePr>
          <p:nvPr/>
        </p:nvGraphicFramePr>
        <p:xfrm>
          <a:off x="2819400" y="2514600"/>
          <a:ext cx="31877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9" name="Equation" r:id="rId8" imgW="3187440" imgH="380880" progId="Equation.DSMT4">
                  <p:embed/>
                </p:oleObj>
              </mc:Choice>
              <mc:Fallback>
                <p:oleObj name="Equation" r:id="rId8" imgW="3187440" imgH="3808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9400" y="2514600"/>
                        <a:ext cx="31877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1" name="Object 7"/>
          <p:cNvGraphicFramePr>
            <a:graphicFrameLocks noChangeAspect="1"/>
          </p:cNvGraphicFramePr>
          <p:nvPr/>
        </p:nvGraphicFramePr>
        <p:xfrm>
          <a:off x="6324600" y="2667000"/>
          <a:ext cx="18669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0" name="Equation" r:id="rId10" imgW="1866600" imgH="241200" progId="Equation.DSMT4">
                  <p:embed/>
                </p:oleObj>
              </mc:Choice>
              <mc:Fallback>
                <p:oleObj name="Equation" r:id="rId10" imgW="1866600" imgH="2412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24600" y="2667000"/>
                        <a:ext cx="18669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2" name="Object 8"/>
          <p:cNvGraphicFramePr>
            <a:graphicFrameLocks noChangeAspect="1"/>
          </p:cNvGraphicFramePr>
          <p:nvPr/>
        </p:nvGraphicFramePr>
        <p:xfrm>
          <a:off x="2819400" y="3124200"/>
          <a:ext cx="2298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1" name="Equation" r:id="rId12" imgW="2298600" imgH="291960" progId="Equation.DSMT4">
                  <p:embed/>
                </p:oleObj>
              </mc:Choice>
              <mc:Fallback>
                <p:oleObj name="Equation" r:id="rId12" imgW="2298600" imgH="2919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9400" y="3124200"/>
                        <a:ext cx="22987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3" name="Object 9"/>
          <p:cNvGraphicFramePr>
            <a:graphicFrameLocks noChangeAspect="1"/>
          </p:cNvGraphicFramePr>
          <p:nvPr/>
        </p:nvGraphicFramePr>
        <p:xfrm>
          <a:off x="2819400" y="3581400"/>
          <a:ext cx="825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2" name="Equation" r:id="rId14" imgW="825480" imgH="291960" progId="Equation.DSMT4">
                  <p:embed/>
                </p:oleObj>
              </mc:Choice>
              <mc:Fallback>
                <p:oleObj name="Equation" r:id="rId14" imgW="825480" imgH="2919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9400" y="3581400"/>
                        <a:ext cx="825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4" name="Object 10"/>
          <p:cNvGraphicFramePr>
            <a:graphicFrameLocks noChangeAspect="1"/>
          </p:cNvGraphicFramePr>
          <p:nvPr/>
        </p:nvGraphicFramePr>
        <p:xfrm>
          <a:off x="1981200" y="4864100"/>
          <a:ext cx="6858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3" name="Equation" r:id="rId16" imgW="685800" imgH="469800" progId="Equation.DSMT4">
                  <p:embed/>
                </p:oleObj>
              </mc:Choice>
              <mc:Fallback>
                <p:oleObj name="Equation" r:id="rId16" imgW="685800" imgH="4698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1200" y="4864100"/>
                        <a:ext cx="6858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5" name="Object 11"/>
          <p:cNvGraphicFramePr>
            <a:graphicFrameLocks noChangeAspect="1"/>
          </p:cNvGraphicFramePr>
          <p:nvPr/>
        </p:nvGraphicFramePr>
        <p:xfrm>
          <a:off x="2743200" y="4864100"/>
          <a:ext cx="29210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4" name="Equation" r:id="rId18" imgW="2920680" imgH="380880" progId="Equation.DSMT4">
                  <p:embed/>
                </p:oleObj>
              </mc:Choice>
              <mc:Fallback>
                <p:oleObj name="Equation" r:id="rId18" imgW="2920680" imgH="38088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3200" y="4864100"/>
                        <a:ext cx="29210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6" name="Object 12"/>
          <p:cNvGraphicFramePr>
            <a:graphicFrameLocks noChangeAspect="1"/>
          </p:cNvGraphicFramePr>
          <p:nvPr/>
        </p:nvGraphicFramePr>
        <p:xfrm>
          <a:off x="6324600" y="5016500"/>
          <a:ext cx="18923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5" name="Equation" r:id="rId20" imgW="1892160" imgH="241200" progId="Equation.DSMT4">
                  <p:embed/>
                </p:oleObj>
              </mc:Choice>
              <mc:Fallback>
                <p:oleObj name="Equation" r:id="rId20" imgW="1892160" imgH="24120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24600" y="5016500"/>
                        <a:ext cx="18923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2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2: Function Evaluation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1200"/>
              </a:spcBef>
              <a:tabLst>
                <a:tab pos="457200" algn="l"/>
              </a:tabLst>
            </a:pPr>
            <a:r>
              <a:rPr lang="en-US" b="1" dirty="0"/>
              <a:t>c.	</a:t>
            </a:r>
            <a:r>
              <a:rPr lang="en-US" i="1" dirty="0">
                <a:solidFill>
                  <a:srgbClr val="0000FF"/>
                </a:solidFill>
              </a:rPr>
              <a:t>f</a:t>
            </a:r>
            <a:r>
              <a:rPr lang="en-US" dirty="0">
                <a:solidFill>
                  <a:srgbClr val="0000FF"/>
                </a:solidFill>
              </a:rPr>
              <a:t> (</a:t>
            </a:r>
            <a:r>
              <a:rPr lang="en-US" i="1" dirty="0">
                <a:solidFill>
                  <a:srgbClr val="0000FF"/>
                </a:solidFill>
              </a:rPr>
              <a:t>a</a:t>
            </a:r>
            <a:r>
              <a:rPr lang="en-US" dirty="0">
                <a:solidFill>
                  <a:srgbClr val="0000FF"/>
                </a:solidFill>
              </a:rPr>
              <a:t> + 1)</a:t>
            </a:r>
          </a:p>
          <a:p>
            <a:pPr>
              <a:spcBef>
                <a:spcPts val="1200"/>
              </a:spcBef>
              <a:tabLst>
                <a:tab pos="457200" algn="l"/>
              </a:tabLst>
            </a:pPr>
            <a:r>
              <a:rPr lang="en-US" b="1" dirty="0"/>
              <a:t>Solution:</a:t>
            </a:r>
            <a:endParaRPr lang="en-US" b="1" i="1" dirty="0"/>
          </a:p>
          <a:p>
            <a:pPr>
              <a:spcBef>
                <a:spcPts val="1800"/>
              </a:spcBef>
              <a:tabLst>
                <a:tab pos="457200" algn="l"/>
              </a:tabLst>
            </a:pPr>
            <a:endParaRPr lang="en-US" b="1" dirty="0"/>
          </a:p>
        </p:txBody>
      </p:sp>
      <p:graphicFrame>
        <p:nvGraphicFramePr>
          <p:cNvPr id="250885" name="Object 5"/>
          <p:cNvGraphicFramePr>
            <a:graphicFrameLocks noChangeAspect="1"/>
          </p:cNvGraphicFramePr>
          <p:nvPr/>
        </p:nvGraphicFramePr>
        <p:xfrm>
          <a:off x="530352" y="2546350"/>
          <a:ext cx="11557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17" name="Equation" r:id="rId4" imgW="1155600" imgH="469800" progId="Equation.DSMT4">
                  <p:embed/>
                </p:oleObj>
              </mc:Choice>
              <mc:Fallback>
                <p:oleObj name="Equation" r:id="rId4" imgW="1155600" imgH="469800" progId="Equation.DSMT4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2546350"/>
                        <a:ext cx="11557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/>
          <p:cNvSpPr/>
          <p:nvPr/>
        </p:nvSpPr>
        <p:spPr>
          <a:xfrm>
            <a:off x="457200" y="3451880"/>
            <a:ext cx="68580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/>
              <a:t>Expanding and combining like terms, we have: </a:t>
            </a:r>
          </a:p>
        </p:txBody>
      </p:sp>
      <p:sp>
        <p:nvSpPr>
          <p:cNvPr id="10" name="Rectangle 9"/>
          <p:cNvSpPr/>
          <p:nvPr/>
        </p:nvSpPr>
        <p:spPr>
          <a:xfrm>
            <a:off x="6934200" y="2565400"/>
            <a:ext cx="18288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Substitute </a:t>
            </a:r>
            <a:r>
              <a:rPr lang="en-US" sz="2000" i="1" dirty="0">
                <a:solidFill>
                  <a:srgbClr val="008080"/>
                </a:solidFill>
              </a:rPr>
              <a:t>a </a:t>
            </a:r>
            <a:r>
              <a:rPr lang="en-US" sz="2000" dirty="0">
                <a:solidFill>
                  <a:srgbClr val="008080"/>
                </a:solidFill>
              </a:rPr>
              <a:t>+ 1 for </a:t>
            </a:r>
            <a:r>
              <a:rPr lang="en-US" sz="2000" i="1" dirty="0">
                <a:solidFill>
                  <a:srgbClr val="008080"/>
                </a:solidFill>
              </a:rPr>
              <a:t>x</a:t>
            </a:r>
            <a:r>
              <a:rPr lang="en-US" sz="2000" dirty="0">
                <a:solidFill>
                  <a:srgbClr val="008080"/>
                </a:solidFill>
              </a:rPr>
              <a:t>.</a:t>
            </a:r>
            <a:r>
              <a:rPr lang="en-US" sz="2000" i="1" dirty="0">
                <a:solidFill>
                  <a:srgbClr val="008080"/>
                </a:solidFill>
              </a:rPr>
              <a:t> </a:t>
            </a:r>
            <a:endParaRPr lang="en-US" sz="2000" dirty="0">
              <a:solidFill>
                <a:srgbClr val="008080"/>
              </a:solidFill>
            </a:endParaRPr>
          </a:p>
        </p:txBody>
      </p:sp>
      <p:graphicFrame>
        <p:nvGraphicFramePr>
          <p:cNvPr id="2052" name="Object 4"/>
          <p:cNvGraphicFramePr>
            <a:graphicFrameLocks noChangeAspect="1"/>
          </p:cNvGraphicFramePr>
          <p:nvPr/>
        </p:nvGraphicFramePr>
        <p:xfrm>
          <a:off x="1752600" y="2476500"/>
          <a:ext cx="51054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18" name="Equation" r:id="rId6" imgW="5105160" imgH="533160" progId="Equation.DSMT4">
                  <p:embed/>
                </p:oleObj>
              </mc:Choice>
              <mc:Fallback>
                <p:oleObj name="Equation" r:id="rId6" imgW="5105160" imgH="5331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2476500"/>
                        <a:ext cx="51054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3" name="Object 5"/>
          <p:cNvGraphicFramePr>
            <a:graphicFrameLocks noChangeAspect="1"/>
          </p:cNvGraphicFramePr>
          <p:nvPr/>
        </p:nvGraphicFramePr>
        <p:xfrm>
          <a:off x="530352" y="4267200"/>
          <a:ext cx="11557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19" name="Equation" r:id="rId8" imgW="1155600" imgH="469800" progId="Equation.DSMT4">
                  <p:embed/>
                </p:oleObj>
              </mc:Choice>
              <mc:Fallback>
                <p:oleObj name="Equation" r:id="rId8" imgW="1155600" imgH="4698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4267200"/>
                        <a:ext cx="11557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4" name="Object 6"/>
          <p:cNvGraphicFramePr>
            <a:graphicFrameLocks noChangeAspect="1"/>
          </p:cNvGraphicFramePr>
          <p:nvPr/>
        </p:nvGraphicFramePr>
        <p:xfrm>
          <a:off x="1752600" y="4191000"/>
          <a:ext cx="67437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20" name="Equation" r:id="rId10" imgW="6743520" imgH="571320" progId="Equation.DSMT4">
                  <p:embed/>
                </p:oleObj>
              </mc:Choice>
              <mc:Fallback>
                <p:oleObj name="Equation" r:id="rId10" imgW="6743520" imgH="57132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4191000"/>
                        <a:ext cx="67437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5" name="Object 7"/>
          <p:cNvGraphicFramePr>
            <a:graphicFrameLocks noChangeAspect="1"/>
          </p:cNvGraphicFramePr>
          <p:nvPr/>
        </p:nvGraphicFramePr>
        <p:xfrm>
          <a:off x="1752600" y="4876800"/>
          <a:ext cx="65024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21" name="Equation" r:id="rId12" imgW="6502320" imgH="380880" progId="Equation.DSMT4">
                  <p:embed/>
                </p:oleObj>
              </mc:Choice>
              <mc:Fallback>
                <p:oleObj name="Equation" r:id="rId12" imgW="6502320" imgH="3808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4876800"/>
                        <a:ext cx="65024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6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21140347"/>
              </p:ext>
            </p:extLst>
          </p:nvPr>
        </p:nvGraphicFramePr>
        <p:xfrm>
          <a:off x="1752600" y="5528310"/>
          <a:ext cx="3038348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22" name="Equation" r:id="rId14" imgW="2692080" imgH="380880" progId="Equation.DSMT4">
                  <p:embed/>
                </p:oleObj>
              </mc:Choice>
              <mc:Fallback>
                <p:oleObj name="Equation" r:id="rId14" imgW="2692080" imgH="3808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5528310"/>
                        <a:ext cx="3038348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2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8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2: Function Evaluation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1200"/>
              </a:spcBef>
              <a:tabLst>
                <a:tab pos="457200" algn="l"/>
              </a:tabLst>
            </a:pPr>
            <a:r>
              <a:rPr lang="en-US" b="1" dirty="0"/>
              <a:t>d.	</a:t>
            </a:r>
            <a:r>
              <a:rPr lang="en-US" i="1" dirty="0">
                <a:solidFill>
                  <a:srgbClr val="0000FF"/>
                </a:solidFill>
              </a:rPr>
              <a:t>f</a:t>
            </a:r>
            <a:r>
              <a:rPr lang="en-US" dirty="0">
                <a:solidFill>
                  <a:srgbClr val="0000FF"/>
                </a:solidFill>
              </a:rPr>
              <a:t> (</a:t>
            </a:r>
            <a:r>
              <a:rPr lang="en-US" i="1" dirty="0">
                <a:solidFill>
                  <a:srgbClr val="0000FF"/>
                </a:solidFill>
              </a:rPr>
              <a:t>a</a:t>
            </a:r>
            <a:r>
              <a:rPr lang="en-US" dirty="0">
                <a:solidFill>
                  <a:srgbClr val="0000FF"/>
                </a:solidFill>
              </a:rPr>
              <a:t>) + 1</a:t>
            </a:r>
          </a:p>
          <a:p>
            <a:pPr>
              <a:spcBef>
                <a:spcPts val="1800"/>
              </a:spcBef>
              <a:tabLst>
                <a:tab pos="457200" algn="l"/>
              </a:tabLst>
            </a:pPr>
            <a:r>
              <a:rPr lang="en-US" b="1" dirty="0"/>
              <a:t>Solution:</a:t>
            </a:r>
            <a:endParaRPr lang="en-US" b="1" i="1" dirty="0"/>
          </a:p>
          <a:p>
            <a:pPr>
              <a:spcBef>
                <a:spcPts val="1800"/>
              </a:spcBef>
              <a:tabLst>
                <a:tab pos="457200" algn="l"/>
              </a:tabLst>
            </a:pPr>
            <a:endParaRPr lang="en-US" b="1" dirty="0"/>
          </a:p>
        </p:txBody>
      </p:sp>
      <p:sp>
        <p:nvSpPr>
          <p:cNvPr id="10" name="Rectangle 9"/>
          <p:cNvSpPr/>
          <p:nvPr/>
        </p:nvSpPr>
        <p:spPr>
          <a:xfrm>
            <a:off x="5486400" y="2800290"/>
            <a:ext cx="161364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Add </a:t>
            </a:r>
            <a:r>
              <a:rPr lang="en-US" sz="2000" dirty="0">
                <a:solidFill>
                  <a:srgbClr val="FF00FF"/>
                </a:solidFill>
              </a:rPr>
              <a:t>1</a:t>
            </a:r>
            <a:r>
              <a:rPr lang="en-US" sz="2000" dirty="0">
                <a:solidFill>
                  <a:srgbClr val="008080"/>
                </a:solidFill>
              </a:rPr>
              <a:t> to </a:t>
            </a:r>
            <a:r>
              <a:rPr lang="en-US" sz="2000" i="1" dirty="0">
                <a:solidFill>
                  <a:srgbClr val="008080"/>
                </a:solidFill>
              </a:rPr>
              <a:t>f </a:t>
            </a:r>
            <a:r>
              <a:rPr lang="en-US" sz="2000" dirty="0">
                <a:solidFill>
                  <a:srgbClr val="008080"/>
                </a:solidFill>
              </a:rPr>
              <a:t>(</a:t>
            </a:r>
            <a:r>
              <a:rPr lang="en-US" sz="2000" i="1" dirty="0">
                <a:solidFill>
                  <a:srgbClr val="008080"/>
                </a:solidFill>
              </a:rPr>
              <a:t>a</a:t>
            </a:r>
            <a:r>
              <a:rPr lang="en-US" sz="2000" dirty="0">
                <a:solidFill>
                  <a:srgbClr val="008080"/>
                </a:solidFill>
              </a:rPr>
              <a:t>).</a:t>
            </a:r>
          </a:p>
        </p:txBody>
      </p:sp>
      <p:graphicFrame>
        <p:nvGraphicFramePr>
          <p:cNvPr id="3075" name="Object 3"/>
          <p:cNvGraphicFramePr>
            <a:graphicFrameLocks noChangeAspect="1"/>
          </p:cNvGraphicFramePr>
          <p:nvPr/>
        </p:nvGraphicFramePr>
        <p:xfrm>
          <a:off x="530352" y="2743200"/>
          <a:ext cx="11557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8" name="Equation" r:id="rId4" imgW="1155600" imgH="469800" progId="Equation.DSMT4">
                  <p:embed/>
                </p:oleObj>
              </mc:Choice>
              <mc:Fallback>
                <p:oleObj name="Equation" r:id="rId4" imgW="1155600" imgH="4698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2743200"/>
                        <a:ext cx="11557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6" name="Object 4"/>
          <p:cNvGraphicFramePr>
            <a:graphicFrameLocks noChangeAspect="1"/>
          </p:cNvGraphicFramePr>
          <p:nvPr/>
        </p:nvGraphicFramePr>
        <p:xfrm>
          <a:off x="1752600" y="2743200"/>
          <a:ext cx="33909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9" name="Equation" r:id="rId6" imgW="3390840" imgH="380880" progId="Equation.DSMT4">
                  <p:embed/>
                </p:oleObj>
              </mc:Choice>
              <mc:Fallback>
                <p:oleObj name="Equation" r:id="rId6" imgW="3390840" imgH="3808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2743200"/>
                        <a:ext cx="33909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7" name="Object 5"/>
          <p:cNvGraphicFramePr>
            <a:graphicFrameLocks noChangeAspect="1"/>
          </p:cNvGraphicFramePr>
          <p:nvPr/>
        </p:nvGraphicFramePr>
        <p:xfrm>
          <a:off x="1752600" y="3276600"/>
          <a:ext cx="29083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0" name="Equation" r:id="rId8" imgW="2908080" imgH="380880" progId="Equation.DSMT4">
                  <p:embed/>
                </p:oleObj>
              </mc:Choice>
              <mc:Fallback>
                <p:oleObj name="Equation" r:id="rId8" imgW="2908080" imgH="3808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3276600"/>
                        <a:ext cx="29083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2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Definition of a Function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301240"/>
          </a:xfrm>
          <a:ln w="28575">
            <a:solidFill>
              <a:srgbClr val="FF0000"/>
            </a:solidFill>
          </a:ln>
        </p:spPr>
        <p:txBody>
          <a:bodyPr>
            <a:noAutofit/>
          </a:bodyPr>
          <a:lstStyle/>
          <a:p>
            <a:pPr algn="ctr"/>
            <a:r>
              <a:rPr lang="en-US" b="1" dirty="0">
                <a:solidFill>
                  <a:srgbClr val="C00000"/>
                </a:solidFill>
              </a:rPr>
              <a:t>CAUTION!</a:t>
            </a:r>
          </a:p>
          <a:p>
            <a:r>
              <a:rPr lang="en-US" dirty="0">
                <a:solidFill>
                  <a:srgbClr val="000000"/>
                </a:solidFill>
              </a:rPr>
              <a:t>As illustrated in Examples 2c and 2d,</a:t>
            </a:r>
          </a:p>
          <a:p>
            <a:r>
              <a:rPr lang="en-US" dirty="0">
                <a:solidFill>
                  <a:srgbClr val="000000"/>
                </a:solidFill>
              </a:rPr>
              <a:t> </a:t>
            </a:r>
          </a:p>
        </p:txBody>
      </p:sp>
      <p:graphicFrame>
        <p:nvGraphicFramePr>
          <p:cNvPr id="252930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69252031"/>
              </p:ext>
            </p:extLst>
          </p:nvPr>
        </p:nvGraphicFramePr>
        <p:xfrm>
          <a:off x="3219450" y="2438400"/>
          <a:ext cx="27051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9" name="Equation" r:id="rId4" imgW="2705100" imgH="469900" progId="Equation.DSMT4">
                  <p:embed/>
                </p:oleObj>
              </mc:Choice>
              <mc:Fallback>
                <p:oleObj name="Equation" r:id="rId4" imgW="2705100" imgH="46990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19450" y="2438400"/>
                        <a:ext cx="27051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2"/>
    </p:custData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3: Function Evaluation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For                             evaluate the following.</a:t>
            </a:r>
          </a:p>
          <a:p>
            <a:pPr>
              <a:tabLst>
                <a:tab pos="457200" algn="l"/>
              </a:tabLst>
            </a:pPr>
            <a:r>
              <a:rPr lang="en-US" b="1" dirty="0"/>
              <a:t>a.	</a:t>
            </a:r>
            <a:r>
              <a:rPr lang="en-US" i="1" dirty="0">
                <a:solidFill>
                  <a:srgbClr val="0000FF"/>
                </a:solidFill>
              </a:rPr>
              <a:t>F</a:t>
            </a:r>
            <a:r>
              <a:rPr lang="en-US" dirty="0">
                <a:solidFill>
                  <a:srgbClr val="0000FF"/>
                </a:solidFill>
              </a:rPr>
              <a:t> (5) − </a:t>
            </a:r>
            <a:r>
              <a:rPr lang="en-US" i="1" dirty="0">
                <a:solidFill>
                  <a:srgbClr val="0000FF"/>
                </a:solidFill>
              </a:rPr>
              <a:t>F</a:t>
            </a:r>
            <a:r>
              <a:rPr lang="en-US" dirty="0">
                <a:solidFill>
                  <a:srgbClr val="0000FF"/>
                </a:solidFill>
              </a:rPr>
              <a:t> (2)</a:t>
            </a:r>
          </a:p>
          <a:p>
            <a:r>
              <a:rPr lang="en-US" b="1" dirty="0"/>
              <a:t>Solution: </a:t>
            </a:r>
          </a:p>
          <a:p>
            <a:r>
              <a:rPr lang="en-US" dirty="0"/>
              <a:t>We want the difference between the two functional values </a:t>
            </a:r>
            <a:r>
              <a:rPr lang="en-US" i="1" dirty="0">
                <a:solidFill>
                  <a:srgbClr val="0000FF"/>
                </a:solidFill>
              </a:rPr>
              <a:t>F </a:t>
            </a:r>
            <a:r>
              <a:rPr lang="en-US" dirty="0">
                <a:solidFill>
                  <a:srgbClr val="0000FF"/>
                </a:solidFill>
              </a:rPr>
              <a:t>(5)</a:t>
            </a:r>
            <a:r>
              <a:rPr lang="en-US" dirty="0"/>
              <a:t> and </a:t>
            </a:r>
            <a:r>
              <a:rPr lang="en-US" i="1" dirty="0">
                <a:solidFill>
                  <a:srgbClr val="0000FF"/>
                </a:solidFill>
              </a:rPr>
              <a:t>F</a:t>
            </a:r>
            <a:r>
              <a:rPr lang="en-US" dirty="0">
                <a:solidFill>
                  <a:srgbClr val="0000FF"/>
                </a:solidFill>
              </a:rPr>
              <a:t> (2)</a:t>
            </a:r>
            <a:r>
              <a:rPr lang="en-US" dirty="0"/>
              <a:t>.</a:t>
            </a:r>
            <a:r>
              <a:rPr lang="en-US" i="1" dirty="0"/>
              <a:t> </a:t>
            </a:r>
            <a:endParaRPr lang="en-US" dirty="0"/>
          </a:p>
        </p:txBody>
      </p:sp>
      <p:graphicFrame>
        <p:nvGraphicFramePr>
          <p:cNvPr id="263171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3263886"/>
              </p:ext>
            </p:extLst>
          </p:nvPr>
        </p:nvGraphicFramePr>
        <p:xfrm>
          <a:off x="1143000" y="1308100"/>
          <a:ext cx="21082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99" name="Equation" r:id="rId4" imgW="2108160" imgH="495000" progId="Equation.DSMT4">
                  <p:embed/>
                </p:oleObj>
              </mc:Choice>
              <mc:Fallback>
                <p:oleObj name="Equation" r:id="rId4" imgW="2108160" imgH="495000" progId="Equation.DSMT4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1308100"/>
                        <a:ext cx="21082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4" name="Object 4"/>
          <p:cNvGraphicFramePr>
            <a:graphicFrameLocks noChangeAspect="1"/>
          </p:cNvGraphicFramePr>
          <p:nvPr/>
        </p:nvGraphicFramePr>
        <p:xfrm>
          <a:off x="1460500" y="4038600"/>
          <a:ext cx="6604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00" name="Equation" r:id="rId6" imgW="660240" imgH="469800" progId="Equation.DSMT4">
                  <p:embed/>
                </p:oleObj>
              </mc:Choice>
              <mc:Fallback>
                <p:oleObj name="Equation" r:id="rId6" imgW="660240" imgH="4698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60500" y="4038600"/>
                        <a:ext cx="6604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5" name="Object 5"/>
          <p:cNvGraphicFramePr>
            <a:graphicFrameLocks noChangeAspect="1"/>
          </p:cNvGraphicFramePr>
          <p:nvPr/>
        </p:nvGraphicFramePr>
        <p:xfrm>
          <a:off x="2133600" y="4038600"/>
          <a:ext cx="14351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01" name="Equation" r:id="rId8" imgW="1434960" imgH="380880" progId="Equation.DSMT4">
                  <p:embed/>
                </p:oleObj>
              </mc:Choice>
              <mc:Fallback>
                <p:oleObj name="Equation" r:id="rId8" imgW="1434960" imgH="3808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3600" y="4038600"/>
                        <a:ext cx="14351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6" name="Object 6"/>
          <p:cNvGraphicFramePr>
            <a:graphicFrameLocks noChangeAspect="1"/>
          </p:cNvGraphicFramePr>
          <p:nvPr/>
        </p:nvGraphicFramePr>
        <p:xfrm>
          <a:off x="3581400" y="4127500"/>
          <a:ext cx="1320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02" name="Equation" r:id="rId10" imgW="1320480" imgH="291960" progId="Equation.DSMT4">
                  <p:embed/>
                </p:oleObj>
              </mc:Choice>
              <mc:Fallback>
                <p:oleObj name="Equation" r:id="rId10" imgW="1320480" imgH="2919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81400" y="4127500"/>
                        <a:ext cx="13208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7" name="Object 7"/>
          <p:cNvGraphicFramePr>
            <a:graphicFrameLocks noChangeAspect="1"/>
          </p:cNvGraphicFramePr>
          <p:nvPr/>
        </p:nvGraphicFramePr>
        <p:xfrm>
          <a:off x="4978400" y="4102100"/>
          <a:ext cx="863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03" name="Equation" r:id="rId12" imgW="863280" imgH="291960" progId="Equation.DSMT4">
                  <p:embed/>
                </p:oleObj>
              </mc:Choice>
              <mc:Fallback>
                <p:oleObj name="Equation" r:id="rId12" imgW="863280" imgH="2919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78400" y="4102100"/>
                        <a:ext cx="8636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8" name="Object 8"/>
          <p:cNvGraphicFramePr>
            <a:graphicFrameLocks noChangeAspect="1"/>
          </p:cNvGraphicFramePr>
          <p:nvPr/>
        </p:nvGraphicFramePr>
        <p:xfrm>
          <a:off x="6642100" y="4114800"/>
          <a:ext cx="18669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04" name="Equation" r:id="rId14" imgW="1866600" imgH="241200" progId="Equation.DSMT4">
                  <p:embed/>
                </p:oleObj>
              </mc:Choice>
              <mc:Fallback>
                <p:oleObj name="Equation" r:id="rId14" imgW="1866600" imgH="2412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42100" y="4114800"/>
                        <a:ext cx="18669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9" name="Object 9"/>
          <p:cNvGraphicFramePr>
            <a:graphicFrameLocks noChangeAspect="1"/>
          </p:cNvGraphicFramePr>
          <p:nvPr/>
        </p:nvGraphicFramePr>
        <p:xfrm>
          <a:off x="1473200" y="4648200"/>
          <a:ext cx="6477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05" name="Equation" r:id="rId16" imgW="647640" imgH="469800" progId="Equation.DSMT4">
                  <p:embed/>
                </p:oleObj>
              </mc:Choice>
              <mc:Fallback>
                <p:oleObj name="Equation" r:id="rId16" imgW="647640" imgH="46980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73200" y="4648200"/>
                        <a:ext cx="6477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0" name="Object 10"/>
          <p:cNvGraphicFramePr>
            <a:graphicFrameLocks noChangeAspect="1"/>
          </p:cNvGraphicFramePr>
          <p:nvPr/>
        </p:nvGraphicFramePr>
        <p:xfrm>
          <a:off x="2133600" y="4635500"/>
          <a:ext cx="14224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06" name="Equation" r:id="rId18" imgW="1422360" imgH="380880" progId="Equation.DSMT4">
                  <p:embed/>
                </p:oleObj>
              </mc:Choice>
              <mc:Fallback>
                <p:oleObj name="Equation" r:id="rId18" imgW="1422360" imgH="38088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3600" y="4635500"/>
                        <a:ext cx="14224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1" name="Object 11"/>
          <p:cNvGraphicFramePr>
            <a:graphicFrameLocks noChangeAspect="1"/>
          </p:cNvGraphicFramePr>
          <p:nvPr/>
        </p:nvGraphicFramePr>
        <p:xfrm>
          <a:off x="3581400" y="4724400"/>
          <a:ext cx="1155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07" name="Equation" r:id="rId20" imgW="1155600" imgH="291960" progId="Equation.DSMT4">
                  <p:embed/>
                </p:oleObj>
              </mc:Choice>
              <mc:Fallback>
                <p:oleObj name="Equation" r:id="rId20" imgW="1155600" imgH="29196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81400" y="4724400"/>
                        <a:ext cx="11557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2" name="Object 12"/>
          <p:cNvGraphicFramePr>
            <a:graphicFrameLocks noChangeAspect="1"/>
          </p:cNvGraphicFramePr>
          <p:nvPr/>
        </p:nvGraphicFramePr>
        <p:xfrm>
          <a:off x="4800600" y="4724400"/>
          <a:ext cx="8636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08" name="Equation" r:id="rId22" imgW="863280" imgH="279360" progId="Equation.DSMT4">
                  <p:embed/>
                </p:oleObj>
              </mc:Choice>
              <mc:Fallback>
                <p:oleObj name="Equation" r:id="rId22" imgW="863280" imgH="27936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00600" y="4724400"/>
                        <a:ext cx="8636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3" name="Object 13"/>
          <p:cNvGraphicFramePr>
            <a:graphicFrameLocks noChangeAspect="1"/>
          </p:cNvGraphicFramePr>
          <p:nvPr/>
        </p:nvGraphicFramePr>
        <p:xfrm>
          <a:off x="6642100" y="4724400"/>
          <a:ext cx="18669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09" name="Equation" r:id="rId24" imgW="1866600" imgH="241200" progId="Equation.DSMT4">
                  <p:embed/>
                </p:oleObj>
              </mc:Choice>
              <mc:Fallback>
                <p:oleObj name="Equation" r:id="rId24" imgW="1866600" imgH="24120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42100" y="4724400"/>
                        <a:ext cx="18669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4" name="Object 14"/>
          <p:cNvGraphicFramePr>
            <a:graphicFrameLocks noChangeAspect="1"/>
          </p:cNvGraphicFramePr>
          <p:nvPr/>
        </p:nvGraphicFramePr>
        <p:xfrm>
          <a:off x="533400" y="5257800"/>
          <a:ext cx="15875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10" name="Equation" r:id="rId26" imgW="1587240" imgH="469800" progId="Equation.DSMT4">
                  <p:embed/>
                </p:oleObj>
              </mc:Choice>
              <mc:Fallback>
                <p:oleObj name="Equation" r:id="rId26" imgW="1587240" imgH="46980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5257800"/>
                        <a:ext cx="15875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5" name="Object 15"/>
          <p:cNvGraphicFramePr>
            <a:graphicFrameLocks noChangeAspect="1"/>
          </p:cNvGraphicFramePr>
          <p:nvPr/>
        </p:nvGraphicFramePr>
        <p:xfrm>
          <a:off x="2133600" y="5257800"/>
          <a:ext cx="19685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11" name="Equation" r:id="rId28" imgW="1968480" imgH="469800" progId="Equation.DSMT4">
                  <p:embed/>
                </p:oleObj>
              </mc:Choice>
              <mc:Fallback>
                <p:oleObj name="Equation" r:id="rId28" imgW="1968480" imgH="46980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3600" y="5257800"/>
                        <a:ext cx="19685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6" name="Object 16"/>
          <p:cNvGraphicFramePr>
            <a:graphicFrameLocks noChangeAspect="1"/>
          </p:cNvGraphicFramePr>
          <p:nvPr/>
        </p:nvGraphicFramePr>
        <p:xfrm>
          <a:off x="4140200" y="5334000"/>
          <a:ext cx="15113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12" name="Equation" r:id="rId30" imgW="1511280" imgH="291960" progId="Equation.DSMT4">
                  <p:embed/>
                </p:oleObj>
              </mc:Choice>
              <mc:Fallback>
                <p:oleObj name="Equation" r:id="rId30" imgW="1511280" imgH="29196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40200" y="5334000"/>
                        <a:ext cx="15113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7" name="Object 17"/>
          <p:cNvGraphicFramePr>
            <a:graphicFrameLocks noChangeAspect="1"/>
          </p:cNvGraphicFramePr>
          <p:nvPr/>
        </p:nvGraphicFramePr>
        <p:xfrm>
          <a:off x="5740400" y="5334000"/>
          <a:ext cx="685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13" name="Equation" r:id="rId32" imgW="685800" imgH="291960" progId="Equation.DSMT4">
                  <p:embed/>
                </p:oleObj>
              </mc:Choice>
              <mc:Fallback>
                <p:oleObj name="Equation" r:id="rId32" imgW="685800" imgH="291960" progId="Equation.DSMT4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40400" y="5334000"/>
                        <a:ext cx="6858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8" name="Object 18"/>
          <p:cNvGraphicFramePr>
            <a:graphicFrameLocks noChangeAspect="1"/>
          </p:cNvGraphicFramePr>
          <p:nvPr/>
        </p:nvGraphicFramePr>
        <p:xfrm>
          <a:off x="6642100" y="5334000"/>
          <a:ext cx="20447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14" name="Equation" r:id="rId34" imgW="2044440" imgH="241200" progId="Equation.DSMT4">
                  <p:embed/>
                </p:oleObj>
              </mc:Choice>
              <mc:Fallback>
                <p:oleObj name="Equation" r:id="rId34" imgW="2044440" imgH="241200" progId="Equation.DSMT4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42100" y="5334000"/>
                        <a:ext cx="20447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2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3: Function Evaluation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tabLst>
                <a:tab pos="457200" algn="l"/>
              </a:tabLst>
            </a:pPr>
            <a:r>
              <a:rPr lang="en-US" b="1" dirty="0"/>
              <a:t>b.	</a:t>
            </a:r>
            <a:r>
              <a:rPr lang="en-US" i="1" dirty="0">
                <a:solidFill>
                  <a:srgbClr val="0000FF"/>
                </a:solidFill>
              </a:rPr>
              <a:t>F</a:t>
            </a:r>
            <a:r>
              <a:rPr lang="en-US" dirty="0">
                <a:solidFill>
                  <a:srgbClr val="0000FF"/>
                </a:solidFill>
              </a:rPr>
              <a:t> (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dirty="0">
                <a:solidFill>
                  <a:srgbClr val="0000FF"/>
                </a:solidFill>
              </a:rPr>
              <a:t> + </a:t>
            </a:r>
            <a:r>
              <a:rPr lang="en-US" i="1" dirty="0">
                <a:solidFill>
                  <a:srgbClr val="0000FF"/>
                </a:solidFill>
              </a:rPr>
              <a:t>h</a:t>
            </a:r>
            <a:r>
              <a:rPr lang="en-US" dirty="0">
                <a:solidFill>
                  <a:srgbClr val="0000FF"/>
                </a:solidFill>
              </a:rPr>
              <a:t>)</a:t>
            </a:r>
          </a:p>
          <a:p>
            <a:r>
              <a:rPr lang="en-US" b="1" dirty="0"/>
              <a:t>Solution: </a:t>
            </a:r>
          </a:p>
          <a:p>
            <a:r>
              <a:rPr lang="pt-BR" dirty="0"/>
              <a:t>Substitute </a:t>
            </a:r>
            <a:r>
              <a:rPr lang="pt-BR" i="1" dirty="0"/>
              <a:t>x </a:t>
            </a:r>
            <a:r>
              <a:rPr lang="pt-BR" dirty="0"/>
              <a:t>+ </a:t>
            </a:r>
            <a:r>
              <a:rPr lang="pt-BR" i="1" dirty="0"/>
              <a:t>h</a:t>
            </a:r>
            <a:r>
              <a:rPr lang="pt-BR" dirty="0"/>
              <a:t> for </a:t>
            </a:r>
            <a:r>
              <a:rPr lang="pt-BR" i="1" dirty="0"/>
              <a:t>x</a:t>
            </a:r>
            <a:r>
              <a:rPr lang="pt-BR" dirty="0"/>
              <a:t>. </a:t>
            </a:r>
            <a:endParaRPr lang="en-US" dirty="0"/>
          </a:p>
        </p:txBody>
      </p:sp>
      <p:graphicFrame>
        <p:nvGraphicFramePr>
          <p:cNvPr id="6147" name="Object 3"/>
          <p:cNvGraphicFramePr>
            <a:graphicFrameLocks noChangeAspect="1"/>
          </p:cNvGraphicFramePr>
          <p:nvPr/>
        </p:nvGraphicFramePr>
        <p:xfrm>
          <a:off x="530352" y="3098800"/>
          <a:ext cx="11684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90" name="Equation" r:id="rId4" imgW="1168200" imgH="469800" progId="Equation.DSMT4">
                  <p:embed/>
                </p:oleObj>
              </mc:Choice>
              <mc:Fallback>
                <p:oleObj name="Equation" r:id="rId4" imgW="1168200" imgH="4698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3098800"/>
                        <a:ext cx="11684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8" name="Object 4"/>
          <p:cNvGraphicFramePr>
            <a:graphicFrameLocks noChangeAspect="1"/>
          </p:cNvGraphicFramePr>
          <p:nvPr/>
        </p:nvGraphicFramePr>
        <p:xfrm>
          <a:off x="1752600" y="3048000"/>
          <a:ext cx="28067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91" name="Equation" r:id="rId6" imgW="2806560" imgH="533160" progId="Equation.DSMT4">
                  <p:embed/>
                </p:oleObj>
              </mc:Choice>
              <mc:Fallback>
                <p:oleObj name="Equation" r:id="rId6" imgW="2806560" imgH="5331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3048000"/>
                        <a:ext cx="28067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0" name="Object 6"/>
          <p:cNvGraphicFramePr>
            <a:graphicFrameLocks noChangeAspect="1"/>
          </p:cNvGraphicFramePr>
          <p:nvPr/>
        </p:nvGraphicFramePr>
        <p:xfrm>
          <a:off x="1752600" y="3733800"/>
          <a:ext cx="34544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92" name="Equation" r:id="rId8" imgW="3454200" imgH="380880" progId="Equation.DSMT4">
                  <p:embed/>
                </p:oleObj>
              </mc:Choice>
              <mc:Fallback>
                <p:oleObj name="Equation" r:id="rId8" imgW="3454200" imgH="3808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3733800"/>
                        <a:ext cx="34544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2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  <p:tag name="ARTICULATE_SLIDE_COUNT" val="2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184</TotalTime>
  <Words>792</Words>
  <Application>Microsoft Office PowerPoint</Application>
  <PresentationFormat>On-screen Show (4:3)</PresentationFormat>
  <Paragraphs>102</Paragraphs>
  <Slides>19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4" baseType="lpstr">
      <vt:lpstr>Calibri</vt:lpstr>
      <vt:lpstr>Symbol</vt:lpstr>
      <vt:lpstr>Arial</vt:lpstr>
      <vt:lpstr>Office Theme</vt:lpstr>
      <vt:lpstr>Equation</vt:lpstr>
      <vt:lpstr>Section 3.1</vt:lpstr>
      <vt:lpstr>Definition of a Function </vt:lpstr>
      <vt:lpstr>Example 1: Function Evaluation</vt:lpstr>
      <vt:lpstr>Example 2: Function Evaluation</vt:lpstr>
      <vt:lpstr>Example 2: Function Evaluation (cont.)</vt:lpstr>
      <vt:lpstr>Example 2: Function Evaluation (cont.)</vt:lpstr>
      <vt:lpstr>Definition of a Function</vt:lpstr>
      <vt:lpstr>Example 3: Function Evaluation</vt:lpstr>
      <vt:lpstr>Example 3: Function Evaluation (cont.)</vt:lpstr>
      <vt:lpstr>Example 3: Function Evaluation (cont.)</vt:lpstr>
      <vt:lpstr>Example 4: Piecewise Function</vt:lpstr>
      <vt:lpstr>Example 4: Piecewise Function (cont.)</vt:lpstr>
      <vt:lpstr>Example 5: Domain</vt:lpstr>
      <vt:lpstr>Example 5: Domain (cont.)</vt:lpstr>
      <vt:lpstr>Vertical Line Test</vt:lpstr>
      <vt:lpstr>Example 6 : Vertical Line Test</vt:lpstr>
      <vt:lpstr>Example 6 : Vertical Line Test (cont.)</vt:lpstr>
      <vt:lpstr>Example 6 : Vertical Line Test (cont.)</vt:lpstr>
      <vt:lpstr>Example 6 : Vertical Line Test (cont.)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Mathematics with Applications in Business and Social Sciences</dc:title>
  <dc:creator>Hawkes Learning Systems</dc:creator>
  <cp:lastModifiedBy>Claudia Vance</cp:lastModifiedBy>
  <cp:revision>45</cp:revision>
  <dcterms:created xsi:type="dcterms:W3CDTF">2013-04-26T14:43:13Z</dcterms:created>
  <dcterms:modified xsi:type="dcterms:W3CDTF">2021-12-02T16:33:44Z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7D50F891-D94B-4152-8186-7E8DF3DC2754</vt:lpwstr>
  </property>
  <property fmtid="{D5CDD505-2E9C-101B-9397-08002B2CF9AE}" pid="3" name="ArticulatePath">
    <vt:lpwstr>ESC_1_6</vt:lpwstr>
  </property>
</Properties>
</file>