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>
      <p:cViewPr varScale="1">
        <p:scale>
          <a:sx n="86" d="100"/>
          <a:sy n="86" d="100"/>
        </p:scale>
        <p:origin x="125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9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AF90-34F1-46C3-B28A-40A923AC4E4B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11F9-8C6B-429A-82CF-EE25A64995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6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Functions and Models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Break-Even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Green-Belt Company determines that the cost of manufacturing men’s belts is </a:t>
            </a:r>
            <a:r>
              <a:rPr lang="en-US" dirty="0">
                <a:solidFill>
                  <a:srgbClr val="0000FF"/>
                </a:solidFill>
              </a:rPr>
              <a:t>$2</a:t>
            </a:r>
            <a:r>
              <a:rPr lang="en-US" dirty="0"/>
              <a:t> each plus </a:t>
            </a:r>
            <a:r>
              <a:rPr lang="en-US" dirty="0">
                <a:solidFill>
                  <a:srgbClr val="0000FF"/>
                </a:solidFill>
              </a:rPr>
              <a:t>$300 </a:t>
            </a:r>
            <a:r>
              <a:rPr lang="en-US" dirty="0"/>
              <a:t>per day in fixed costs. The company sells the belts for </a:t>
            </a:r>
            <a:r>
              <a:rPr lang="en-US" dirty="0">
                <a:solidFill>
                  <a:srgbClr val="0000FF"/>
                </a:solidFill>
              </a:rPr>
              <a:t>$3</a:t>
            </a:r>
            <a:r>
              <a:rPr lang="en-US" dirty="0"/>
              <a:t> each. What is the break-even point?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The break-even point occurs where </a:t>
            </a:r>
          </a:p>
          <a:p>
            <a:pPr>
              <a:spcBef>
                <a:spcPts val="0"/>
              </a:spcBef>
            </a:pPr>
            <a:r>
              <a:rPr lang="en-US" dirty="0"/>
              <a:t>revenue and costs are equal. </a:t>
            </a:r>
          </a:p>
        </p:txBody>
      </p:sp>
      <p:pic>
        <p:nvPicPr>
          <p:cNvPr id="5" name="Picture 4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23" y="2895600"/>
            <a:ext cx="2129777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Break-Even Point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the number of belts manufactured in a 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69193"/>
            <a:ext cx="3657600" cy="3693407"/>
          </a:xfrm>
          <a:prstGeom prst="rect">
            <a:avLst/>
          </a:prstGeom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092200" y="1968500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4" imgW="1371600" imgH="469800" progId="Equation.DSMT4">
                  <p:embed/>
                </p:oleObj>
              </mc:Choice>
              <mc:Fallback>
                <p:oleObj name="Equation" r:id="rId4" imgW="13716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68500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079500" y="2616200"/>
          <a:ext cx="222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6" imgW="2222280" imgH="469800" progId="Equation.DSMT4">
                  <p:embed/>
                </p:oleObj>
              </mc:Choice>
              <mc:Fallback>
                <p:oleObj name="Equation" r:id="rId6" imgW="22222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616200"/>
                        <a:ext cx="222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30352" y="3352800"/>
          <a:ext cx="2336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8" imgW="2336760" imgH="469800" progId="Equation.DSMT4">
                  <p:embed/>
                </p:oleObj>
              </mc:Choice>
              <mc:Fallback>
                <p:oleObj name="Equation" r:id="rId8" imgW="23367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352800"/>
                        <a:ext cx="2336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358900" y="4064000"/>
          <a:ext cx="191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0" imgW="1917360" imgH="291960" progId="Equation.DSMT4">
                  <p:embed/>
                </p:oleObj>
              </mc:Choice>
              <mc:Fallback>
                <p:oleObj name="Equation" r:id="rId10" imgW="19173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4064000"/>
                        <a:ext cx="191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511300" y="468630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12" imgW="1155600" imgH="291960" progId="Equation.DSMT4">
                  <p:embed/>
                </p:oleObj>
              </mc:Choice>
              <mc:Fallback>
                <p:oleObj name="Equation" r:id="rId12" imgW="1155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686300"/>
                        <a:ext cx="115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Break-Even Point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</p:spPr>
        <p:txBody>
          <a:bodyPr>
            <a:spAutoFit/>
          </a:bodyPr>
          <a:lstStyle/>
          <a:p>
            <a:r>
              <a:rPr lang="en-US" dirty="0"/>
              <a:t>So </a:t>
            </a:r>
            <a:r>
              <a:rPr lang="en-US" dirty="0">
                <a:solidFill>
                  <a:srgbClr val="FF0000"/>
                </a:solidFill>
              </a:rPr>
              <a:t>300 belts </a:t>
            </a:r>
            <a:r>
              <a:rPr lang="en-US" dirty="0"/>
              <a:t>must be made and sold each day for the company to break even. The company must sell more than </a:t>
            </a:r>
            <a:r>
              <a:rPr lang="en-US" dirty="0">
                <a:solidFill>
                  <a:srgbClr val="FF0000"/>
                </a:solidFill>
              </a:rPr>
              <a:t>300 belts </a:t>
            </a:r>
            <a:r>
              <a:rPr lang="en-US" dirty="0"/>
              <a:t>each day to make a profit.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Modeling in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Suppose that a company has determined that the cost of producing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items is </a:t>
            </a:r>
            <a:r>
              <a:rPr lang="en-US" dirty="0">
                <a:solidFill>
                  <a:srgbClr val="0000FF"/>
                </a:solidFill>
              </a:rPr>
              <a:t>500 + 140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/>
              <a:t>and that the price it should charge for one item is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200 −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Find the cost function.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Find the revenue function.</a:t>
            </a:r>
            <a:r>
              <a:rPr lang="en-US" b="1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Find the profit function.</a:t>
            </a:r>
            <a:r>
              <a:rPr lang="en-US" b="1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d.	</a:t>
            </a:r>
            <a:r>
              <a:rPr lang="en-US" dirty="0"/>
              <a:t>Find the break-even point.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Modeling in Production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Solutions: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The cost function is given as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500 + 140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dirty="0"/>
              <a:t>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The revenue function is found by multiplying the 	price for one item by the number of items sold.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Profit is the difference between revenue and cost.</a:t>
            </a:r>
            <a:r>
              <a:rPr lang="en-US" b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1219200" y="335280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3" imgW="1562040" imgH="469800" progId="Equation.DSMT4">
                  <p:embed/>
                </p:oleObj>
              </mc:Choice>
              <mc:Fallback>
                <p:oleObj name="Equation" r:id="rId3" imgW="156204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882900" y="3371850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5" imgW="1790640" imgH="469800" progId="Equation.DSMT4">
                  <p:embed/>
                </p:oleObj>
              </mc:Choice>
              <mc:Fallback>
                <p:oleObj name="Equation" r:id="rId5" imgW="17906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371850"/>
                        <a:ext cx="179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762500" y="33782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7" imgW="1638000" imgH="380880" progId="Equation.DSMT4">
                  <p:embed/>
                </p:oleObj>
              </mc:Choice>
              <mc:Fallback>
                <p:oleObj name="Equation" r:id="rId7" imgW="16380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3782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219200" y="4648200"/>
          <a:ext cx="264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9" imgW="2641320" imgH="469800" progId="Equation.DSMT4">
                  <p:embed/>
                </p:oleObj>
              </mc:Choice>
              <mc:Fallback>
                <p:oleObj name="Equation" r:id="rId9" imgW="2641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264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917700" y="5181600"/>
          <a:ext cx="4013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11" imgW="4012920" imgH="571320" progId="Equation.DSMT4">
                  <p:embed/>
                </p:oleObj>
              </mc:Choice>
              <mc:Fallback>
                <p:oleObj name="Equation" r:id="rId11" imgW="401292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5181600"/>
                        <a:ext cx="4013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019800" y="5232400"/>
          <a:ext cx="255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3" imgW="2552400" imgH="380880" progId="Equation.DSMT4">
                  <p:embed/>
                </p:oleObj>
              </mc:Choice>
              <mc:Fallback>
                <p:oleObj name="Equation" r:id="rId13" imgW="25524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32400"/>
                        <a:ext cx="255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Modeling in Production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d.	</a:t>
            </a:r>
            <a:r>
              <a:rPr lang="en-US" dirty="0"/>
              <a:t>To find the break-even point, set the revenue equal 	to the cost and solve for </a:t>
            </a:r>
            <a:r>
              <a:rPr lang="en-US" i="1" dirty="0"/>
              <a:t>x. </a:t>
            </a:r>
            <a:endParaRPr lang="en-US" dirty="0"/>
          </a:p>
        </p:txBody>
      </p:sp>
      <p:pic>
        <p:nvPicPr>
          <p:cNvPr id="5" name="Picture 4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257800"/>
            <a:ext cx="402336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break-even points.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765300" y="2438400"/>
          <a:ext cx="167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4" imgW="1676160" imgH="469800" progId="Equation.DSMT4">
                  <p:embed/>
                </p:oleObj>
              </mc:Choice>
              <mc:Fallback>
                <p:oleObj name="Equation" r:id="rId4" imgW="16761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438400"/>
                        <a:ext cx="167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66800" y="3048000"/>
          <a:ext cx="327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6" imgW="3276360" imgH="380880" progId="Equation.DSMT4">
                  <p:embed/>
                </p:oleObj>
              </mc:Choice>
              <mc:Fallback>
                <p:oleObj name="Equation" r:id="rId6" imgW="32763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327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222500" y="3581400"/>
          <a:ext cx="257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8" imgW="2577960" imgH="380880" progId="Equation.DSMT4">
                  <p:embed/>
                </p:oleObj>
              </mc:Choice>
              <mc:Fallback>
                <p:oleObj name="Equation" r:id="rId8" imgW="2577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581400"/>
                        <a:ext cx="257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222500" y="4191000"/>
          <a:ext cx="275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10" imgW="2755800" imgH="469800" progId="Equation.DSMT4">
                  <p:embed/>
                </p:oleObj>
              </mc:Choice>
              <mc:Fallback>
                <p:oleObj name="Equation" r:id="rId10" imgW="2755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4191000"/>
                        <a:ext cx="275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222500" y="4800600"/>
          <a:ext cx="255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12" imgW="2552400" imgH="291960" progId="Equation.DSMT4">
                  <p:embed/>
                </p:oleObj>
              </mc:Choice>
              <mc:Fallback>
                <p:oleObj name="Equation" r:id="rId12" imgW="25524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4800600"/>
                        <a:ext cx="255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Modeling in Production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model shows that a profit occurs if the company produces between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50 items</a:t>
            </a:r>
            <a:r>
              <a:rPr lang="en-US" dirty="0"/>
              <a:t>. Techniques for maximizing profit are discussed later in the course.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Equilibrium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4315027"/>
          </a:xfrm>
        </p:spPr>
        <p:txBody>
          <a:bodyPr wrap="square">
            <a:spAutoFit/>
          </a:bodyPr>
          <a:lstStyle/>
          <a:p>
            <a:r>
              <a:rPr lang="en-US" dirty="0"/>
              <a:t>Suppose that the supply function for a particular product is</a:t>
            </a:r>
          </a:p>
          <a:p>
            <a:endParaRPr lang="en-US" dirty="0"/>
          </a:p>
          <a:p>
            <a:r>
              <a:rPr lang="en-US" dirty="0"/>
              <a:t>and the demand function                                  where </a:t>
            </a:r>
            <a:r>
              <a:rPr lang="en-US" i="1" dirty="0"/>
              <a:t>x</a:t>
            </a:r>
            <a:r>
              <a:rPr lang="en-US" dirty="0"/>
              <a:t> represents thousands of units and </a:t>
            </a:r>
            <a:r>
              <a:rPr lang="en-US" i="1" dirty="0"/>
              <a:t>p</a:t>
            </a:r>
            <a:r>
              <a:rPr lang="en-US" dirty="0"/>
              <a:t> represents thousands of dollars. Find the equilibrium point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baseline="-25000" dirty="0" err="1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/>
              <a:t>Solution: </a:t>
            </a:r>
          </a:p>
          <a:p>
            <a:r>
              <a:rPr lang="en-US" dirty="0"/>
              <a:t>We solve for </a:t>
            </a:r>
            <a:r>
              <a:rPr lang="en-US" i="1" dirty="0"/>
              <a:t>x</a:t>
            </a:r>
            <a:r>
              <a:rPr lang="en-US" baseline="-25000" dirty="0"/>
              <a:t>E</a:t>
            </a:r>
            <a:r>
              <a:rPr lang="en-US" i="1" dirty="0"/>
              <a:t> </a:t>
            </a:r>
            <a:r>
              <a:rPr lang="en-US" dirty="0"/>
              <a:t>by setting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). </a:t>
            </a:r>
            <a:r>
              <a:rPr lang="en-US" dirty="0"/>
              <a:t>Then we substitute this value for </a:t>
            </a:r>
            <a:r>
              <a:rPr lang="en-US" i="1" dirty="0"/>
              <a:t>x</a:t>
            </a:r>
            <a:r>
              <a:rPr lang="en-US" dirty="0"/>
              <a:t> into either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or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find </a:t>
            </a:r>
            <a:r>
              <a:rPr lang="en-US" i="1" dirty="0"/>
              <a:t>p</a:t>
            </a:r>
            <a:r>
              <a:rPr lang="en-US" baseline="-25000" dirty="0"/>
              <a:t>E</a:t>
            </a:r>
            <a:r>
              <a:rPr lang="en-US" dirty="0"/>
              <a:t>. </a:t>
            </a: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3149600" y="2057400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2844800" imgH="482600" progId="Equation.DSMT4">
                  <p:embed/>
                </p:oleObj>
              </mc:Choice>
              <mc:Fallback>
                <p:oleObj name="Equation" r:id="rId3" imgW="28448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057400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66069"/>
              </p:ext>
            </p:extLst>
          </p:nvPr>
        </p:nvGraphicFramePr>
        <p:xfrm>
          <a:off x="4267200" y="2705100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2590800" imgH="533400" progId="Equation.DSMT4">
                  <p:embed/>
                </p:oleObj>
              </mc:Choice>
              <mc:Fallback>
                <p:oleObj name="Equation" r:id="rId5" imgW="2590800" imgH="533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05100"/>
                        <a:ext cx="2590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Equilibrium Point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5693"/>
            <a:ext cx="8229600" cy="954107"/>
          </a:xfrm>
        </p:spPr>
        <p:txBody>
          <a:bodyPr>
            <a:spAutoFit/>
          </a:bodyPr>
          <a:lstStyle/>
          <a:p>
            <a:r>
              <a:rPr lang="en-US" dirty="0"/>
              <a:t>The equilibrium point occurs where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= 2000 </a:t>
            </a:r>
            <a:r>
              <a:rPr lang="en-US" dirty="0"/>
              <a:t>units and </a:t>
            </a:r>
            <a:r>
              <a:rPr lang="en-US" i="1" dirty="0">
                <a:solidFill>
                  <a:srgbClr val="FF0000"/>
                </a:solidFill>
              </a:rPr>
              <a:t>p </a:t>
            </a:r>
            <a:r>
              <a:rPr lang="en-US" dirty="0">
                <a:solidFill>
                  <a:srgbClr val="FF0000"/>
                </a:solidFill>
              </a:rPr>
              <a:t>= $9000</a:t>
            </a:r>
            <a:r>
              <a:rPr lang="en-US" dirty="0"/>
              <a:t>.</a:t>
            </a:r>
          </a:p>
        </p:txBody>
      </p:sp>
      <p:pic>
        <p:nvPicPr>
          <p:cNvPr id="5" name="Picture 4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657600" cy="3425211"/>
          </a:xfrm>
          <a:prstGeom prst="rect">
            <a:avLst/>
          </a:prstGeom>
        </p:spPr>
      </p:pic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3115"/>
              </p:ext>
            </p:extLst>
          </p:nvPr>
        </p:nvGraphicFramePr>
        <p:xfrm>
          <a:off x="1543050" y="144145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4" imgW="1955520" imgH="482400" progId="Equation.DSMT4">
                  <p:embed/>
                </p:oleObj>
              </mc:Choice>
              <mc:Fallback>
                <p:oleObj name="Equation" r:id="rId4" imgW="19555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44145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426124"/>
              </p:ext>
            </p:extLst>
          </p:nvPr>
        </p:nvGraphicFramePr>
        <p:xfrm>
          <a:off x="812800" y="2039620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6" imgW="3009600" imgH="558720" progId="Equation.DSMT4">
                  <p:embed/>
                </p:oleObj>
              </mc:Choice>
              <mc:Fallback>
                <p:oleObj name="Equation" r:id="rId6" imgW="300960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039620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800100" y="2720340"/>
          <a:ext cx="389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8" imgW="3898800" imgH="469800" progId="Equation.DSMT4">
                  <p:embed/>
                </p:oleObj>
              </mc:Choice>
              <mc:Fallback>
                <p:oleObj name="Equation" r:id="rId8" imgW="3898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720340"/>
                        <a:ext cx="3898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663700" y="331216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0" imgW="1346040" imgH="431640" progId="Equation.DSMT4">
                  <p:embed/>
                </p:oleObj>
              </mc:Choice>
              <mc:Fallback>
                <p:oleObj name="Equation" r:id="rId10" imgW="13460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331216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981200" y="3865880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12" imgW="825480" imgH="431640" progId="Equation.DSMT4">
                  <p:embed/>
                </p:oleObj>
              </mc:Choice>
              <mc:Fallback>
                <p:oleObj name="Equation" r:id="rId12" imgW="8254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65880"/>
                        <a:ext cx="825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32718"/>
              </p:ext>
            </p:extLst>
          </p:nvPr>
        </p:nvGraphicFramePr>
        <p:xfrm>
          <a:off x="635000" y="4435952"/>
          <a:ext cx="447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14" imgW="4470120" imgH="495000" progId="Equation.DSMT4">
                  <p:embed/>
                </p:oleObj>
              </mc:Choice>
              <mc:Fallback>
                <p:oleObj name="Equation" r:id="rId14" imgW="447012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435952"/>
                        <a:ext cx="447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</p:spPr>
        <p:txBody>
          <a:bodyPr>
            <a:spAutoFit/>
          </a:bodyPr>
          <a:lstStyle/>
          <a:p>
            <a:r>
              <a:rPr lang="en-US" dirty="0"/>
              <a:t>A basic law of physics states that, when an object is dropped in a near vacuum, the distance it falls varies directly with the square of the elapsed time. If an object dropped in a near vacuum falls </a:t>
            </a:r>
            <a:r>
              <a:rPr lang="en-US" dirty="0">
                <a:solidFill>
                  <a:srgbClr val="0000FF"/>
                </a:solidFill>
              </a:rPr>
              <a:t>64 feet </a:t>
            </a:r>
            <a:r>
              <a:rPr lang="en-US" dirty="0"/>
              <a:t>in </a:t>
            </a:r>
            <a:r>
              <a:rPr lang="en-US" dirty="0">
                <a:solidFill>
                  <a:srgbClr val="0000FF"/>
                </a:solidFill>
              </a:rPr>
              <a:t>2 seconds</a:t>
            </a:r>
            <a:r>
              <a:rPr lang="en-US" dirty="0"/>
              <a:t>, how far does it fall in </a:t>
            </a:r>
            <a:r>
              <a:rPr lang="en-US" dirty="0">
                <a:solidFill>
                  <a:srgbClr val="0000FF"/>
                </a:solidFill>
              </a:rPr>
              <a:t>3 seconds</a:t>
            </a:r>
            <a:r>
              <a:rPr lang="en-US" dirty="0"/>
              <a:t>? (Assume that the object does not hit the ground before 3 seconds have elapsed.)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Modeling in Business and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Simple Interest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I </a:t>
            </a:r>
            <a:r>
              <a:rPr lang="en-US" b="1" dirty="0">
                <a:solidFill>
                  <a:srgbClr val="0000FF"/>
                </a:solidFill>
              </a:rPr>
              <a:t>=</a:t>
            </a:r>
            <a:r>
              <a:rPr lang="en-US" b="1" i="1" dirty="0">
                <a:solidFill>
                  <a:srgbClr val="0000FF"/>
                </a:solidFill>
              </a:rPr>
              <a:t> Prt </a:t>
            </a: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= principal,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= annual rate of interest, and       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= time in years.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Physics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</p:spPr>
        <p:txBody>
          <a:bodyPr>
            <a:spAutoFit/>
          </a:bodyPr>
          <a:lstStyle/>
          <a:p>
            <a:r>
              <a:rPr lang="en-US" b="1" dirty="0"/>
              <a:t>Solution:  </a:t>
            </a:r>
          </a:p>
          <a:p>
            <a:r>
              <a:rPr lang="en-US" dirty="0"/>
              <a:t>The basic law of physics described above can be modeled by the equation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d </a:t>
            </a:r>
            <a:r>
              <a:rPr lang="en-US" dirty="0">
                <a:solidFill>
                  <a:srgbClr val="000099"/>
                </a:solidFill>
              </a:rPr>
              <a:t>=</a:t>
            </a:r>
            <a:r>
              <a:rPr lang="en-US" i="1" dirty="0">
                <a:solidFill>
                  <a:srgbClr val="000099"/>
                </a:solidFill>
              </a:rPr>
              <a:t> kt</a:t>
            </a:r>
            <a:r>
              <a:rPr lang="en-US" baseline="30000" dirty="0">
                <a:solidFill>
                  <a:srgbClr val="000099"/>
                </a:solidFill>
              </a:rPr>
              <a:t>2</a:t>
            </a:r>
            <a:r>
              <a:rPr lang="en-US" i="1" dirty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d </a:t>
            </a:r>
            <a:r>
              <a:rPr lang="en-US" dirty="0"/>
              <a:t>= distance</a:t>
            </a:r>
            <a:r>
              <a:rPr lang="en-US" i="1" dirty="0"/>
              <a:t>, t </a:t>
            </a:r>
            <a:r>
              <a:rPr lang="en-US" dirty="0"/>
              <a:t>= time, and</a:t>
            </a:r>
            <a:r>
              <a:rPr lang="en-US" i="1" dirty="0"/>
              <a:t> k </a:t>
            </a:r>
            <a:r>
              <a:rPr lang="en-US" dirty="0"/>
              <a:t>= constant of proportionality.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Physics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object will fall </a:t>
            </a:r>
            <a:r>
              <a:rPr lang="en-US" dirty="0">
                <a:solidFill>
                  <a:srgbClr val="FF0000"/>
                </a:solidFill>
              </a:rPr>
              <a:t>144 feet </a:t>
            </a:r>
            <a:r>
              <a:rPr lang="en-US" dirty="0"/>
              <a:t>in 3 seconds.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181100" y="15240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3" imgW="977760" imgH="380880" progId="Equation.DSMT4">
                  <p:embed/>
                </p:oleObj>
              </mc:Choice>
              <mc:Fallback>
                <p:oleObj name="Equation" r:id="rId3" imgW="97776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5240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03300" y="210312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1447560" imgH="533160" progId="Equation.DSMT4">
                  <p:embed/>
                </p:oleObj>
              </mc:Choice>
              <mc:Fallback>
                <p:oleObj name="Equation" r:id="rId5" imgW="14475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10312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114800" y="2235200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7" imgW="3860640" imgH="279360" progId="Equation.DSMT4">
                  <p:embed/>
                </p:oleObj>
              </mc:Choice>
              <mc:Fallback>
                <p:oleObj name="Equation" r:id="rId7" imgW="386064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35200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003300" y="2834640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9" imgW="1091880" imgH="304560" progId="Equation.DSMT4">
                  <p:embed/>
                </p:oleObj>
              </mc:Choice>
              <mc:Fallback>
                <p:oleObj name="Equation" r:id="rId9" imgW="109188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834640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016000" y="3337560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1" imgW="888840" imgH="304560" progId="Equation.DSMT4">
                  <p:embed/>
                </p:oleObj>
              </mc:Choice>
              <mc:Fallback>
                <p:oleObj name="Equation" r:id="rId11" imgW="88884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37560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181100" y="384048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3" imgW="977760" imgH="380880" progId="Equation.DSMT4">
                  <p:embed/>
                </p:oleObj>
              </mc:Choice>
              <mc:Fallback>
                <p:oleObj name="Equation" r:id="rId13" imgW="9777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84048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181100" y="4419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5" imgW="1447560" imgH="533160" progId="Equation.DSMT4">
                  <p:embed/>
                </p:oleObj>
              </mc:Choice>
              <mc:Fallback>
                <p:oleObj name="Equation" r:id="rId15" imgW="1447560" imgH="533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419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4114800" y="4572000"/>
          <a:ext cx="383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7" imgW="3835080" imgH="279360" progId="Equation.DSMT4">
                  <p:embed/>
                </p:oleObj>
              </mc:Choice>
              <mc:Fallback>
                <p:oleObj name="Equation" r:id="rId17" imgW="38350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0"/>
                        <a:ext cx="383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96513"/>
              </p:ext>
            </p:extLst>
          </p:nvPr>
        </p:nvGraphicFramePr>
        <p:xfrm>
          <a:off x="2794000" y="4546600"/>
          <a:ext cx="1130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19" imgW="1130040" imgH="406080" progId="Equation.DSMT4">
                  <p:embed/>
                </p:oleObj>
              </mc:Choice>
              <mc:Fallback>
                <p:oleObj name="Equation" r:id="rId19" imgW="1130040" imgH="406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546600"/>
                        <a:ext cx="1130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wants to buy a total of </a:t>
            </a:r>
            <a:r>
              <a:rPr lang="en-US" dirty="0">
                <a:solidFill>
                  <a:srgbClr val="0000FF"/>
                </a:solidFill>
              </a:rPr>
              <a:t>500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shares</a:t>
            </a:r>
            <a:r>
              <a:rPr lang="en-US" dirty="0"/>
              <a:t> in the stock market. He will buy </a:t>
            </a:r>
            <a:r>
              <a:rPr lang="en-US" i="1" dirty="0"/>
              <a:t>x </a:t>
            </a:r>
            <a:r>
              <a:rPr lang="en-US" dirty="0"/>
              <a:t>shares at </a:t>
            </a:r>
            <a:r>
              <a:rPr lang="en-US" dirty="0">
                <a:solidFill>
                  <a:srgbClr val="0000FF"/>
                </a:solidFill>
              </a:rPr>
              <a:t>$4</a:t>
            </a:r>
            <a:r>
              <a:rPr lang="en-US" dirty="0"/>
              <a:t> per share and the rest at $6 per share. 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667000"/>
            <a:ext cx="2743200" cy="2743200"/>
          </a:xfrm>
          <a:prstGeom prst="round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819400"/>
            <a:ext cx="539496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a function for the total cost of the shares. 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will be Scott’s cost if he buys 200 shares at $4?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Stock Market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Solutions: </a:t>
            </a:r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Since Scott will buy </a:t>
            </a:r>
            <a:r>
              <a:rPr lang="en-US" i="1" dirty="0"/>
              <a:t>x </a:t>
            </a:r>
            <a:r>
              <a:rPr lang="en-US" dirty="0"/>
              <a:t>shares at $4 per share, he must buy 500 − </a:t>
            </a:r>
            <a:r>
              <a:rPr lang="en-US" i="1" dirty="0"/>
              <a:t>x</a:t>
            </a:r>
            <a:r>
              <a:rPr lang="en-US" dirty="0"/>
              <a:t> shares at $6 per share. The total cost function is </a:t>
            </a:r>
          </a:p>
          <a:p>
            <a:pPr marL="463550" indent="-463550" algn="ctr"/>
            <a:endParaRPr lang="en-US" dirty="0"/>
          </a:p>
          <a:p>
            <a:pPr marL="463550" indent="-463550"/>
            <a:endParaRPr lang="en-US" dirty="0"/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If Scott buys 200 shares at $4, then </a:t>
            </a:r>
            <a:r>
              <a:rPr lang="en-US" i="1" dirty="0"/>
              <a:t>x </a:t>
            </a:r>
            <a:r>
              <a:rPr lang="en-US" dirty="0"/>
              <a:t>= 200 and</a:t>
            </a:r>
            <a:r>
              <a:rPr lang="en-US" b="1" i="1" dirty="0"/>
              <a:t> </a:t>
            </a:r>
            <a:endParaRPr lang="en-US" dirty="0"/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061459"/>
              </p:ext>
            </p:extLst>
          </p:nvPr>
        </p:nvGraphicFramePr>
        <p:xfrm>
          <a:off x="990600" y="3409950"/>
          <a:ext cx="320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3200400" imgH="469800" progId="Equation.DSMT4">
                  <p:embed/>
                </p:oleObj>
              </mc:Choice>
              <mc:Fallback>
                <p:oleObj name="Equation" r:id="rId3" imgW="320040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09950"/>
                        <a:ext cx="320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212666"/>
              </p:ext>
            </p:extLst>
          </p:nvPr>
        </p:nvGraphicFramePr>
        <p:xfrm>
          <a:off x="990600" y="5029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3238200" imgH="469800" progId="Equation.DSMT4">
                  <p:embed/>
                </p:oleObj>
              </mc:Choice>
              <mc:Fallback>
                <p:oleObj name="Equation" r:id="rId5" imgW="323820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267200" y="3492500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1752480" imgH="291960" progId="Equation.DSMT4">
                  <p:embed/>
                </p:oleObj>
              </mc:Choice>
              <mc:Fallback>
                <p:oleObj name="Equation" r:id="rId7" imgW="17524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92500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343400" y="5092700"/>
          <a:ext cx="186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9" imgW="1866600" imgH="291960" progId="Equation.DSMT4">
                  <p:embed/>
                </p:oleObj>
              </mc:Choice>
              <mc:Fallback>
                <p:oleObj name="Equation" r:id="rId9" imgW="18666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92700"/>
                        <a:ext cx="1866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273800" y="5054600"/>
          <a:ext cx="127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11" imgW="1269720" imgH="368280" progId="Equation.DSMT4">
                  <p:embed/>
                </p:oleObj>
              </mc:Choice>
              <mc:Fallback>
                <p:oleObj name="Equation" r:id="rId11" imgW="126972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054600"/>
                        <a:ext cx="1270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rcRect l="4762"/>
          <a:stretch>
            <a:fillRect/>
          </a:stretch>
        </p:blipFill>
        <p:spPr>
          <a:xfrm>
            <a:off x="3337560" y="3352800"/>
            <a:ext cx="2468880" cy="2592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Phone Call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cost of an overseas call is </a:t>
            </a:r>
            <a:r>
              <a:rPr lang="en-US" dirty="0">
                <a:solidFill>
                  <a:srgbClr val="0000FF"/>
                </a:solidFill>
              </a:rPr>
              <a:t>$9.00 </a:t>
            </a:r>
            <a:r>
              <a:rPr lang="en-US" dirty="0"/>
              <a:t>for the first 3 minutes or less plus </a:t>
            </a:r>
            <a:r>
              <a:rPr lang="en-US" dirty="0">
                <a:solidFill>
                  <a:srgbClr val="0000FF"/>
                </a:solidFill>
              </a:rPr>
              <a:t>95 cents </a:t>
            </a:r>
            <a:r>
              <a:rPr lang="en-US" dirty="0"/>
              <a:t>for each additional minute. Write a function for the cost of a call of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minutes</a:t>
            </a:r>
            <a:r>
              <a:rPr lang="en-US" dirty="0"/>
              <a:t>. (Assume that a fraction of a minute over 3 minutes is charged the corresponding fraction of 95 cents.)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Phone Call Charges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the length of the call in minutes.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function is defined in pieces because the formula to be used depends on whether or not the call lasts longer than 3 minutes.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663700" y="2527300"/>
          <a:ext cx="5816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5816600" imgH="1054100" progId="Equation.DSMT4">
                  <p:embed/>
                </p:oleObj>
              </mc:Choice>
              <mc:Fallback>
                <p:oleObj name="Equation" r:id="rId3" imgW="5816600" imgH="1054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527300"/>
                        <a:ext cx="58166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Perimeter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rectangular lot is fenced on three sides. An adjacent building forms the fourth side (see diagram). If the total length of the fencing is </a:t>
            </a:r>
            <a:r>
              <a:rPr lang="en-US" dirty="0">
                <a:solidFill>
                  <a:srgbClr val="0000FF"/>
                </a:solidFill>
              </a:rPr>
              <a:t>48 feet</a:t>
            </a:r>
            <a:r>
              <a:rPr lang="en-US" dirty="0"/>
              <a:t>, write a function that represents the area of the rectangle. Determine a good viewing rectangle and graph the function.</a:t>
            </a:r>
          </a:p>
        </p:txBody>
      </p:sp>
      <p:pic>
        <p:nvPicPr>
          <p:cNvPr id="5" name="Picture 4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3505200"/>
            <a:ext cx="2651760" cy="22935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Perimeter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495800" cy="4572000"/>
          </a:xfrm>
        </p:spPr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width of the rectangle. Since the total length of the fence is 48 feet and two sides are each of length </a:t>
            </a:r>
            <a:r>
              <a:rPr lang="en-US" i="1" dirty="0"/>
              <a:t>x, </a:t>
            </a:r>
            <a:r>
              <a:rPr lang="en-US" dirty="0"/>
              <a:t>then the length of the third side must be</a:t>
            </a:r>
            <a:r>
              <a:rPr lang="en-US" i="1" dirty="0"/>
              <a:t> </a:t>
            </a:r>
            <a:r>
              <a:rPr lang="en-US" dirty="0"/>
              <a:t>48 − 2</a:t>
            </a:r>
            <a:r>
              <a:rPr lang="en-US" i="1" dirty="0"/>
              <a:t>x.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58605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Since the enclosed area is the product of length times width, we have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) =</a:t>
            </a:r>
            <a:r>
              <a:rPr lang="en-US" sz="2800" i="1" dirty="0">
                <a:solidFill>
                  <a:srgbClr val="FF0000"/>
                </a:solidFill>
              </a:rPr>
              <a:t> x</a:t>
            </a:r>
            <a:r>
              <a:rPr lang="en-US" sz="2800" dirty="0">
                <a:solidFill>
                  <a:srgbClr val="FF0000"/>
                </a:solidFill>
              </a:rPr>
              <a:t>(48 − 2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i="1" dirty="0"/>
              <a:t>.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02" y="1676400"/>
            <a:ext cx="324642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Perimeter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3539430"/>
          </a:xfrm>
        </p:spPr>
        <p:txBody>
          <a:bodyPr wrap="square">
            <a:spAutoFit/>
          </a:bodyPr>
          <a:lstStyle/>
          <a:p>
            <a:r>
              <a:rPr lang="en-US" dirty="0"/>
              <a:t>The significance of the highest point (at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12</a:t>
            </a:r>
            <a:r>
              <a:rPr lang="en-US" dirty="0"/>
              <a:t>) is that when the width is </a:t>
            </a:r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, the maximum area is enclosed (</a:t>
            </a:r>
            <a:r>
              <a:rPr lang="en-US" dirty="0">
                <a:solidFill>
                  <a:srgbClr val="FF0000"/>
                </a:solidFill>
              </a:rPr>
              <a:t>288 ft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). Any other dimensions for the fence reduce total enclosed area.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3657600" cy="352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Modeling in Business and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074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Compound Interest</a:t>
            </a:r>
          </a:p>
          <a:p>
            <a:r>
              <a:rPr lang="en-US" dirty="0">
                <a:solidFill>
                  <a:srgbClr val="000000"/>
                </a:solidFill>
              </a:rPr>
              <a:t>A formula (model) for the balance with annual compounding at rate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years is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in decimal form. </a:t>
            </a:r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52416"/>
              </p:ext>
            </p:extLst>
          </p:nvPr>
        </p:nvGraphicFramePr>
        <p:xfrm>
          <a:off x="3587750" y="2819400"/>
          <a:ext cx="196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968480" imgH="558720" progId="Equation.DSMT4">
                  <p:embed/>
                </p:oleObj>
              </mc:Choice>
              <mc:Fallback>
                <p:oleObj name="Equation" r:id="rId3" imgW="196848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2819400"/>
                        <a:ext cx="1968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Car Rental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Suppose that the total cost of renting a car consists of a fixed cost of </a:t>
            </a:r>
            <a:r>
              <a:rPr lang="en-US" dirty="0">
                <a:solidFill>
                  <a:srgbClr val="0000FF"/>
                </a:solidFill>
              </a:rPr>
              <a:t>$35 </a:t>
            </a:r>
            <a:r>
              <a:rPr lang="en-US" dirty="0"/>
              <a:t>per day plus a variable cost of </a:t>
            </a:r>
            <a:r>
              <a:rPr lang="en-US" dirty="0">
                <a:solidFill>
                  <a:srgbClr val="0000FF"/>
                </a:solidFill>
              </a:rPr>
              <a:t>15 cents per mile</a:t>
            </a:r>
            <a:r>
              <a:rPr lang="en-US" dirty="0"/>
              <a:t>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Write a cost function that represents the cost of 	driving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miles </a:t>
            </a:r>
            <a:r>
              <a:rPr lang="en-US" dirty="0"/>
              <a:t>in one day</a:t>
            </a:r>
            <a:r>
              <a:rPr lang="en-US" i="1" dirty="0"/>
              <a:t>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Find the cost of driving </a:t>
            </a:r>
            <a:r>
              <a:rPr lang="en-US" dirty="0">
                <a:solidFill>
                  <a:srgbClr val="0000FF"/>
                </a:solidFill>
              </a:rPr>
              <a:t>500 miles </a:t>
            </a:r>
            <a:r>
              <a:rPr lang="en-US" dirty="0"/>
              <a:t>in one day.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Car Rental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Solutions: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The formula for calculating cost is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>
                <a:solidFill>
                  <a:srgbClr val="000099"/>
                </a:solidFill>
              </a:rPr>
              <a:t>C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= (variable 	cost) + (fixed cost)</a:t>
            </a:r>
            <a:r>
              <a:rPr lang="en-US" dirty="0"/>
              <a:t>.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	Let </a:t>
            </a:r>
            <a:r>
              <a:rPr lang="en-US" i="1" dirty="0"/>
              <a:t>x </a:t>
            </a:r>
            <a:r>
              <a:rPr lang="en-US" dirty="0"/>
              <a:t>= number of miles driven in one day,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	variable cost = $0.15</a:t>
            </a:r>
            <a:r>
              <a:rPr lang="en-US" i="1" dirty="0"/>
              <a:t>x, </a:t>
            </a:r>
            <a:r>
              <a:rPr lang="en-US" dirty="0"/>
              <a:t>and fixed cost = $35 per day.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	Inserting these into the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/>
              <a:t>	formula gives</a:t>
            </a:r>
          </a:p>
          <a:p>
            <a:pPr>
              <a:tabLst>
                <a:tab pos="463550" algn="l"/>
              </a:tabLst>
            </a:pPr>
            <a:r>
              <a:rPr lang="en-US" i="1" dirty="0"/>
              <a:t>	       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0.15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+ 35</a:t>
            </a:r>
            <a:r>
              <a:rPr lang="en-US" i="1" dirty="0"/>
              <a:t>.  </a:t>
            </a:r>
            <a:endParaRPr lang="en-US" dirty="0"/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70960"/>
            <a:ext cx="2870796" cy="19202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Car Rental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  <a:tab pos="1487488" algn="l"/>
              </a:tabLst>
            </a:pPr>
            <a:r>
              <a:rPr lang="en-US" b="1" dirty="0"/>
              <a:t>b.	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(500)</a:t>
            </a:r>
            <a:r>
              <a:rPr lang="en-US" dirty="0"/>
              <a:t>	</a:t>
            </a:r>
          </a:p>
          <a:p>
            <a:pPr>
              <a:tabLst>
                <a:tab pos="463550" algn="l"/>
                <a:tab pos="1487488" algn="l"/>
              </a:tabLst>
            </a:pPr>
            <a:endParaRPr lang="en-US" b="1" dirty="0"/>
          </a:p>
          <a:p>
            <a:pPr>
              <a:tabLst>
                <a:tab pos="463550" algn="l"/>
                <a:tab pos="1487488" algn="l"/>
              </a:tabLst>
            </a:pPr>
            <a:endParaRPr lang="en-US" b="1" dirty="0"/>
          </a:p>
          <a:p>
            <a:pPr>
              <a:tabLst>
                <a:tab pos="463550" algn="l"/>
                <a:tab pos="1487488" algn="l"/>
              </a:tabLst>
            </a:pPr>
            <a:r>
              <a:rPr lang="en-US" b="1" dirty="0"/>
              <a:t>Note: </a:t>
            </a:r>
            <a:r>
              <a:rPr lang="en-US" dirty="0"/>
              <a:t>Observe that if you do no driving the fixed costs are </a:t>
            </a:r>
            <a:r>
              <a:rPr lang="en-US" i="1" dirty="0"/>
              <a:t>C</a:t>
            </a:r>
            <a:r>
              <a:rPr lang="en-US" dirty="0"/>
              <a:t>(0) = $35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1371600"/>
            <a:ext cx="3931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cost by substituting 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dirty="0">
                <a:solidFill>
                  <a:srgbClr val="FF00FF"/>
                </a:solidFill>
              </a:rPr>
              <a:t> = 500 miles</a:t>
            </a:r>
            <a:r>
              <a:rPr lang="en-US" sz="2000" dirty="0">
                <a:solidFill>
                  <a:srgbClr val="008080"/>
                </a:solidFill>
              </a:rPr>
              <a:t> into the formula.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5480" y="1295400"/>
            <a:ext cx="2560320" cy="1564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72"/>
              </a:spcBef>
              <a:tabLst>
                <a:tab pos="463550" algn="l"/>
                <a:tab pos="1487488" algn="l"/>
              </a:tabLst>
            </a:pPr>
            <a:r>
              <a:rPr lang="en-US" sz="2800" dirty="0">
                <a:solidFill>
                  <a:srgbClr val="000099"/>
                </a:solidFill>
              </a:rPr>
              <a:t>= 0.15(</a:t>
            </a:r>
            <a:r>
              <a:rPr lang="en-US" sz="2800" dirty="0">
                <a:solidFill>
                  <a:srgbClr val="FF00FF"/>
                </a:solidFill>
              </a:rPr>
              <a:t>500</a:t>
            </a:r>
            <a:r>
              <a:rPr lang="en-US" sz="2800" dirty="0">
                <a:solidFill>
                  <a:srgbClr val="000099"/>
                </a:solidFill>
              </a:rPr>
              <a:t>) + 35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ts val="672"/>
              </a:spcBef>
              <a:tabLst>
                <a:tab pos="463550" algn="l"/>
                <a:tab pos="1487488" algn="l"/>
              </a:tabLst>
            </a:pPr>
            <a:r>
              <a:rPr lang="en-US" sz="2800" dirty="0">
                <a:solidFill>
                  <a:srgbClr val="000099"/>
                </a:solidFill>
              </a:rPr>
              <a:t>= 75 + 35</a:t>
            </a:r>
          </a:p>
          <a:p>
            <a:pPr>
              <a:spcBef>
                <a:spcPts val="672"/>
              </a:spcBef>
              <a:tabLst>
                <a:tab pos="463550" algn="l"/>
                <a:tab pos="1487488" algn="l"/>
              </a:tabLst>
            </a:pPr>
            <a:r>
              <a:rPr lang="en-US" sz="2800" dirty="0">
                <a:solidFill>
                  <a:srgbClr val="000099"/>
                </a:solidFill>
              </a:rPr>
              <a:t>= </a:t>
            </a:r>
            <a:r>
              <a:rPr lang="en-US" sz="2800" dirty="0">
                <a:solidFill>
                  <a:srgbClr val="FF0000"/>
                </a:solidFill>
              </a:rPr>
              <a:t>$110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manufacturer determines that the revenue generated by selling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 units of a product is a linear function of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. If the revenue from </a:t>
            </a:r>
            <a:r>
              <a:rPr lang="en-US" dirty="0">
                <a:solidFill>
                  <a:srgbClr val="0000FF"/>
                </a:solidFill>
              </a:rPr>
              <a:t>20 units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$380 </a:t>
            </a:r>
            <a:r>
              <a:rPr lang="en-US" dirty="0"/>
              <a:t>and the revenue from </a:t>
            </a:r>
            <a:r>
              <a:rPr lang="en-US" dirty="0">
                <a:solidFill>
                  <a:srgbClr val="0000FF"/>
                </a:solidFill>
              </a:rPr>
              <a:t>15 units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$285</a:t>
            </a:r>
            <a:r>
              <a:rPr lang="en-US" dirty="0"/>
              <a:t>, find the revenue function.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Since the revenue function is linear, treat the given information as two points on a line: </a:t>
            </a:r>
            <a:r>
              <a:rPr lang="en-US" dirty="0">
                <a:solidFill>
                  <a:srgbClr val="000099"/>
                </a:solidFill>
              </a:rPr>
              <a:t>(20, 380) </a:t>
            </a:r>
            <a:r>
              <a:rPr lang="en-US" dirty="0"/>
              <a:t>and     </a:t>
            </a:r>
            <a:r>
              <a:rPr lang="en-US" dirty="0">
                <a:solidFill>
                  <a:srgbClr val="000099"/>
                </a:solidFill>
              </a:rPr>
              <a:t>(15, 285).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Revenue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formula for slope,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point-slope form</a:t>
            </a:r>
          </a:p>
          <a:p>
            <a:pPr algn="ctr"/>
            <a:r>
              <a:rPr lang="es-ES" i="1" dirty="0">
                <a:solidFill>
                  <a:srgbClr val="000099"/>
                </a:solidFill>
              </a:rPr>
              <a:t>y − y</a:t>
            </a:r>
            <a:r>
              <a:rPr lang="es-ES" baseline="-25000" dirty="0">
                <a:solidFill>
                  <a:srgbClr val="000099"/>
                </a:solidFill>
              </a:rPr>
              <a:t>1</a:t>
            </a:r>
            <a:r>
              <a:rPr lang="es-ES" i="1" dirty="0">
                <a:solidFill>
                  <a:srgbClr val="000099"/>
                </a:solidFill>
              </a:rPr>
              <a:t> </a:t>
            </a:r>
            <a:r>
              <a:rPr lang="es-ES" dirty="0">
                <a:solidFill>
                  <a:srgbClr val="000099"/>
                </a:solidFill>
              </a:rPr>
              <a:t>=</a:t>
            </a:r>
            <a:r>
              <a:rPr lang="es-ES" i="1" dirty="0">
                <a:solidFill>
                  <a:srgbClr val="000099"/>
                </a:solidFill>
              </a:rPr>
              <a:t> m</a:t>
            </a:r>
            <a:r>
              <a:rPr lang="es-ES" dirty="0">
                <a:solidFill>
                  <a:srgbClr val="000099"/>
                </a:solidFill>
              </a:rPr>
              <a:t>(</a:t>
            </a:r>
            <a:r>
              <a:rPr lang="es-ES" i="1" dirty="0">
                <a:solidFill>
                  <a:srgbClr val="000099"/>
                </a:solidFill>
              </a:rPr>
              <a:t>x − x</a:t>
            </a:r>
            <a:r>
              <a:rPr lang="es-ES" baseline="-25000" dirty="0">
                <a:solidFill>
                  <a:srgbClr val="000099"/>
                </a:solidFill>
              </a:rPr>
              <a:t>1</a:t>
            </a:r>
            <a:r>
              <a:rPr lang="es-ES" dirty="0">
                <a:solidFill>
                  <a:srgbClr val="000099"/>
                </a:solidFill>
              </a:rPr>
              <a:t>)</a:t>
            </a:r>
            <a:r>
              <a:rPr lang="es-ES" dirty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= number of units sold and</a:t>
            </a:r>
            <a:r>
              <a:rPr lang="en-US" i="1" dirty="0"/>
              <a:t> y </a:t>
            </a:r>
            <a:r>
              <a:rPr lang="en-US" dirty="0"/>
              <a:t>= revenue in dollars.</a:t>
            </a:r>
            <a:r>
              <a:rPr lang="es-ES" dirty="0"/>
              <a:t> </a:t>
            </a:r>
            <a:endParaRPr lang="en-US" dirty="0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3759200" y="1905000"/>
          <a:ext cx="1625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1625600" imgH="927100" progId="Equation.DSMT4">
                  <p:embed/>
                </p:oleObj>
              </mc:Choice>
              <mc:Fallback>
                <p:oleObj name="Equation" r:id="rId3" imgW="1625600" imgH="927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905000"/>
                        <a:ext cx="1625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1905000" y="4800600"/>
          <a:ext cx="207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2070000" imgH="838080" progId="Equation.DSMT4">
                  <p:embed/>
                </p:oleObj>
              </mc:Choice>
              <mc:Fallback>
                <p:oleObj name="Equation" r:id="rId5" imgW="2070000" imgH="838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00600"/>
                        <a:ext cx="207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943600" y="4876800"/>
            <a:ext cx="310896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the values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-25000" dirty="0">
                <a:solidFill>
                  <a:srgbClr val="008080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,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-25000" dirty="0">
                <a:solidFill>
                  <a:srgbClr val="00808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,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baseline="-25000" dirty="0">
                <a:solidFill>
                  <a:srgbClr val="008080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, and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baseline="-25000" dirty="0">
                <a:solidFill>
                  <a:srgbClr val="00808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 into the formula for </a:t>
            </a:r>
            <a:r>
              <a:rPr lang="en-US" sz="2000" i="1" dirty="0">
                <a:solidFill>
                  <a:srgbClr val="008080"/>
                </a:solidFill>
              </a:rPr>
              <a:t>m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38600" y="4800600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698400" imgH="838080" progId="Equation.DSMT4">
                  <p:embed/>
                </p:oleObj>
              </mc:Choice>
              <mc:Fallback>
                <p:oleObj name="Equation" r:id="rId7" imgW="6984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00600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838700" y="50673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647640" imgH="291960" progId="Equation.DSMT4">
                  <p:embed/>
                </p:oleObj>
              </mc:Choice>
              <mc:Fallback>
                <p:oleObj name="Equation" r:id="rId9" imgW="647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0673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Revenue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revenue function is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 = 19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498937"/>
            <a:ext cx="338328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Using the found value for </a:t>
            </a:r>
            <a:r>
              <a:rPr lang="en-US" sz="2000" i="1" dirty="0">
                <a:solidFill>
                  <a:srgbClr val="008080"/>
                </a:solidFill>
              </a:rPr>
              <a:t>m</a:t>
            </a:r>
            <a:r>
              <a:rPr lang="en-US" sz="2000" dirty="0">
                <a:solidFill>
                  <a:srgbClr val="008080"/>
                </a:solidFill>
              </a:rPr>
              <a:t>, and the known values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-25000" dirty="0">
                <a:solidFill>
                  <a:srgbClr val="008080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 and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baseline="-25000" dirty="0">
                <a:solidFill>
                  <a:srgbClr val="008080"/>
                </a:solidFill>
              </a:rPr>
              <a:t>1</a:t>
            </a:r>
            <a:r>
              <a:rPr lang="en-US" sz="2000" dirty="0">
                <a:solidFill>
                  <a:srgbClr val="008080"/>
                </a:solidFill>
              </a:rPr>
              <a:t>, solve for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 in the point-slope formula.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720" y="3276600"/>
            <a:ext cx="3383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This results in the revenue function, </a:t>
            </a:r>
            <a:r>
              <a:rPr lang="en-US" sz="2000" i="1" dirty="0">
                <a:solidFill>
                  <a:srgbClr val="008080"/>
                </a:solidFill>
              </a:rPr>
              <a:t>R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676400" y="1447800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2857320" imgH="469800" progId="Equation.DSMT4">
                  <p:embed/>
                </p:oleObj>
              </mc:Choice>
              <mc:Fallback>
                <p:oleObj name="Equation" r:id="rId3" imgW="28573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285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514600" y="2133600"/>
          <a:ext cx="276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2768400" imgH="355320" progId="Equation.DSMT4">
                  <p:embed/>
                </p:oleObj>
              </mc:Choice>
              <mc:Fallback>
                <p:oleObj name="Equation" r:id="rId5" imgW="276840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2768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514600" y="26924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7" imgW="1079280" imgH="355320" progId="Equation.DSMT4">
                  <p:embed/>
                </p:oleObj>
              </mc:Choice>
              <mc:Fallback>
                <p:oleObj name="Equation" r:id="rId7" imgW="1079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92400"/>
                        <a:ext cx="1079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1460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Office Theme</vt:lpstr>
      <vt:lpstr>Equation</vt:lpstr>
      <vt:lpstr>Section 3.2</vt:lpstr>
      <vt:lpstr>Mathematical Modeling in Business and Economics</vt:lpstr>
      <vt:lpstr>Mathematical Modeling in Business and Economics</vt:lpstr>
      <vt:lpstr>Example 1: Car Rental</vt:lpstr>
      <vt:lpstr>Example 1: Car Rental (cont.)</vt:lpstr>
      <vt:lpstr>Example 1: Car Rental (cont.)</vt:lpstr>
      <vt:lpstr>Example 2: Revenue</vt:lpstr>
      <vt:lpstr>Example 2: Revenue (cont.)</vt:lpstr>
      <vt:lpstr>Example 2: Revenue (cont.)</vt:lpstr>
      <vt:lpstr>Example 3: Break-Even Point</vt:lpstr>
      <vt:lpstr>Example 3: Break-Even Point (cont.)</vt:lpstr>
      <vt:lpstr>Example 3: Break-Even Point (cont.)</vt:lpstr>
      <vt:lpstr>Example 4: Modeling in Production</vt:lpstr>
      <vt:lpstr>Example 4: Modeling in Production (cont.)</vt:lpstr>
      <vt:lpstr>Example 4: Modeling in Production (cont.)</vt:lpstr>
      <vt:lpstr>Example 4: Modeling in Production (cont.)</vt:lpstr>
      <vt:lpstr>Example 5: Equilibrium Point</vt:lpstr>
      <vt:lpstr>Example 5: Equilibrium Point (cont.)</vt:lpstr>
      <vt:lpstr>Example 6: Physics</vt:lpstr>
      <vt:lpstr>Example 6: Physics (Cont.)</vt:lpstr>
      <vt:lpstr>Example 6: Physics (cont.)</vt:lpstr>
      <vt:lpstr>Example 7: Stock Market</vt:lpstr>
      <vt:lpstr>Example 7: Stock Market (cont.)</vt:lpstr>
      <vt:lpstr>Example 8: Phone Call Charges</vt:lpstr>
      <vt:lpstr>Example 8: Phone Call Charges (cont.)</vt:lpstr>
      <vt:lpstr>Example 9: Perimeter</vt:lpstr>
      <vt:lpstr>Example 9: Perimeter (cont.)</vt:lpstr>
      <vt:lpstr>Example 9: Perimeter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36</cp:revision>
  <dcterms:created xsi:type="dcterms:W3CDTF">2013-04-26T14:43:13Z</dcterms:created>
  <dcterms:modified xsi:type="dcterms:W3CDTF">2021-12-01T18:33:38Z</dcterms:modified>
</cp:coreProperties>
</file>