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65" r:id="rId5"/>
    <p:sldId id="260" r:id="rId6"/>
    <p:sldId id="263" r:id="rId7"/>
    <p:sldId id="266" r:id="rId8"/>
    <p:sldId id="267" r:id="rId9"/>
    <p:sldId id="283" r:id="rId10"/>
    <p:sldId id="268" r:id="rId11"/>
    <p:sldId id="269" r:id="rId12"/>
    <p:sldId id="272" r:id="rId13"/>
    <p:sldId id="270" r:id="rId14"/>
    <p:sldId id="278" r:id="rId15"/>
    <p:sldId id="280" r:id="rId16"/>
    <p:sldId id="279" r:id="rId17"/>
    <p:sldId id="273" r:id="rId18"/>
    <p:sldId id="274" r:id="rId19"/>
    <p:sldId id="277" r:id="rId20"/>
    <p:sldId id="275" r:id="rId21"/>
    <p:sldId id="281" r:id="rId22"/>
    <p:sldId id="276" r:id="rId23"/>
    <p:sldId id="282" r:id="rId24"/>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ambria Math" panose="02040503050406030204" pitchFamily="18" charset="0"/>
      <p:regular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indhusha" initials="S" lastIdx="1" clrIdx="1">
    <p:extLst>
      <p:ext uri="{19B8F6BF-5375-455C-9EA6-DF929625EA0E}">
        <p15:presenceInfo xmlns:p15="http://schemas.microsoft.com/office/powerpoint/2012/main" userId="01d48f91606cf9c0" providerId="Windows Live"/>
      </p:ext>
    </p:extLst>
  </p:cmAuthor>
  <p:cmAuthor id="2" name="Allison Conger" initials="AC" lastIdx="1" clrIdx="2">
    <p:extLst>
      <p:ext uri="{19B8F6BF-5375-455C-9EA6-DF929625EA0E}">
        <p15:presenceInfo xmlns:p15="http://schemas.microsoft.com/office/powerpoint/2012/main" userId="S-1-5-21-1482476501-413027322-842925246-31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2D7D9F"/>
    <a:srgbClr val="000000"/>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04" d="100"/>
          <a:sy n="104" d="100"/>
        </p:scale>
        <p:origin x="108" y="27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Linear and Quadratic Functions</a:t>
            </a:r>
          </a:p>
        </p:txBody>
      </p:sp>
      <p:sp>
        <p:nvSpPr>
          <p:cNvPr id="3" name="Title 2"/>
          <p:cNvSpPr>
            <a:spLocks noGrp="1"/>
          </p:cNvSpPr>
          <p:nvPr>
            <p:ph type="title"/>
          </p:nvPr>
        </p:nvSpPr>
        <p:spPr/>
        <p:txBody>
          <a:bodyPr/>
          <a:lstStyle/>
          <a:p>
            <a:r>
              <a:rPr dirty="0"/>
              <a:t>Section </a:t>
            </a:r>
            <a:r>
              <a:rPr lang="en-US" dirty="0"/>
              <a:t>3.3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Quadratic Functions and Their Graphs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194721"/>
              </a:xfrm>
            </p:spPr>
            <p:txBody>
              <a:bodyPr>
                <a:spAutoFit/>
              </a:bodyPr>
              <a:lstStyle/>
              <a:p>
                <a:pPr algn="ctr">
                  <a:defRPr sz="2800" b="1"/>
                </a:pPr>
                <a:r>
                  <a:rPr lang="en-US" dirty="0"/>
                  <a:t>Vertex Form of a Quadratic Function</a:t>
                </a:r>
                <a:endParaRPr dirty="0"/>
              </a:p>
              <a:p>
                <a:pPr>
                  <a:defRPr sz="2800"/>
                </a:pPr>
                <a:r>
                  <a:rPr sz="2800" dirty="0"/>
                  <a:t>The graph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𝑘</m:t>
                    </m:r>
                  </m:oMath>
                </a14:m>
                <a:r>
                  <a:rPr sz="2800" dirty="0"/>
                  <a:t>, where </a:t>
                </a:r>
                <a14:m>
                  <m:oMath xmlns:m="http://schemas.openxmlformats.org/officeDocument/2006/math">
                    <m:r>
                      <a:rPr>
                        <a:latin typeface="Cambria Math" panose="02040503050406030204" pitchFamily="18" charset="0"/>
                      </a:rPr>
                      <m:t>𝑎</m:t>
                    </m:r>
                  </m:oMath>
                </a14:m>
                <a:r>
                  <a:rPr sz="2800" dirty="0"/>
                  <a:t>, </a:t>
                </a:r>
                <a14:m>
                  <m:oMath xmlns:m="http://schemas.openxmlformats.org/officeDocument/2006/math">
                    <m:r>
                      <a:rPr>
                        <a:latin typeface="Cambria Math" panose="02040503050406030204" pitchFamily="18" charset="0"/>
                      </a:rPr>
                      <m:t>h</m:t>
                    </m:r>
                  </m:oMath>
                </a14:m>
                <a:r>
                  <a:rPr sz="2800" dirty="0"/>
                  <a:t>, and </a:t>
                </a:r>
                <a14:m>
                  <m:oMath xmlns:m="http://schemas.openxmlformats.org/officeDocument/2006/math">
                    <m:r>
                      <a:rPr>
                        <a:latin typeface="Cambria Math" panose="02040503050406030204" pitchFamily="18" charset="0"/>
                      </a:rPr>
                      <m:t>𝑘</m:t>
                    </m:r>
                  </m:oMath>
                </a14:m>
                <a:r>
                  <a:rPr sz="2800" dirty="0"/>
                  <a:t> are real numbers and </a:t>
                </a: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sz="2800" dirty="0"/>
                  <a:t>, is a parabola whose vertex is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h</m:t>
                        </m:r>
                        <m:r>
                          <m:rPr>
                            <m:nor/>
                          </m:rPr>
                          <a:rPr/>
                          <m:t>, </m:t>
                        </m:r>
                        <m:r>
                          <a:rPr>
                            <a:latin typeface="Cambria Math" panose="02040503050406030204" pitchFamily="18" charset="0"/>
                          </a:rPr>
                          <m:t>𝑘</m:t>
                        </m:r>
                      </m:e>
                    </m:d>
                  </m:oMath>
                </a14:m>
                <a:r>
                  <a:rPr sz="2800" dirty="0"/>
                  <a:t>. The parabola is narrower than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if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|&gt;1</m:t>
                    </m:r>
                  </m:oMath>
                </a14:m>
                <a:r>
                  <a:rPr sz="2800" dirty="0"/>
                  <a:t>, and is broader than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if </a:t>
                </a:r>
                <a14:m>
                  <m:oMath xmlns:m="http://schemas.openxmlformats.org/officeDocument/2006/math">
                    <m:r>
                      <a:rPr>
                        <a:latin typeface="Cambria Math" panose="02040503050406030204" pitchFamily="18" charset="0"/>
                      </a:rPr>
                      <m:t>0&lt;|</m:t>
                    </m:r>
                    <m:r>
                      <a:rPr>
                        <a:latin typeface="Cambria Math" panose="02040503050406030204" pitchFamily="18" charset="0"/>
                      </a:rPr>
                      <m:t>𝑎</m:t>
                    </m:r>
                    <m:r>
                      <a:rPr>
                        <a:latin typeface="Cambria Math" panose="02040503050406030204" pitchFamily="18" charset="0"/>
                      </a:rPr>
                      <m:t>|&lt;1</m:t>
                    </m:r>
                  </m:oMath>
                </a14:m>
                <a:r>
                  <a:rPr sz="2800" dirty="0"/>
                  <a:t>. The parabola opens upward if </a:t>
                </a:r>
                <a14:m>
                  <m:oMath xmlns:m="http://schemas.openxmlformats.org/officeDocument/2006/math">
                    <m:r>
                      <a:rPr>
                        <a:latin typeface="Cambria Math" panose="02040503050406030204" pitchFamily="18" charset="0"/>
                      </a:rPr>
                      <m:t>𝑎</m:t>
                    </m:r>
                  </m:oMath>
                </a14:m>
                <a:r>
                  <a:rPr sz="2800" dirty="0"/>
                  <a:t> is positive and downward if </a:t>
                </a:r>
                <a14:m>
                  <m:oMath xmlns:m="http://schemas.openxmlformats.org/officeDocument/2006/math">
                    <m:r>
                      <a:rPr>
                        <a:latin typeface="Cambria Math" panose="02040503050406030204" pitchFamily="18" charset="0"/>
                      </a:rPr>
                      <m:t>𝑎</m:t>
                    </m:r>
                  </m:oMath>
                </a14:m>
                <a:r>
                  <a:rPr sz="2800" dirty="0"/>
                  <a:t> is negative.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194721"/>
              </a:xfrm>
              <a:blipFill>
                <a:blip r:embed="rId2"/>
                <a:stretch>
                  <a:fillRect l="-1328" t="-1512" b="-3970"/>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a:t>
            </a:r>
            <a:r>
              <a:rPr lang="en-US" dirty="0"/>
              <a:t>xample</a:t>
            </a:r>
            <a:r>
              <a:rPr dirty="0"/>
              <a:t> 2: Graphing Quadratic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Sketch the graph of the function </a:t>
                </a:r>
                <a:endParaRPr lang="en-US" dirty="0"/>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oMath>
                </a14:m>
                <a:r>
                  <a:rPr sz="2800" dirty="0"/>
                  <a:t>. </a:t>
                </a:r>
                <a:endParaRPr lang="en-US" sz="2800" dirty="0"/>
              </a:p>
              <a:p>
                <a:pPr>
                  <a:defRPr sz="2800"/>
                </a:pPr>
                <a:r>
                  <a:rPr sz="2800" dirty="0"/>
                  <a:t>Locate the vertex and the </a:t>
                </a:r>
                <a14:m>
                  <m:oMath xmlns:m="http://schemas.openxmlformats.org/officeDocument/2006/math">
                    <m:r>
                      <a:rPr>
                        <a:latin typeface="Cambria Math" panose="02040503050406030204" pitchFamily="18" charset="0"/>
                      </a:rPr>
                      <m:t>𝑥</m:t>
                    </m:r>
                  </m:oMath>
                </a14:m>
                <a:r>
                  <a:rPr sz="2800" dirty="0"/>
                  <a:t>-intercepts.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954107"/>
              </a:xfrm>
            </p:spPr>
            <p:txBody>
              <a:bodyPr>
                <a:spAutoFit/>
              </a:bodyPr>
              <a:lstStyle/>
              <a:p>
                <a:pPr>
                  <a:defRPr sz="2800"/>
                </a:pPr>
                <a:r>
                  <a:rPr sz="2800"/>
                  <a:t>Finding and plotting the </a:t>
                </a:r>
                <a14:m>
                  <m:oMath xmlns:m="http://schemas.openxmlformats.org/officeDocument/2006/math">
                    <m:r>
                      <a:rPr>
                        <a:latin typeface="Cambria Math" panose="02040503050406030204" pitchFamily="18" charset="0"/>
                      </a:rPr>
                      <m:t>𝑥</m:t>
                    </m:r>
                  </m:oMath>
                </a14:m>
                <a:r>
                  <a:rPr sz="2800"/>
                  <a:t>-intercepts is a great way to see the shape of the function.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954107"/>
              </a:xfrm>
              <a:blipFill>
                <a:blip r:embed="rId2"/>
                <a:stretch>
                  <a:fillRect l="-1328" t="-4969" b="-15528"/>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a:t>
            </a:r>
            <a:r>
              <a:rPr lang="en-US" dirty="0"/>
              <a:t>xample</a:t>
            </a:r>
            <a:r>
              <a:rPr dirty="0"/>
              <a:t> 2: Graphing Quadratic Functions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First, identify the vertex of the function by completing the square as </a:t>
            </a:r>
            <a:r>
              <a:rPr lang="en-US" sz="2800" dirty="0"/>
              <a:t>follows</a:t>
            </a:r>
            <a:r>
              <a:rPr sz="2800" dirty="0"/>
              <a:t>.</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90DBA785-0781-4274-995B-5DB7DE6FF767}"/>
                  </a:ext>
                </a:extLst>
              </p:cNvPr>
              <p:cNvGraphicFramePr>
                <a:graphicFrameLocks noGrp="1"/>
              </p:cNvGraphicFramePr>
              <p:nvPr>
                <p:extLst>
                  <p:ext uri="{D42A27DB-BD31-4B8C-83A1-F6EECF244321}">
                    <p14:modId xmlns:p14="http://schemas.microsoft.com/office/powerpoint/2010/main" val="2063165773"/>
                  </p:ext>
                </p:extLst>
              </p:nvPr>
            </p:nvGraphicFramePr>
            <p:xfrm>
              <a:off x="457200" y="2484120"/>
              <a:ext cx="8458200" cy="3017520"/>
            </p:xfrm>
            <a:graphic>
              <a:graphicData uri="http://schemas.openxmlformats.org/drawingml/2006/table">
                <a:tbl>
                  <a:tblPr firstRow="1" bandRow="1">
                    <a:tableStyleId>{2D5ABB26-0587-4C30-8999-92F81FD0307C}</a:tableStyleId>
                  </a:tblPr>
                  <a:tblGrid>
                    <a:gridCol w="964502">
                      <a:extLst>
                        <a:ext uri="{9D8B030D-6E8A-4147-A177-3AD203B41FA5}">
                          <a16:colId xmlns:a16="http://schemas.microsoft.com/office/drawing/2014/main" val="3359484130"/>
                        </a:ext>
                      </a:extLst>
                    </a:gridCol>
                    <a:gridCol w="3656902">
                      <a:extLst>
                        <a:ext uri="{9D8B030D-6E8A-4147-A177-3AD203B41FA5}">
                          <a16:colId xmlns:a16="http://schemas.microsoft.com/office/drawing/2014/main" val="3160551440"/>
                        </a:ext>
                      </a:extLst>
                    </a:gridCol>
                    <a:gridCol w="3836796">
                      <a:extLst>
                        <a:ext uri="{9D8B030D-6E8A-4147-A177-3AD203B41FA5}">
                          <a16:colId xmlns:a16="http://schemas.microsoft.com/office/drawing/2014/main" val="3143251450"/>
                        </a:ext>
                      </a:extLst>
                    </a:gridCol>
                  </a:tblGrid>
                  <a:tr h="370840">
                    <a:tc>
                      <a:txBody>
                        <a:bodyPr/>
                        <a:lstStyle/>
                        <a:p>
                          <a:pPr/>
                          <a14:m>
                            <m:oMathPara xmlns:m="http://schemas.openxmlformats.org/officeDocument/2006/math">
                              <m:oMathParaPr>
                                <m:jc m:val="right"/>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IN"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−2</m:t>
                                </m:r>
                                <m:r>
                                  <a:rPr lang="en-US" sz="2400" b="0" i="1" smtClean="0">
                                    <a:latin typeface="Cambria Math" panose="02040503050406030204" pitchFamily="18" charset="0"/>
                                  </a:rPr>
                                  <m:t>𝑥</m:t>
                                </m:r>
                                <m:r>
                                  <a:rPr lang="en-US" sz="2400" b="0" i="1" smtClean="0">
                                    <a:latin typeface="Cambria Math" panose="02040503050406030204" pitchFamily="18" charset="0"/>
                                  </a:rPr>
                                  <m:t>+3</m:t>
                                </m:r>
                              </m:oMath>
                            </m:oMathPara>
                          </a14:m>
                          <a:endParaRPr lang="en-IN"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First, factor out the leading coefficient of </a:t>
                          </a:r>
                          <a14:m>
                            <m:oMath xmlns:m="http://schemas.openxmlformats.org/officeDocument/2006/math">
                              <m:r>
                                <a:rPr lang="en-US" sz="2000" b="0" i="1" smtClean="0">
                                  <a:solidFill>
                                    <a:srgbClr val="008080"/>
                                  </a:solidFill>
                                  <a:latin typeface="Cambria Math" panose="02040503050406030204" pitchFamily="18" charset="0"/>
                                </a:rPr>
                                <m:t>−1</m:t>
                              </m:r>
                            </m:oMath>
                          </a14:m>
                          <a:r>
                            <a:rPr lang="en-US" sz="2000" dirty="0">
                              <a:solidFill>
                                <a:srgbClr val="008080"/>
                              </a:solidFill>
                            </a:rPr>
                            <a:t> from the first two terms.</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0587377"/>
                      </a:ext>
                    </a:extLst>
                  </a:tr>
                  <a:tr h="370840">
                    <a:tc>
                      <a:txBody>
                        <a:bodyPr/>
                        <a:lstStyle/>
                        <a:p>
                          <a:endParaRPr lang="en-IN"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+2</m:t>
                                    </m:r>
                                    <m:r>
                                      <a:rPr lang="en-US" sz="2400" b="0" i="1" smtClean="0">
                                        <a:latin typeface="Cambria Math" panose="02040503050406030204" pitchFamily="18" charset="0"/>
                                      </a:rPr>
                                      <m:t>𝑥</m:t>
                                    </m:r>
                                  </m:e>
                                </m:d>
                                <m:r>
                                  <a:rPr lang="en-US" sz="2400" b="0" i="1" smtClean="0">
                                    <a:latin typeface="Cambria Math" panose="02040503050406030204" pitchFamily="18" charset="0"/>
                                  </a:rPr>
                                  <m:t>+3</m:t>
                                </m:r>
                              </m:oMath>
                            </m:oMathPara>
                          </a14:m>
                          <a:endParaRPr lang="en-IN"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Complete the square on the </a:t>
                          </a:r>
                          <a14:m>
                            <m:oMath xmlns:m="http://schemas.openxmlformats.org/officeDocument/2006/math">
                              <m:sSup>
                                <m:sSupPr>
                                  <m:ctrlPr>
                                    <a:rPr lang="en-US" sz="2000" b="0" i="1" smtClean="0">
                                      <a:solidFill>
                                        <a:srgbClr val="008080"/>
                                      </a:solidFill>
                                      <a:latin typeface="Cambria Math" panose="02040503050406030204" pitchFamily="18" charset="0"/>
                                    </a:rPr>
                                  </m:ctrlPr>
                                </m:sSupPr>
                                <m:e>
                                  <m:r>
                                    <a:rPr lang="en-US" sz="2000" b="0" i="1" smtClean="0">
                                      <a:solidFill>
                                        <a:srgbClr val="008080"/>
                                      </a:solidFill>
                                      <a:latin typeface="Cambria Math" panose="02040503050406030204" pitchFamily="18" charset="0"/>
                                    </a:rPr>
                                    <m:t>𝑥</m:t>
                                  </m:r>
                                </m:e>
                                <m:sup>
                                  <m:r>
                                    <a:rPr lang="en-US" sz="2000" b="0" i="1" smtClean="0">
                                      <a:solidFill>
                                        <a:srgbClr val="008080"/>
                                      </a:solidFill>
                                      <a:latin typeface="Cambria Math" panose="02040503050406030204" pitchFamily="18" charset="0"/>
                                    </a:rPr>
                                    <m:t>2</m:t>
                                  </m:r>
                                </m:sup>
                              </m:sSup>
                            </m:oMath>
                          </a14:m>
                          <a:r>
                            <a:rPr lang="en-US" sz="2000" dirty="0">
                              <a:solidFill>
                                <a:srgbClr val="008080"/>
                              </a:solidFill>
                            </a:rPr>
                            <a:t> and </a:t>
                          </a:r>
                          <a14:m>
                            <m:oMath xmlns:m="http://schemas.openxmlformats.org/officeDocument/2006/math">
                              <m:r>
                                <a:rPr lang="en-US" sz="2000" b="0" i="0" smtClean="0">
                                  <a:solidFill>
                                    <a:srgbClr val="008080"/>
                                  </a:solidFill>
                                  <a:latin typeface="Cambria Math" panose="02040503050406030204" pitchFamily="18" charset="0"/>
                                </a:rPr>
                                <m:t>2</m:t>
                              </m:r>
                              <m:r>
                                <a:rPr lang="en-US" sz="2000" b="0" i="1" smtClean="0">
                                  <a:solidFill>
                                    <a:srgbClr val="008080"/>
                                  </a:solidFill>
                                  <a:latin typeface="Cambria Math" panose="02040503050406030204" pitchFamily="18" charset="0"/>
                                </a:rPr>
                                <m:t>𝑥</m:t>
                              </m:r>
                            </m:oMath>
                          </a14:m>
                          <a:r>
                            <a:rPr lang="en-US" sz="2000" dirty="0">
                              <a:solidFill>
                                <a:srgbClr val="008080"/>
                              </a:solidFill>
                            </a:rPr>
                            <a:t> terms.</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9907154"/>
                      </a:ext>
                    </a:extLst>
                  </a:tr>
                  <a:tr h="370840">
                    <a:tc>
                      <a:txBody>
                        <a:bodyPr/>
                        <a:lstStyle/>
                        <a:p>
                          <a:endParaRPr lang="en-IN"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+2</m:t>
                                    </m:r>
                                    <m:r>
                                      <a:rPr lang="en-US" sz="2400" b="0" i="1" smtClean="0">
                                        <a:latin typeface="Cambria Math" panose="02040503050406030204" pitchFamily="18" charset="0"/>
                                      </a:rPr>
                                      <m:t>𝑥</m:t>
                                    </m:r>
                                    <m:r>
                                      <a:rPr lang="en-US" sz="2400" b="0" i="1" smtClean="0">
                                        <a:latin typeface="Cambria Math" panose="02040503050406030204" pitchFamily="18" charset="0"/>
                                      </a:rPr>
                                      <m:t>+1</m:t>
                                    </m:r>
                                  </m:e>
                                </m:d>
                                <m:r>
                                  <a:rPr lang="en-US" sz="2400" b="0" i="1" smtClean="0">
                                    <a:latin typeface="Cambria Math" panose="02040503050406030204" pitchFamily="18" charset="0"/>
                                  </a:rPr>
                                  <m:t>+1+3</m:t>
                                </m:r>
                              </m:oMath>
                            </m:oMathPara>
                          </a14:m>
                          <a:endParaRPr lang="en-IN"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US" sz="2000" dirty="0">
                              <a:solidFill>
                                <a:srgbClr val="008080"/>
                              </a:solidFill>
                            </a:rPr>
                            <a:t>Because of the </a:t>
                          </a:r>
                          <a14:m>
                            <m:oMath xmlns:m="http://schemas.openxmlformats.org/officeDocument/2006/math">
                              <m:r>
                                <a:rPr lang="en-US" sz="2000" b="0" i="1" smtClean="0">
                                  <a:solidFill>
                                    <a:srgbClr val="008080"/>
                                  </a:solidFill>
                                  <a:latin typeface="Cambria Math" panose="02040503050406030204" pitchFamily="18" charset="0"/>
                                </a:rPr>
                                <m:t>−1</m:t>
                              </m:r>
                            </m:oMath>
                          </a14:m>
                          <a:r>
                            <a:rPr lang="en-US" sz="2000" dirty="0">
                              <a:solidFill>
                                <a:srgbClr val="008080"/>
                              </a:solidFill>
                            </a:rPr>
                            <a:t> in front of the parentheses, this amounts to adding </a:t>
                          </a:r>
                          <a14:m>
                            <m:oMath xmlns:m="http://schemas.openxmlformats.org/officeDocument/2006/math">
                              <m:r>
                                <a:rPr lang="en-US" sz="2000" b="0" i="1" smtClean="0">
                                  <a:solidFill>
                                    <a:srgbClr val="008080"/>
                                  </a:solidFill>
                                  <a:latin typeface="Cambria Math" panose="02040503050406030204" pitchFamily="18" charset="0"/>
                                </a:rPr>
                                <m:t>−1</m:t>
                              </m:r>
                            </m:oMath>
                          </a14:m>
                          <a:r>
                            <a:rPr lang="en-US" sz="2000" dirty="0">
                              <a:solidFill>
                                <a:srgbClr val="008080"/>
                              </a:solidFill>
                            </a:rPr>
                            <a:t> to the function, so we compensate by adding 1 as well.</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971472"/>
                      </a:ext>
                    </a:extLst>
                  </a:tr>
                  <a:tr h="370840">
                    <a:tc>
                      <a:txBody>
                        <a:bodyPr/>
                        <a:lstStyle/>
                        <a:p>
                          <a:endParaRPr lang="en-IN"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+1</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+4</m:t>
                                </m:r>
                              </m:oMath>
                            </m:oMathPara>
                          </a14:m>
                          <a:endParaRPr lang="en-IN"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r>
                            <a:rPr lang="en-US" sz="2000" dirty="0">
                              <a:solidFill>
                                <a:srgbClr val="008080"/>
                              </a:solidFill>
                            </a:rPr>
                            <a:t>Because of the </a:t>
                          </a:r>
                          <a14:m>
                            <m:oMath xmlns:m="http://schemas.openxmlformats.org/officeDocument/2006/math">
                              <m:r>
                                <a:rPr lang="en-US" sz="2000" b="0" i="1" smtClean="0">
                                  <a:solidFill>
                                    <a:srgbClr val="008080"/>
                                  </a:solidFill>
                                  <a:latin typeface="Cambria Math" panose="02040503050406030204" pitchFamily="18" charset="0"/>
                                </a:rPr>
                                <m:t>−1</m:t>
                              </m:r>
                            </m:oMath>
                          </a14:m>
                          <a:r>
                            <a:rPr lang="en-US" sz="2000" dirty="0">
                              <a:solidFill>
                                <a:srgbClr val="008080"/>
                              </a:solidFill>
                            </a:rPr>
                            <a:t> in front of the parentheses, this amounts to adding </a:t>
                          </a:r>
                          <a14:m>
                            <m:oMath xmlns:m="http://schemas.openxmlformats.org/officeDocument/2006/math">
                              <m:r>
                                <a:rPr lang="en-US" sz="2000" b="0" i="1" smtClean="0">
                                  <a:solidFill>
                                    <a:srgbClr val="008080"/>
                                  </a:solidFill>
                                  <a:latin typeface="Cambria Math" panose="02040503050406030204" pitchFamily="18" charset="0"/>
                                </a:rPr>
                                <m:t>−1</m:t>
                              </m:r>
                            </m:oMath>
                          </a14:m>
                          <a:r>
                            <a:rPr lang="en-US" sz="2000" dirty="0">
                              <a:solidFill>
                                <a:srgbClr val="008080"/>
                              </a:solidFill>
                            </a:rPr>
                            <a:t> to the function, so we compensate by adding 1 as well.</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6931031"/>
                      </a:ext>
                    </a:extLst>
                  </a:tr>
                </a:tbl>
              </a:graphicData>
            </a:graphic>
          </p:graphicFrame>
        </mc:Choice>
        <mc:Fallback xmlns="">
          <p:graphicFrame>
            <p:nvGraphicFramePr>
              <p:cNvPr id="4" name="Table 4">
                <a:extLst>
                  <a:ext uri="{FF2B5EF4-FFF2-40B4-BE49-F238E27FC236}">
                    <a16:creationId xmlns:a16="http://schemas.microsoft.com/office/drawing/2014/main" id="{90DBA785-0781-4274-995B-5DB7DE6FF767}"/>
                  </a:ext>
                </a:extLst>
              </p:cNvPr>
              <p:cNvGraphicFramePr>
                <a:graphicFrameLocks noGrp="1"/>
              </p:cNvGraphicFramePr>
              <p:nvPr>
                <p:extLst>
                  <p:ext uri="{D42A27DB-BD31-4B8C-83A1-F6EECF244321}">
                    <p14:modId xmlns:p14="http://schemas.microsoft.com/office/powerpoint/2010/main" val="2063165773"/>
                  </p:ext>
                </p:extLst>
              </p:nvPr>
            </p:nvGraphicFramePr>
            <p:xfrm>
              <a:off x="457200" y="2484120"/>
              <a:ext cx="8458200" cy="3017520"/>
            </p:xfrm>
            <a:graphic>
              <a:graphicData uri="http://schemas.openxmlformats.org/drawingml/2006/table">
                <a:tbl>
                  <a:tblPr firstRow="1" bandRow="1">
                    <a:tableStyleId>{2D5ABB26-0587-4C30-8999-92F81FD0307C}</a:tableStyleId>
                  </a:tblPr>
                  <a:tblGrid>
                    <a:gridCol w="964502">
                      <a:extLst>
                        <a:ext uri="{9D8B030D-6E8A-4147-A177-3AD203B41FA5}">
                          <a16:colId xmlns:a16="http://schemas.microsoft.com/office/drawing/2014/main" val="3359484130"/>
                        </a:ext>
                      </a:extLst>
                    </a:gridCol>
                    <a:gridCol w="3656902">
                      <a:extLst>
                        <a:ext uri="{9D8B030D-6E8A-4147-A177-3AD203B41FA5}">
                          <a16:colId xmlns:a16="http://schemas.microsoft.com/office/drawing/2014/main" val="3160551440"/>
                        </a:ext>
                      </a:extLst>
                    </a:gridCol>
                    <a:gridCol w="3836796">
                      <a:extLst>
                        <a:ext uri="{9D8B030D-6E8A-4147-A177-3AD203B41FA5}">
                          <a16:colId xmlns:a16="http://schemas.microsoft.com/office/drawing/2014/main" val="3143251450"/>
                        </a:ext>
                      </a:extLst>
                    </a:gridCol>
                  </a:tblGrid>
                  <a:tr h="10058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3030" r="-778481" b="-210909"/>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6333" t="-3030" r="-105000" b="-21090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20317" t="-3030" b="-210909"/>
                          </a:stretch>
                        </a:blipFill>
                      </a:tcPr>
                    </a:tc>
                    <a:extLst>
                      <a:ext uri="{0D108BD9-81ED-4DB2-BD59-A6C34878D82A}">
                        <a16:rowId xmlns:a16="http://schemas.microsoft.com/office/drawing/2014/main" val="1710587377"/>
                      </a:ext>
                    </a:extLst>
                  </a:tr>
                  <a:tr h="701040">
                    <a:tc>
                      <a:txBody>
                        <a:bodyPr/>
                        <a:lstStyle/>
                        <a:p>
                          <a:endParaRPr lang="en-IN"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6333" t="-146552" r="-105000" b="-2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20317" t="-146552" b="-200000"/>
                          </a:stretch>
                        </a:blipFill>
                      </a:tcPr>
                    </a:tc>
                    <a:extLst>
                      <a:ext uri="{0D108BD9-81ED-4DB2-BD59-A6C34878D82A}">
                        <a16:rowId xmlns:a16="http://schemas.microsoft.com/office/drawing/2014/main" val="1189907154"/>
                      </a:ext>
                    </a:extLst>
                  </a:tr>
                  <a:tr h="457200">
                    <a:tc>
                      <a:txBody>
                        <a:bodyPr/>
                        <a:lstStyle/>
                        <a:p>
                          <a:endParaRPr lang="en-IN"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6333" t="-381333" r="-105000" b="-209333"/>
                          </a:stretch>
                        </a:blipFill>
                      </a:tcPr>
                    </a:tc>
                    <a:tc rowSpan="2">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20317" t="-133023" b="-7907"/>
                          </a:stretch>
                        </a:blipFill>
                      </a:tcPr>
                    </a:tc>
                    <a:extLst>
                      <a:ext uri="{0D108BD9-81ED-4DB2-BD59-A6C34878D82A}">
                        <a16:rowId xmlns:a16="http://schemas.microsoft.com/office/drawing/2014/main" val="411971472"/>
                      </a:ext>
                    </a:extLst>
                  </a:tr>
                  <a:tr h="853440">
                    <a:tc>
                      <a:txBody>
                        <a:bodyPr/>
                        <a:lstStyle/>
                        <a:p>
                          <a:endParaRPr lang="en-IN"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6333" t="-257857" r="-105000" b="-12143"/>
                          </a:stretch>
                        </a:blipFill>
                      </a:tcPr>
                    </a:tc>
                    <a:tc vMerge="1">
                      <a:txBody>
                        <a:bodyPr/>
                        <a:lstStyle/>
                        <a:p>
                          <a:r>
                            <a:rPr lang="en-US" sz="2000" dirty="0">
                              <a:solidFill>
                                <a:srgbClr val="008080"/>
                              </a:solidFill>
                            </a:rPr>
                            <a:t>Because of the </a:t>
                          </a:r>
                          <a14:m xmlns:a14="http://schemas.microsoft.com/office/drawing/2010/main">
                            <m:oMath xmlns:m="http://schemas.openxmlformats.org/officeDocument/2006/math">
                              <m:r>
                                <a:rPr lang="en-US" sz="2000" b="0" i="1" smtClean="0">
                                  <a:solidFill>
                                    <a:srgbClr val="008080"/>
                                  </a:solidFill>
                                  <a:latin typeface="Cambria Math" panose="02040503050406030204" pitchFamily="18" charset="0"/>
                                </a:rPr>
                                <m:t>−1</m:t>
                              </m:r>
                            </m:oMath>
                          </a14:m>
                          <a:r>
                            <a:rPr lang="en-US" sz="2000" dirty="0">
                              <a:solidFill>
                                <a:srgbClr val="008080"/>
                              </a:solidFill>
                            </a:rPr>
                            <a:t> in front of the parentheses, this amounts to adding </a:t>
                          </a:r>
                          <a14:m xmlns:a14="http://schemas.microsoft.com/office/drawing/2010/main">
                            <m:oMath xmlns:m="http://schemas.openxmlformats.org/officeDocument/2006/math">
                              <m:r>
                                <a:rPr lang="en-US" sz="2000" b="0" i="1" smtClean="0">
                                  <a:solidFill>
                                    <a:srgbClr val="008080"/>
                                  </a:solidFill>
                                  <a:latin typeface="Cambria Math" panose="02040503050406030204" pitchFamily="18" charset="0"/>
                                </a:rPr>
                                <m:t>−1</m:t>
                              </m:r>
                            </m:oMath>
                          </a14:m>
                          <a:r>
                            <a:rPr lang="en-US" sz="2000" dirty="0">
                              <a:solidFill>
                                <a:srgbClr val="008080"/>
                              </a:solidFill>
                            </a:rPr>
                            <a:t> to the function, so we compensate by adding 1 as well.</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6931031"/>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a:t>
            </a:r>
            <a:r>
              <a:rPr lang="en-US" dirty="0"/>
              <a:t>xample</a:t>
            </a:r>
            <a:r>
              <a:rPr dirty="0"/>
              <a:t> 2: Graphing Quadratic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Completing the square places the equation in vertex form, and we rewrite the expression </a:t>
                </a:r>
                <a14:m>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2</m:t>
                        </m:r>
                      </m:sup>
                    </m:sSup>
                    <m:r>
                      <a:rPr>
                        <a:latin typeface="Cambria Math" panose="02040503050406030204" pitchFamily="18" charset="0"/>
                      </a:rPr>
                      <m:t>+4</m:t>
                    </m:r>
                  </m:oMath>
                </a14:m>
                <a:r>
                  <a:rPr sz="2800" dirty="0"/>
                  <a:t> as </a:t>
                </a:r>
                <a14:m>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e>
                        </m:d>
                      </m:e>
                      <m:sup>
                        <m:r>
                          <a:rPr>
                            <a:latin typeface="Cambria Math" panose="02040503050406030204" pitchFamily="18" charset="0"/>
                          </a:rPr>
                          <m:t>2</m:t>
                        </m:r>
                      </m:sup>
                    </m:sSup>
                    <m:r>
                      <a:rPr>
                        <a:latin typeface="Cambria Math" panose="02040503050406030204" pitchFamily="18" charset="0"/>
                      </a:rPr>
                      <m:t>+4</m:t>
                    </m:r>
                  </m:oMath>
                </a14:m>
                <a:r>
                  <a:rPr sz="2800" dirty="0"/>
                  <a:t>, so the vertex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4</m:t>
                        </m:r>
                      </m:e>
                    </m:d>
                  </m:oMath>
                </a14:m>
                <a:r>
                  <a:rPr sz="2800" dirty="0"/>
                  <a:t>.</a:t>
                </a:r>
              </a:p>
              <a:p>
                <a:pPr>
                  <a:defRPr sz="2800"/>
                </a:pPr>
                <a:r>
                  <a:rPr sz="2800" dirty="0"/>
                  <a:t>The instructions also ask us to identify the </a:t>
                </a:r>
                <a14:m>
                  <m:oMath xmlns:m="http://schemas.openxmlformats.org/officeDocument/2006/math">
                    <m:r>
                      <a:rPr>
                        <a:latin typeface="Cambria Math" panose="02040503050406030204" pitchFamily="18" charset="0"/>
                      </a:rPr>
                      <m:t>𝑥</m:t>
                    </m:r>
                  </m:oMath>
                </a14:m>
                <a:r>
                  <a:rPr sz="2800" dirty="0"/>
                  <a:t>-intercepts. An </a:t>
                </a:r>
                <a14:m>
                  <m:oMath xmlns:m="http://schemas.openxmlformats.org/officeDocument/2006/math">
                    <m:r>
                      <a:rPr>
                        <a:latin typeface="Cambria Math" panose="02040503050406030204" pitchFamily="18" charset="0"/>
                      </a:rPr>
                      <m:t>𝑥</m:t>
                    </m:r>
                  </m:oMath>
                </a14:m>
                <a:r>
                  <a:rPr sz="2800" dirty="0"/>
                  <a:t>-intercept of the function </a:t>
                </a:r>
                <a14:m>
                  <m:oMath xmlns:m="http://schemas.openxmlformats.org/officeDocument/2006/math">
                    <m:r>
                      <a:rPr>
                        <a:latin typeface="Cambria Math" panose="02040503050406030204" pitchFamily="18" charset="0"/>
                      </a:rPr>
                      <m:t>𝑓</m:t>
                    </m:r>
                  </m:oMath>
                </a14:m>
                <a:r>
                  <a:rPr sz="2800" dirty="0"/>
                  <a:t> is any point on the </a:t>
                </a:r>
                <a:br>
                  <a:rPr lang="en-US" sz="2800" dirty="0"/>
                </a:br>
                <a14:m>
                  <m:oMath xmlns:m="http://schemas.openxmlformats.org/officeDocument/2006/math">
                    <m:r>
                      <a:rPr>
                        <a:latin typeface="Cambria Math" panose="02040503050406030204" pitchFamily="18" charset="0"/>
                      </a:rPr>
                      <m:t>𝑥</m:t>
                    </m:r>
                  </m:oMath>
                </a14:m>
                <a:r>
                  <a:rPr sz="2800" dirty="0"/>
                  <a:t>-axis where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=0</m:t>
                    </m:r>
                  </m:oMath>
                </a14:m>
                <a:r>
                  <a:rPr sz="2800" dirty="0"/>
                  <a:t>, so we need to solve the equation </a:t>
                </a:r>
                <a14:m>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+3=0</m:t>
                    </m:r>
                  </m:oMath>
                </a14:m>
                <a:r>
                  <a:rPr sz="2800" dirty="0"/>
                  <a:t>. This can be done by factoring</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US">
                    <a:noFill/>
                  </a:rPr>
                  <a:t> </a:t>
                </a:r>
              </a:p>
            </p:txBody>
          </p:sp>
        </mc:Fallback>
      </mc:AlternateContent>
    </p:spTree>
    <p:extLst>
      <p:ext uri="{BB962C8B-B14F-4D97-AF65-F5344CB8AC3E}">
        <p14:creationId xmlns:p14="http://schemas.microsoft.com/office/powerpoint/2010/main" val="44444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91ADB-27BE-4976-8651-1D2E0BCF10D8}"/>
              </a:ext>
            </a:extLst>
          </p:cNvPr>
          <p:cNvSpPr>
            <a:spLocks noGrp="1"/>
          </p:cNvSpPr>
          <p:nvPr>
            <p:ph type="title"/>
          </p:nvPr>
        </p:nvSpPr>
        <p:spPr/>
        <p:txBody>
          <a:bodyPr/>
          <a:lstStyle/>
          <a:p>
            <a:r>
              <a:rPr lang="en-IN" dirty="0"/>
              <a:t>Example 2: Graphing Quadratic Functions (cont.)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3109EB8-1708-488F-9E90-A70541AEC191}"/>
                  </a:ext>
                </a:extLst>
              </p:cNvPr>
              <p:cNvSpPr>
                <a:spLocks noGrp="1"/>
              </p:cNvSpPr>
              <p:nvPr>
                <p:ph type="body" sz="quarter" idx="10"/>
              </p:nvPr>
            </p:nvSpPr>
            <p:spPr>
              <a:xfrm>
                <a:off x="481584" y="1029287"/>
                <a:ext cx="8229600" cy="4967067"/>
              </a:xfrm>
            </p:spPr>
            <p:txBody>
              <a:bodyPr/>
              <a:lstStyle/>
              <a:p>
                <a:endParaRPr lang="en-IN" dirty="0"/>
              </a:p>
              <a:p>
                <a:pPr>
                  <a:lnSpc>
                    <a:spcPct val="200000"/>
                  </a:lnSpc>
                </a:pPr>
                <a:endParaRPr lang="en-IN" dirty="0"/>
              </a:p>
              <a:p>
                <a:endParaRPr lang="en-IN" dirty="0"/>
              </a:p>
              <a:p>
                <a:endParaRPr lang="en-IN" dirty="0"/>
              </a:p>
              <a:p>
                <a:endParaRPr lang="en-IN" dirty="0"/>
              </a:p>
              <a:p>
                <a:r>
                  <a:rPr lang="en-IN" dirty="0"/>
                  <a:t>Therefore, the </a:t>
                </a:r>
                <a14:m>
                  <m:oMath xmlns:m="http://schemas.openxmlformats.org/officeDocument/2006/math">
                    <m:r>
                      <a:rPr lang="en-IN">
                        <a:latin typeface="Cambria Math" panose="02040503050406030204" pitchFamily="18" charset="0"/>
                      </a:rPr>
                      <m:t>𝑥</m:t>
                    </m:r>
                  </m:oMath>
                </a14:m>
                <a:r>
                  <a:rPr lang="en-IN" dirty="0"/>
                  <a:t>-intercepts are located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r>
                          <m:rPr>
                            <m:nor/>
                          </m:rPr>
                          <a:rPr lang="ar-AE"/>
                          <m:t>, </m:t>
                        </m:r>
                        <m:r>
                          <a:rPr lang="ar-AE">
                            <a:latin typeface="Cambria Math" panose="02040503050406030204" pitchFamily="18" charset="0"/>
                          </a:rPr>
                          <m:t>0</m:t>
                        </m:r>
                      </m:e>
                    </m:d>
                  </m:oMath>
                </a14:m>
                <a:r>
                  <a:rPr lang="ar-AE" dirty="0"/>
                  <a:t> </a:t>
                </a:r>
                <a:r>
                  <a:rPr lang="en-IN" dirty="0"/>
                  <a:t>and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1</m:t>
                        </m:r>
                        <m:r>
                          <m:rPr>
                            <m:nor/>
                          </m:rPr>
                          <a:rPr lang="ar-AE"/>
                          <m:t>, </m:t>
                        </m:r>
                        <m:r>
                          <a:rPr lang="ar-AE">
                            <a:latin typeface="Cambria Math" panose="02040503050406030204" pitchFamily="18" charset="0"/>
                          </a:rPr>
                          <m:t>0</m:t>
                        </m:r>
                      </m:e>
                    </m:d>
                  </m:oMath>
                </a14:m>
                <a:r>
                  <a:rPr lang="en-US" dirty="0"/>
                  <a:t>.</a:t>
                </a:r>
                <a:endParaRPr lang="en-IN" dirty="0"/>
              </a:p>
            </p:txBody>
          </p:sp>
        </mc:Choice>
        <mc:Fallback xmlns="">
          <p:sp>
            <p:nvSpPr>
              <p:cNvPr id="3" name="Text Placeholder 2">
                <a:extLst>
                  <a:ext uri="{FF2B5EF4-FFF2-40B4-BE49-F238E27FC236}">
                    <a16:creationId xmlns:a16="http://schemas.microsoft.com/office/drawing/2014/main" id="{13109EB8-1708-488F-9E90-A70541AEC191}"/>
                  </a:ext>
                </a:extLst>
              </p:cNvPr>
              <p:cNvSpPr>
                <a:spLocks noGrp="1" noRot="1" noChangeAspect="1" noMove="1" noResize="1" noEditPoints="1" noAdjustHandles="1" noChangeArrowheads="1" noChangeShapeType="1" noTextEdit="1"/>
              </p:cNvSpPr>
              <p:nvPr>
                <p:ph type="body" sz="quarter" idx="10"/>
              </p:nvPr>
            </p:nvSpPr>
            <p:spPr>
              <a:xfrm>
                <a:off x="481584" y="1029287"/>
                <a:ext cx="8229600" cy="4967067"/>
              </a:xfrm>
              <a:blipFill>
                <a:blip r:embed="rId2"/>
                <a:stretch>
                  <a:fillRect l="-148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065B3FE-7410-4671-AD41-826324A16462}"/>
                  </a:ext>
                </a:extLst>
              </p:cNvPr>
              <p:cNvGraphicFramePr>
                <a:graphicFrameLocks noGrp="1"/>
              </p:cNvGraphicFramePr>
              <p:nvPr>
                <p:extLst>
                  <p:ext uri="{D42A27DB-BD31-4B8C-83A1-F6EECF244321}">
                    <p14:modId xmlns:p14="http://schemas.microsoft.com/office/powerpoint/2010/main" val="2981820178"/>
                  </p:ext>
                </p:extLst>
              </p:nvPr>
            </p:nvGraphicFramePr>
            <p:xfrm>
              <a:off x="726948" y="1432560"/>
              <a:ext cx="7690104" cy="2255520"/>
            </p:xfrm>
            <a:graphic>
              <a:graphicData uri="http://schemas.openxmlformats.org/drawingml/2006/table">
                <a:tbl>
                  <a:tblPr firstRow="1" bandRow="1">
                    <a:tableStyleId>{2D5ABB26-0587-4C30-8999-92F81FD0307C}</a:tableStyleId>
                  </a:tblPr>
                  <a:tblGrid>
                    <a:gridCol w="2493709">
                      <a:extLst>
                        <a:ext uri="{9D8B030D-6E8A-4147-A177-3AD203B41FA5}">
                          <a16:colId xmlns:a16="http://schemas.microsoft.com/office/drawing/2014/main" val="3359484130"/>
                        </a:ext>
                      </a:extLst>
                    </a:gridCol>
                    <a:gridCol w="1359599">
                      <a:extLst>
                        <a:ext uri="{9D8B030D-6E8A-4147-A177-3AD203B41FA5}">
                          <a16:colId xmlns:a16="http://schemas.microsoft.com/office/drawing/2014/main" val="3160551440"/>
                        </a:ext>
                      </a:extLst>
                    </a:gridCol>
                    <a:gridCol w="3836796">
                      <a:extLst>
                        <a:ext uri="{9D8B030D-6E8A-4147-A177-3AD203B41FA5}">
                          <a16:colId xmlns:a16="http://schemas.microsoft.com/office/drawing/2014/main" val="3143251450"/>
                        </a:ext>
                      </a:extLst>
                    </a:gridCol>
                  </a:tblGrid>
                  <a:tr h="370840">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3</m:t>
                                </m:r>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0587377"/>
                      </a:ext>
                    </a:extLst>
                  </a:tr>
                  <a:tr h="370840">
                    <a:tc>
                      <a:txBody>
                        <a:bodyPr/>
                        <a:lstStyle/>
                        <a:p>
                          <a:pPr/>
                          <a14:m>
                            <m:oMathPara xmlns:m="http://schemas.openxmlformats.org/officeDocument/2006/math">
                              <m:oMathParaPr>
                                <m:jc m:val="right"/>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3</m:t>
                                </m:r>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First, divide each term by </a:t>
                          </a:r>
                          <a14:m>
                            <m:oMath xmlns:m="http://schemas.openxmlformats.org/officeDocument/2006/math">
                              <m:r>
                                <a:rPr lang="en-US" sz="2000" b="0" i="1" smtClean="0">
                                  <a:solidFill>
                                    <a:srgbClr val="008080"/>
                                  </a:solidFill>
                                  <a:latin typeface="Cambria Math" panose="02040503050406030204" pitchFamily="18" charset="0"/>
                                </a:rPr>
                                <m:t>−</m:t>
                              </m:r>
                              <m:r>
                                <a:rPr lang="en-US" sz="2000" b="0" i="1" smtClean="0">
                                  <a:solidFill>
                                    <a:srgbClr val="008080"/>
                                  </a:solidFill>
                                  <a:latin typeface="Cambria Math" panose="02040503050406030204" pitchFamily="18" charset="0"/>
                                </a:rPr>
                                <m:t>1</m:t>
                              </m:r>
                            </m:oMath>
                          </a14:m>
                          <a:r>
                            <a:rPr lang="en-US" sz="2000" dirty="0">
                              <a:solidFill>
                                <a:srgbClr val="008080"/>
                              </a:solidFill>
                            </a:rPr>
                            <a:t>.</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9907154"/>
                      </a:ext>
                    </a:extLst>
                  </a:tr>
                  <a:tr h="370840">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3</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000" dirty="0">
                              <a:solidFill>
                                <a:srgbClr val="008080"/>
                              </a:solidFill>
                            </a:rPr>
                            <a:t>Factor into two binomials.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971472"/>
                      </a:ext>
                    </a:extLst>
                  </a:tr>
                  <a:tr h="370840">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𝑥</m:t>
                                </m:r>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3</m:t>
                                </m:r>
                                <m:r>
                                  <a:rPr lang="en-US" sz="2800" b="0" i="1" smtClean="0">
                                    <a:latin typeface="Cambria Math" panose="02040503050406030204" pitchFamily="18" charset="0"/>
                                  </a:rPr>
                                  <m:t>,</m:t>
                                </m:r>
                                <m:r>
                                  <a:rPr lang="en-US" sz="2800" b="0" i="1" smtClean="0">
                                    <a:latin typeface="Cambria Math" panose="02040503050406030204" pitchFamily="18" charset="0"/>
                                  </a:rPr>
                                  <m:t>1</m:t>
                                </m:r>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The Zero-Factor Property gives us the </a:t>
                          </a:r>
                          <a14:m>
                            <m:oMath xmlns:m="http://schemas.openxmlformats.org/officeDocument/2006/math">
                              <m:r>
                                <a:rPr lang="en-US" sz="2000" b="0" i="1" smtClean="0">
                                  <a:solidFill>
                                    <a:srgbClr val="008080"/>
                                  </a:solidFill>
                                  <a:latin typeface="Cambria Math" panose="02040503050406030204" pitchFamily="18" charset="0"/>
                                </a:rPr>
                                <m:t>𝑥</m:t>
                              </m:r>
                            </m:oMath>
                          </a14:m>
                          <a:r>
                            <a:rPr lang="en-US" sz="2000" dirty="0">
                              <a:solidFill>
                                <a:srgbClr val="008080"/>
                              </a:solidFill>
                            </a:rPr>
                            <a:t>-intercepts.</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6931031"/>
                      </a:ext>
                    </a:extLst>
                  </a:tr>
                </a:tbl>
              </a:graphicData>
            </a:graphic>
          </p:graphicFrame>
        </mc:Choice>
        <mc:Fallback xmlns="">
          <p:graphicFrame>
            <p:nvGraphicFramePr>
              <p:cNvPr id="5" name="Table 4">
                <a:extLst>
                  <a:ext uri="{FF2B5EF4-FFF2-40B4-BE49-F238E27FC236}">
                    <a16:creationId xmlns:a16="http://schemas.microsoft.com/office/drawing/2014/main" id="{7065B3FE-7410-4671-AD41-826324A16462}"/>
                  </a:ext>
                </a:extLst>
              </p:cNvPr>
              <p:cNvGraphicFramePr>
                <a:graphicFrameLocks noGrp="1"/>
              </p:cNvGraphicFramePr>
              <p:nvPr>
                <p:extLst>
                  <p:ext uri="{D42A27DB-BD31-4B8C-83A1-F6EECF244321}">
                    <p14:modId xmlns:p14="http://schemas.microsoft.com/office/powerpoint/2010/main" val="2981820178"/>
                  </p:ext>
                </p:extLst>
              </p:nvPr>
            </p:nvGraphicFramePr>
            <p:xfrm>
              <a:off x="726948" y="1432560"/>
              <a:ext cx="7690104" cy="2255520"/>
            </p:xfrm>
            <a:graphic>
              <a:graphicData uri="http://schemas.openxmlformats.org/drawingml/2006/table">
                <a:tbl>
                  <a:tblPr firstRow="1" bandRow="1">
                    <a:tableStyleId>{2D5ABB26-0587-4C30-8999-92F81FD0307C}</a:tableStyleId>
                  </a:tblPr>
                  <a:tblGrid>
                    <a:gridCol w="2493709">
                      <a:extLst>
                        <a:ext uri="{9D8B030D-6E8A-4147-A177-3AD203B41FA5}">
                          <a16:colId xmlns:a16="http://schemas.microsoft.com/office/drawing/2014/main" val="3359484130"/>
                        </a:ext>
                      </a:extLst>
                    </a:gridCol>
                    <a:gridCol w="1359599">
                      <a:extLst>
                        <a:ext uri="{9D8B030D-6E8A-4147-A177-3AD203B41FA5}">
                          <a16:colId xmlns:a16="http://schemas.microsoft.com/office/drawing/2014/main" val="3160551440"/>
                        </a:ext>
                      </a:extLst>
                    </a:gridCol>
                    <a:gridCol w="3836796">
                      <a:extLst>
                        <a:ext uri="{9D8B030D-6E8A-4147-A177-3AD203B41FA5}">
                          <a16:colId xmlns:a16="http://schemas.microsoft.com/office/drawing/2014/main" val="3143251450"/>
                        </a:ext>
                      </a:extLst>
                    </a:gridCol>
                  </a:tblGrid>
                  <a:tr h="51816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r="-208557" b="-35647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3408" r="-282511" b="-356471"/>
                          </a:stretch>
                        </a:blipFill>
                      </a:tcPr>
                    </a:tc>
                    <a:tc>
                      <a:txBody>
                        <a:bodyPr/>
                        <a:lstStyle/>
                        <a:p>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0587377"/>
                      </a:ext>
                    </a:extLst>
                  </a:tr>
                  <a:tr h="51816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00000" r="-208557" b="-25647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3408" t="-100000" r="-282511" b="-25647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317" t="-100000" b="-256471"/>
                          </a:stretch>
                        </a:blipFill>
                      </a:tcPr>
                    </a:tc>
                    <a:extLst>
                      <a:ext uri="{0D108BD9-81ED-4DB2-BD59-A6C34878D82A}">
                        <a16:rowId xmlns:a16="http://schemas.microsoft.com/office/drawing/2014/main" val="1189907154"/>
                      </a:ext>
                    </a:extLst>
                  </a:tr>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00000" r="-208557" b="-15647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3408" t="-200000" r="-282511" b="-156471"/>
                          </a:stretch>
                        </a:blipFill>
                      </a:tcPr>
                    </a:tc>
                    <a:tc>
                      <a:txBody>
                        <a:bodyPr/>
                        <a:lstStyle/>
                        <a:p>
                          <a:r>
                            <a:rPr lang="en-IN" sz="2000" dirty="0">
                              <a:solidFill>
                                <a:srgbClr val="008080"/>
                              </a:solidFill>
                            </a:rPr>
                            <a:t>Factor into two binomials.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971472"/>
                      </a:ext>
                    </a:extLst>
                  </a:tr>
                  <a:tr h="7010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21739" r="-208557" b="-1565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3408" t="-221739" r="-282511" b="-1565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317" t="-221739" b="-15652"/>
                          </a:stretch>
                        </a:blipFill>
                      </a:tcPr>
                    </a:tc>
                    <a:extLst>
                      <a:ext uri="{0D108BD9-81ED-4DB2-BD59-A6C34878D82A}">
                        <a16:rowId xmlns:a16="http://schemas.microsoft.com/office/drawing/2014/main" val="3006931031"/>
                      </a:ext>
                    </a:extLst>
                  </a:tr>
                </a:tbl>
              </a:graphicData>
            </a:graphic>
          </p:graphicFrame>
        </mc:Fallback>
      </mc:AlternateContent>
    </p:spTree>
    <p:extLst>
      <p:ext uri="{BB962C8B-B14F-4D97-AF65-F5344CB8AC3E}">
        <p14:creationId xmlns:p14="http://schemas.microsoft.com/office/powerpoint/2010/main" val="378631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a:t>
            </a:r>
            <a:r>
              <a:rPr lang="en-US" dirty="0"/>
              <a:t>xample</a:t>
            </a:r>
            <a:r>
              <a:rPr dirty="0"/>
              <a:t> 2: Graphing Quadratic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4012200" cy="4967067"/>
              </a:xfrm>
            </p:spPr>
            <p:txBody>
              <a:bodyPr>
                <a:noAutofit/>
              </a:bodyPr>
              <a:lstStyle/>
              <a:p>
                <a:pPr>
                  <a:defRPr sz="2800"/>
                </a:pPr>
                <a:r>
                  <a:rPr sz="2600" dirty="0"/>
                  <a:t>The vertex form of the function,</a:t>
                </a:r>
                <a:r>
                  <a:rPr lang="en-US" sz="2600" dirty="0"/>
                  <a:t> </a:t>
                </a:r>
                <a:endParaRPr lang="ar-AE" sz="2600" dirty="0"/>
              </a:p>
              <a:p>
                <a:pPr algn="ctr">
                  <a:defRPr sz="2800"/>
                </a:pPr>
                <a14:m>
                  <m:oMath xmlns:m="http://schemas.openxmlformats.org/officeDocument/2006/math">
                    <m:func>
                      <m:funcPr>
                        <m:ctrlPr>
                          <a:rPr lang="ar-AE" sz="2600" i="1">
                            <a:latin typeface="Cambria Math" panose="02040503050406030204" pitchFamily="18" charset="0"/>
                          </a:rPr>
                        </m:ctrlPr>
                      </m:funcPr>
                      <m:fName>
                        <m:r>
                          <a:rPr lang="ar-AE" sz="2600">
                            <a:latin typeface="Cambria Math" panose="02040503050406030204" pitchFamily="18" charset="0"/>
                          </a:rPr>
                          <m:t>𝑓</m:t>
                        </m:r>
                      </m:fName>
                      <m:e>
                        <m:d>
                          <m:dPr>
                            <m:ctrlPr>
                              <a:rPr lang="ar-AE" sz="2600" i="1">
                                <a:latin typeface="Cambria Math" panose="02040503050406030204" pitchFamily="18" charset="0"/>
                              </a:rPr>
                            </m:ctrlPr>
                          </m:dPr>
                          <m:e>
                            <m:r>
                              <a:rPr lang="ar-AE" sz="2600">
                                <a:latin typeface="Cambria Math" panose="02040503050406030204" pitchFamily="18" charset="0"/>
                              </a:rPr>
                              <m:t>𝑥</m:t>
                            </m:r>
                          </m:e>
                        </m:d>
                      </m:e>
                    </m:func>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1</m:t>
                            </m:r>
                          </m:e>
                        </m:d>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4</m:t>
                    </m:r>
                  </m:oMath>
                </a14:m>
                <a:r>
                  <a:rPr lang="en-US" sz="2600" dirty="0"/>
                  <a:t>,</a:t>
                </a:r>
                <a:endParaRPr lang="ar-AE" sz="2600" dirty="0"/>
              </a:p>
              <a:p>
                <a:pPr>
                  <a:defRPr sz="2800"/>
                </a:pPr>
                <a:r>
                  <a:rPr sz="2600" dirty="0"/>
                  <a:t>tells us that this quadratic opens downward, has its vertex at </a:t>
                </a:r>
                <a14:m>
                  <m:oMath xmlns:m="http://schemas.openxmlformats.org/officeDocument/2006/math">
                    <m:d>
                      <m:dPr>
                        <m:ctrlPr>
                          <a:rPr sz="2600" i="1">
                            <a:latin typeface="Cambria Math" panose="02040503050406030204" pitchFamily="18" charset="0"/>
                          </a:rPr>
                        </m:ctrlPr>
                      </m:dPr>
                      <m:e>
                        <m:r>
                          <a:rPr sz="2600">
                            <a:latin typeface="Cambria Math" panose="02040503050406030204" pitchFamily="18" charset="0"/>
                          </a:rPr>
                          <m:t>−</m:t>
                        </m:r>
                        <m:r>
                          <a:rPr sz="2600">
                            <a:latin typeface="Cambria Math" panose="02040503050406030204" pitchFamily="18" charset="0"/>
                          </a:rPr>
                          <m:t>1</m:t>
                        </m:r>
                        <m:r>
                          <m:rPr>
                            <m:nor/>
                          </m:rPr>
                          <a:rPr sz="2600"/>
                          <m:t>, </m:t>
                        </m:r>
                        <m:r>
                          <a:rPr sz="2600">
                            <a:latin typeface="Cambria Math" panose="02040503050406030204" pitchFamily="18" charset="0"/>
                          </a:rPr>
                          <m:t>4</m:t>
                        </m:r>
                      </m:e>
                    </m:d>
                  </m:oMath>
                </a14:m>
                <a:r>
                  <a:rPr sz="2600" dirty="0"/>
                  <a:t>, and is neither skinnier nor broader than the basic parabola. We now also know that it crosses the </a:t>
                </a:r>
                <a14:m>
                  <m:oMath xmlns:m="http://schemas.openxmlformats.org/officeDocument/2006/math">
                    <m:r>
                      <a:rPr sz="2600">
                        <a:latin typeface="Cambria Math" panose="02040503050406030204" pitchFamily="18" charset="0"/>
                      </a:rPr>
                      <m:t>𝑥</m:t>
                    </m:r>
                  </m:oMath>
                </a14:m>
                <a:r>
                  <a:rPr sz="2600" dirty="0"/>
                  <a:t>-axis at </a:t>
                </a:r>
                <a14:m>
                  <m:oMath xmlns:m="http://schemas.openxmlformats.org/officeDocument/2006/math">
                    <m:r>
                      <a:rPr sz="2600">
                        <a:latin typeface="Cambria Math" panose="02040503050406030204" pitchFamily="18" charset="0"/>
                      </a:rPr>
                      <m:t>−</m:t>
                    </m:r>
                    <m:r>
                      <a:rPr sz="2600">
                        <a:latin typeface="Cambria Math" panose="02040503050406030204" pitchFamily="18" charset="0"/>
                      </a:rPr>
                      <m:t>3</m:t>
                    </m:r>
                  </m:oMath>
                </a14:m>
                <a:r>
                  <a:rPr sz="2600" dirty="0"/>
                  <a:t> and </a:t>
                </a:r>
                <a:r>
                  <a:rPr sz="2600" dirty="0">
                    <a:latin typeface="Cambria Math"/>
                  </a:rPr>
                  <a:t>1</a:t>
                </a:r>
                <a:r>
                  <a:rPr sz="2600" dirty="0"/>
                  <a:t>. Putting this all together, we obtain the graph.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4012200" cy="4967067"/>
              </a:xfrm>
              <a:blipFill>
                <a:blip r:embed="rId2"/>
                <a:stretch>
                  <a:fillRect l="-2736" t="-982" r="-3647" b="-3926"/>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780B83AC-728E-4977-9FF8-6F3559EB55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9400" y="1352820"/>
            <a:ext cx="4320000" cy="4320000"/>
          </a:xfrm>
          <a:prstGeom prst="rect">
            <a:avLst/>
          </a:prstGeom>
        </p:spPr>
      </p:pic>
    </p:spTree>
    <p:extLst>
      <p:ext uri="{BB962C8B-B14F-4D97-AF65-F5344CB8AC3E}">
        <p14:creationId xmlns:p14="http://schemas.microsoft.com/office/powerpoint/2010/main" val="4126917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Quadratic Functions and Their Graphs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447978"/>
              </a:xfrm>
            </p:spPr>
            <p:txBody>
              <a:bodyPr>
                <a:spAutoFit/>
              </a:bodyPr>
              <a:lstStyle/>
              <a:p>
                <a:pPr algn="ctr">
                  <a:defRPr sz="2800" b="1"/>
                </a:pPr>
                <a:r>
                  <a:rPr lang="en-US" dirty="0"/>
                  <a:t>Vertex of a Quadratic Function</a:t>
                </a:r>
              </a:p>
              <a:p>
                <a:pPr>
                  <a:defRPr sz="2800"/>
                </a:pPr>
                <a:r>
                  <a:rPr lang="en-US" sz="2800" dirty="0"/>
                  <a:t>Given a quadratic function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𝑏𝑥</m:t>
                    </m:r>
                    <m:r>
                      <a:rPr lang="ar-AE">
                        <a:latin typeface="Cambria Math" panose="02040503050406030204" pitchFamily="18" charset="0"/>
                      </a:rPr>
                      <m:t>+</m:t>
                    </m:r>
                    <m:r>
                      <a:rPr lang="ar-AE">
                        <a:latin typeface="Cambria Math" panose="02040503050406030204" pitchFamily="18" charset="0"/>
                      </a:rPr>
                      <m:t>𝑐</m:t>
                    </m:r>
                  </m:oMath>
                </a14:m>
                <a:r>
                  <a:rPr lang="ar-AE" sz="2800" dirty="0"/>
                  <a:t>, </a:t>
                </a:r>
                <a:r>
                  <a:rPr lang="en-US" sz="2800" dirty="0"/>
                  <a:t>the graph of </a:t>
                </a:r>
                <a14:m>
                  <m:oMath xmlns:m="http://schemas.openxmlformats.org/officeDocument/2006/math">
                    <m:r>
                      <a:rPr lang="en-US">
                        <a:latin typeface="Cambria Math" panose="02040503050406030204" pitchFamily="18" charset="0"/>
                      </a:rPr>
                      <m:t>𝑓</m:t>
                    </m:r>
                  </m:oMath>
                </a14:m>
                <a:r>
                  <a:rPr lang="en-US" sz="2800" dirty="0"/>
                  <a:t> is a parabola with a vertex given by</a:t>
                </a:r>
              </a:p>
              <a:p>
                <a:pPr algn="ctr">
                  <a:defRPr sz="2800"/>
                </a:pPr>
                <a14:m>
                  <m:oMathPara xmlns:m="http://schemas.openxmlformats.org/officeDocument/2006/math">
                    <m:oMathParaPr>
                      <m:jc m:val="centerGroup"/>
                    </m:oMathParaPr>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m:rPr>
                              <m:nor/>
                            </m:rPr>
                            <a:rPr lang="en-US" b="0" i="0" smtClean="0"/>
                            <m:t>,</m:t>
                          </m:r>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e>
                              </m:d>
                            </m:e>
                          </m:func>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m:rPr>
                              <m:nor/>
                            </m:rPr>
                            <a:rPr lang="en-US" b="0" i="0" smtClean="0"/>
                            <m:t>,</m:t>
                          </m:r>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𝑎𝑐</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num>
                            <m:den>
                              <m:r>
                                <a:rPr lang="ar-AE">
                                  <a:latin typeface="Cambria Math" panose="02040503050406030204" pitchFamily="18" charset="0"/>
                                </a:rPr>
                                <m:t>4</m:t>
                              </m:r>
                              <m:r>
                                <a:rPr lang="ar-AE">
                                  <a:latin typeface="Cambria Math" panose="02040503050406030204" pitchFamily="18" charset="0"/>
                                </a:rPr>
                                <m:t>𝑎</m:t>
                              </m:r>
                            </m:den>
                          </m:f>
                        </m:e>
                      </m:d>
                      <m:r>
                        <a:rPr lang="en-US" b="0" i="1" smtClean="0">
                          <a:latin typeface="Cambria Math" panose="02040503050406030204" pitchFamily="18" charset="0"/>
                        </a:rPr>
                        <m:t>.</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447978"/>
              </a:xfrm>
              <a:blipFill>
                <a:blip r:embed="rId2"/>
                <a:stretch>
                  <a:fillRect l="-1328" t="-1970"/>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a:t>
            </a:r>
            <a:r>
              <a:rPr lang="en-US" dirty="0"/>
              <a:t>xample</a:t>
            </a:r>
            <a:r>
              <a:rPr dirty="0"/>
              <a:t> 3: Using the Vertex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vertex of the following quadratic functions using the vertex formula.</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+8</m:t>
                    </m:r>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−1</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815882"/>
              </a:xfrm>
            </p:spPr>
            <p:txBody>
              <a:bodyPr>
                <a:spAutoFit/>
              </a:bodyPr>
              <a:lstStyle/>
              <a:p>
                <a:pPr>
                  <a:defRPr sz="2800"/>
                </a:pPr>
                <a:r>
                  <a:rPr sz="2800" dirty="0"/>
                  <a:t>If the </a:t>
                </a:r>
                <a14:m>
                  <m:oMath xmlns:m="http://schemas.openxmlformats.org/officeDocument/2006/math">
                    <m:r>
                      <a:rPr>
                        <a:latin typeface="Cambria Math" panose="02040503050406030204" pitchFamily="18" charset="0"/>
                      </a:rPr>
                      <m:t>𝑥</m:t>
                    </m:r>
                  </m:oMath>
                </a14:m>
                <a:r>
                  <a:rPr sz="2800" dirty="0"/>
                  <a:t>-coordinate of the vertex is simple, use substitution to find the </a:t>
                </a:r>
                <a14:m>
                  <m:oMath xmlns:m="http://schemas.openxmlformats.org/officeDocument/2006/math">
                    <m:r>
                      <a:rPr>
                        <a:latin typeface="Cambria Math" panose="02040503050406030204" pitchFamily="18" charset="0"/>
                      </a:rPr>
                      <m:t>𝑦</m:t>
                    </m:r>
                  </m:oMath>
                </a14:m>
                <a:r>
                  <a:rPr sz="2800" dirty="0"/>
                  <a:t>-coordinate. If the </a:t>
                </a:r>
                <a:br>
                  <a:rPr lang="en-US" sz="2800" dirty="0"/>
                </a:br>
                <a14:m>
                  <m:oMath xmlns:m="http://schemas.openxmlformats.org/officeDocument/2006/math">
                    <m:r>
                      <a:rPr>
                        <a:latin typeface="Cambria Math" panose="02040503050406030204" pitchFamily="18" charset="0"/>
                      </a:rPr>
                      <m:t>𝑥</m:t>
                    </m:r>
                  </m:oMath>
                </a14:m>
                <a:r>
                  <a:rPr sz="2800" dirty="0"/>
                  <a:t>-coordinate is complicated, use the explicit formula (the right</a:t>
                </a:r>
                <a:r>
                  <a:rPr lang="en-US" sz="2800" dirty="0"/>
                  <a:t>-</a:t>
                </a:r>
                <a:r>
                  <a:rPr sz="2800" dirty="0"/>
                  <a:t>hand form in the </a:t>
                </a:r>
                <a:r>
                  <a:rPr lang="en-US" sz="2800" dirty="0"/>
                  <a:t>vertex formula</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815882"/>
              </a:xfrm>
              <a:blipFill>
                <a:blip r:embed="rId2"/>
                <a:stretch>
                  <a:fillRect l="-1328" t="-2649" b="-794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Linear Functions</a:t>
            </a:r>
            <a:r>
              <a:rPr lang="en-US" dirty="0"/>
              <a:t> and Their Graphs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32946"/>
              </a:xfrm>
            </p:spPr>
            <p:txBody>
              <a:bodyPr>
                <a:spAutoFit/>
              </a:bodyPr>
              <a:lstStyle/>
              <a:p>
                <a:pPr algn="ctr">
                  <a:defRPr sz="2800" b="1"/>
                </a:pPr>
                <a:r>
                  <a:rPr lang="en-US" dirty="0"/>
                  <a:t>Linear Functions</a:t>
                </a:r>
                <a:endParaRPr dirty="0"/>
              </a:p>
              <a:p>
                <a:pPr>
                  <a:defRPr sz="2800"/>
                </a:pPr>
                <a:r>
                  <a:rPr sz="2800" dirty="0"/>
                  <a:t>A </a:t>
                </a:r>
                <a:r>
                  <a:rPr sz="2800" b="1" dirty="0"/>
                  <a:t>linear function</a:t>
                </a:r>
                <a:r>
                  <a:rPr sz="2800" dirty="0"/>
                  <a:t> </a:t>
                </a:r>
                <a14:m>
                  <m:oMath xmlns:m="http://schemas.openxmlformats.org/officeDocument/2006/math">
                    <m:r>
                      <a:rPr>
                        <a:latin typeface="Cambria Math" panose="02040503050406030204" pitchFamily="18" charset="0"/>
                      </a:rPr>
                      <m:t>𝑓</m:t>
                    </m:r>
                  </m:oMath>
                </a14:m>
                <a:r>
                  <a:rPr lang="en-US" sz="2800" dirty="0"/>
                  <a:t> in</a:t>
                </a:r>
                <a:r>
                  <a:rPr sz="2800" dirty="0"/>
                  <a:t> the variable </a:t>
                </a:r>
                <a14:m>
                  <m:oMath xmlns:m="http://schemas.openxmlformats.org/officeDocument/2006/math">
                    <m:r>
                      <a:rPr>
                        <a:latin typeface="Cambria Math" panose="02040503050406030204" pitchFamily="18" charset="0"/>
                      </a:rPr>
                      <m:t>𝑥</m:t>
                    </m:r>
                  </m:oMath>
                </a14:m>
                <a:r>
                  <a:rPr sz="2800" dirty="0"/>
                  <a:t> is any function that can be written in the form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𝑚𝑥</m:t>
                    </m:r>
                    <m:r>
                      <a:rPr>
                        <a:latin typeface="Cambria Math" panose="02040503050406030204" pitchFamily="18" charset="0"/>
                      </a:rPr>
                      <m:t>+</m:t>
                    </m:r>
                    <m:r>
                      <a:rPr>
                        <a:latin typeface="Cambria Math" panose="02040503050406030204" pitchFamily="18" charset="0"/>
                      </a:rPr>
                      <m:t>𝑏</m:t>
                    </m:r>
                  </m:oMath>
                </a14:m>
                <a:r>
                  <a:rPr sz="2800" dirty="0"/>
                  <a:t>, where </a:t>
                </a:r>
                <a14:m>
                  <m:oMath xmlns:m="http://schemas.openxmlformats.org/officeDocument/2006/math">
                    <m:r>
                      <a:rPr>
                        <a:latin typeface="Cambria Math" panose="02040503050406030204" pitchFamily="18" charset="0"/>
                      </a:rPr>
                      <m:t>𝑚</m:t>
                    </m:r>
                  </m:oMath>
                </a14:m>
                <a:r>
                  <a:rPr sz="2800" dirty="0"/>
                  <a:t> and </a:t>
                </a:r>
                <a14:m>
                  <m:oMath xmlns:m="http://schemas.openxmlformats.org/officeDocument/2006/math">
                    <m:r>
                      <a:rPr>
                        <a:latin typeface="Cambria Math" panose="02040503050406030204" pitchFamily="18" charset="0"/>
                      </a:rPr>
                      <m:t>𝑏</m:t>
                    </m:r>
                  </m:oMath>
                </a14:m>
                <a:r>
                  <a:rPr sz="2800" dirty="0"/>
                  <a:t> are real numbers. If </a:t>
                </a:r>
                <a14:m>
                  <m:oMath xmlns:m="http://schemas.openxmlformats.org/officeDocument/2006/math">
                    <m:r>
                      <a:rPr>
                        <a:latin typeface="Cambria Math" panose="02040503050406030204" pitchFamily="18" charset="0"/>
                      </a:rPr>
                      <m:t>𝑚</m:t>
                    </m:r>
                    <m:r>
                      <a:rPr>
                        <a:latin typeface="Cambria Math" panose="02040503050406030204" pitchFamily="18" charset="0"/>
                      </a:rPr>
                      <m:t>≠0</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𝑚𝑥</m:t>
                    </m:r>
                    <m:r>
                      <a:rPr>
                        <a:latin typeface="Cambria Math" panose="02040503050406030204" pitchFamily="18" charset="0"/>
                      </a:rPr>
                      <m:t>+</m:t>
                    </m:r>
                    <m:r>
                      <a:rPr>
                        <a:latin typeface="Cambria Math" panose="02040503050406030204" pitchFamily="18" charset="0"/>
                      </a:rPr>
                      <m:t>𝑏</m:t>
                    </m:r>
                  </m:oMath>
                </a14:m>
                <a:r>
                  <a:rPr sz="2800" dirty="0"/>
                  <a:t> is also called a </a:t>
                </a:r>
                <a:r>
                  <a:rPr sz="2800" b="1" dirty="0"/>
                  <a:t>first-degree function</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32946"/>
              </a:xfrm>
              <a:blipFill>
                <a:blip r:embed="rId2"/>
                <a:stretch>
                  <a:fillRect l="-1328" t="-2067" r="-1845" b="-5943"/>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a:t>
            </a:r>
            <a:r>
              <a:rPr lang="en-US" dirty="0"/>
              <a:t>xample</a:t>
            </a:r>
            <a:r>
              <a:rPr dirty="0"/>
              <a:t> 3: Using the Vertex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Begin by using the formula to find the </a:t>
                </a:r>
                <a14:m>
                  <m:oMath xmlns:m="http://schemas.openxmlformats.org/officeDocument/2006/math">
                    <m:r>
                      <a:rPr>
                        <a:latin typeface="Cambria Math" panose="02040503050406030204" pitchFamily="18" charset="0"/>
                      </a:rPr>
                      <m:t>𝑥</m:t>
                    </m:r>
                  </m:oMath>
                </a14:m>
                <a:r>
                  <a:rPr sz="2800" dirty="0"/>
                  <a:t>-coordinate of the vertex</a:t>
                </a:r>
                <a:r>
                  <a:rPr lang="en-US" sz="2800" dirty="0"/>
                  <a:t>.</a:t>
                </a:r>
                <a:endParaRPr sz="2800" dirty="0"/>
              </a:p>
              <a:p>
                <a:pPr>
                  <a:defRPr sz="2800"/>
                </a:pPr>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BBA0FA21-F870-4324-A177-7885F03D9769}"/>
                  </a:ext>
                </a:extLst>
              </p:cNvPr>
              <p:cNvGraphicFramePr>
                <a:graphicFrameLocks noGrp="1"/>
              </p:cNvGraphicFramePr>
              <p:nvPr>
                <p:extLst>
                  <p:ext uri="{D42A27DB-BD31-4B8C-83A1-F6EECF244321}">
                    <p14:modId xmlns:p14="http://schemas.microsoft.com/office/powerpoint/2010/main" val="2751326575"/>
                  </p:ext>
                </p:extLst>
              </p:nvPr>
            </p:nvGraphicFramePr>
            <p:xfrm>
              <a:off x="1066800" y="2534920"/>
              <a:ext cx="7848600" cy="1680909"/>
            </p:xfrm>
            <a:graphic>
              <a:graphicData uri="http://schemas.openxmlformats.org/drawingml/2006/table">
                <a:tbl>
                  <a:tblPr firstRow="1" bandRow="1">
                    <a:tableStyleId>{2D5ABB26-0587-4C30-8999-92F81FD0307C}</a:tableStyleId>
                  </a:tblPr>
                  <a:tblGrid>
                    <a:gridCol w="2342481">
                      <a:extLst>
                        <a:ext uri="{9D8B030D-6E8A-4147-A177-3AD203B41FA5}">
                          <a16:colId xmlns:a16="http://schemas.microsoft.com/office/drawing/2014/main" val="683677224"/>
                        </a:ext>
                      </a:extLst>
                    </a:gridCol>
                    <a:gridCol w="2381919">
                      <a:extLst>
                        <a:ext uri="{9D8B030D-6E8A-4147-A177-3AD203B41FA5}">
                          <a16:colId xmlns:a16="http://schemas.microsoft.com/office/drawing/2014/main" val="1101077865"/>
                        </a:ext>
                      </a:extLst>
                    </a:gridCol>
                    <a:gridCol w="3124200">
                      <a:extLst>
                        <a:ext uri="{9D8B030D-6E8A-4147-A177-3AD203B41FA5}">
                          <a16:colId xmlns:a16="http://schemas.microsoft.com/office/drawing/2014/main" val="4022758555"/>
                        </a:ext>
                      </a:extLst>
                    </a:gridCol>
                  </a:tblGrid>
                  <a:tr h="370840">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1</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−4</m:t>
                                </m:r>
                                <m:r>
                                  <a:rPr lang="en-US" sz="2800" b="0" i="1" smtClean="0">
                                    <a:latin typeface="Cambria Math" panose="02040503050406030204" pitchFamily="18" charset="0"/>
                                  </a:rPr>
                                  <m:t>𝑥</m:t>
                                </m:r>
                                <m:r>
                                  <a:rPr lang="en-US" sz="2800" b="0" i="1" smtClean="0">
                                    <a:latin typeface="Cambria Math" panose="02040503050406030204" pitchFamily="18" charset="0"/>
                                  </a:rPr>
                                  <m:t>+8</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Note that the value of </a:t>
                          </a:r>
                          <a14:m>
                            <m:oMath xmlns:m="http://schemas.openxmlformats.org/officeDocument/2006/math">
                              <m:r>
                                <a:rPr lang="en-US" sz="2000" b="0" i="1" smtClean="0">
                                  <a:solidFill>
                                    <a:srgbClr val="008080"/>
                                  </a:solidFill>
                                  <a:latin typeface="Cambria Math" panose="02040503050406030204" pitchFamily="18" charset="0"/>
                                </a:rPr>
                                <m:t>𝑎</m:t>
                              </m:r>
                            </m:oMath>
                          </a14:m>
                          <a:r>
                            <a:rPr lang="en-US" sz="2000" dirty="0">
                              <a:solidFill>
                                <a:srgbClr val="008080"/>
                              </a:solidFill>
                            </a:rPr>
                            <a:t> is </a:t>
                          </a:r>
                          <a14:m>
                            <m:oMath xmlns:m="http://schemas.openxmlformats.org/officeDocument/2006/math">
                              <m:r>
                                <a:rPr lang="en-US" sz="2000" b="0" i="1" smtClean="0">
                                  <a:solidFill>
                                    <a:srgbClr val="008080"/>
                                  </a:solidFill>
                                  <a:latin typeface="Cambria Math" panose="02040503050406030204" pitchFamily="18" charset="0"/>
                                </a:rPr>
                                <m:t>1</m:t>
                              </m:r>
                            </m:oMath>
                          </a14:m>
                          <a:r>
                            <a:rPr lang="en-US" sz="2000" dirty="0">
                              <a:solidFill>
                                <a:srgbClr val="008080"/>
                              </a:solidFill>
                            </a:rPr>
                            <a:t>.</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0394222"/>
                      </a:ext>
                    </a:extLst>
                  </a:tr>
                  <a:tr h="370840">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𝑏</m:t>
                                    </m:r>
                                  </m:num>
                                  <m:den>
                                    <m:r>
                                      <a:rPr lang="en-US" sz="2800" b="0" i="1" smtClean="0">
                                        <a:latin typeface="Cambria Math" panose="02040503050406030204" pitchFamily="18" charset="0"/>
                                      </a:rPr>
                                      <m:t>2</m:t>
                                    </m:r>
                                    <m:r>
                                      <a:rPr lang="en-US" sz="2800" b="0" i="1" smtClean="0">
                                        <a:latin typeface="Cambria Math" panose="02040503050406030204" pitchFamily="18" charset="0"/>
                                      </a:rPr>
                                      <m:t>𝑎</m:t>
                                    </m:r>
                                  </m:den>
                                </m:f>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2(1)</m:t>
                                    </m:r>
                                  </m:den>
                                </m:f>
                                <m:r>
                                  <a:rPr lang="en-US" sz="2800" b="0" i="1" smtClean="0">
                                    <a:latin typeface="Cambria Math" panose="02040503050406030204" pitchFamily="18" charset="0"/>
                                  </a:rPr>
                                  <m:t>=2</m:t>
                                </m:r>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Substitute </a:t>
                          </a:r>
                          <a14:m>
                            <m:oMath xmlns:m="http://schemas.openxmlformats.org/officeDocument/2006/math">
                              <m:r>
                                <a:rPr lang="en-US" sz="2000" b="0" i="1" smtClean="0">
                                  <a:solidFill>
                                    <a:srgbClr val="008080"/>
                                  </a:solidFill>
                                  <a:latin typeface="Cambria Math" panose="02040503050406030204" pitchFamily="18" charset="0"/>
                                </a:rPr>
                                <m:t>𝑎</m:t>
                              </m:r>
                            </m:oMath>
                          </a14:m>
                          <a:r>
                            <a:rPr lang="en-US" sz="2000" dirty="0">
                              <a:solidFill>
                                <a:srgbClr val="008080"/>
                              </a:solidFill>
                            </a:rPr>
                            <a:t> and </a:t>
                          </a:r>
                          <a14:m>
                            <m:oMath xmlns:m="http://schemas.openxmlformats.org/officeDocument/2006/math">
                              <m:r>
                                <a:rPr lang="en-US" sz="2000" b="0" i="1" smtClean="0">
                                  <a:solidFill>
                                    <a:srgbClr val="008080"/>
                                  </a:solidFill>
                                  <a:latin typeface="Cambria Math" panose="02040503050406030204" pitchFamily="18" charset="0"/>
                                </a:rPr>
                                <m:t>𝑏</m:t>
                              </m:r>
                            </m:oMath>
                          </a14:m>
                          <a:r>
                            <a:rPr lang="en-US" sz="2000" dirty="0">
                              <a:solidFill>
                                <a:srgbClr val="008080"/>
                              </a:solidFill>
                            </a:rPr>
                            <a:t> into the formula and simplify. </a:t>
                          </a:r>
                          <a:endParaRPr lang="en-IN" sz="2000" dirty="0">
                            <a:solidFill>
                              <a:srgbClr val="00808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2713671"/>
                      </a:ext>
                    </a:extLst>
                  </a:tr>
                </a:tbl>
              </a:graphicData>
            </a:graphic>
          </p:graphicFrame>
        </mc:Choice>
        <mc:Fallback xmlns="">
          <p:graphicFrame>
            <p:nvGraphicFramePr>
              <p:cNvPr id="4" name="Table 4">
                <a:extLst>
                  <a:ext uri="{FF2B5EF4-FFF2-40B4-BE49-F238E27FC236}">
                    <a16:creationId xmlns:a16="http://schemas.microsoft.com/office/drawing/2014/main" id="{BBA0FA21-F870-4324-A177-7885F03D9769}"/>
                  </a:ext>
                </a:extLst>
              </p:cNvPr>
              <p:cNvGraphicFramePr>
                <a:graphicFrameLocks noGrp="1"/>
              </p:cNvGraphicFramePr>
              <p:nvPr>
                <p:extLst>
                  <p:ext uri="{D42A27DB-BD31-4B8C-83A1-F6EECF244321}">
                    <p14:modId xmlns:p14="http://schemas.microsoft.com/office/powerpoint/2010/main" val="2751326575"/>
                  </p:ext>
                </p:extLst>
              </p:nvPr>
            </p:nvGraphicFramePr>
            <p:xfrm>
              <a:off x="1066800" y="2534920"/>
              <a:ext cx="7848600" cy="1680909"/>
            </p:xfrm>
            <a:graphic>
              <a:graphicData uri="http://schemas.openxmlformats.org/drawingml/2006/table">
                <a:tbl>
                  <a:tblPr firstRow="1" bandRow="1">
                    <a:tableStyleId>{2D5ABB26-0587-4C30-8999-92F81FD0307C}</a:tableStyleId>
                  </a:tblPr>
                  <a:tblGrid>
                    <a:gridCol w="2342481">
                      <a:extLst>
                        <a:ext uri="{9D8B030D-6E8A-4147-A177-3AD203B41FA5}">
                          <a16:colId xmlns:a16="http://schemas.microsoft.com/office/drawing/2014/main" val="683677224"/>
                        </a:ext>
                      </a:extLst>
                    </a:gridCol>
                    <a:gridCol w="2381919">
                      <a:extLst>
                        <a:ext uri="{9D8B030D-6E8A-4147-A177-3AD203B41FA5}">
                          <a16:colId xmlns:a16="http://schemas.microsoft.com/office/drawing/2014/main" val="1101077865"/>
                        </a:ext>
                      </a:extLst>
                    </a:gridCol>
                    <a:gridCol w="3124200">
                      <a:extLst>
                        <a:ext uri="{9D8B030D-6E8A-4147-A177-3AD203B41FA5}">
                          <a16:colId xmlns:a16="http://schemas.microsoft.com/office/drawing/2014/main" val="4022758555"/>
                        </a:ext>
                      </a:extLst>
                    </a:gridCol>
                  </a:tblGrid>
                  <a:tr h="7010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4310" r="-235417" b="-138793"/>
                          </a:stretch>
                        </a:blipFill>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51072" t="-4310" b="-138793"/>
                          </a:stretch>
                        </a:blipFill>
                      </a:tcPr>
                    </a:tc>
                    <a:extLst>
                      <a:ext uri="{0D108BD9-81ED-4DB2-BD59-A6C34878D82A}">
                        <a16:rowId xmlns:a16="http://schemas.microsoft.com/office/drawing/2014/main" val="2300394222"/>
                      </a:ext>
                    </a:extLst>
                  </a:tr>
                  <a:tr h="979869">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75155" r="-235417"/>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98210" t="-75155" r="-13120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51072" t="-75155"/>
                          </a:stretch>
                        </a:blipFill>
                      </a:tcPr>
                    </a:tc>
                    <a:extLst>
                      <a:ext uri="{0D108BD9-81ED-4DB2-BD59-A6C34878D82A}">
                        <a16:rowId xmlns:a16="http://schemas.microsoft.com/office/drawing/2014/main" val="632713671"/>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a:t>
            </a:r>
            <a:r>
              <a:rPr lang="en-US" dirty="0"/>
              <a:t>xample</a:t>
            </a:r>
            <a:r>
              <a:rPr dirty="0"/>
              <a:t> 3: Using the Vertex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At this point, we need to decide how to find the </a:t>
                </a:r>
                <a:br>
                  <a:rPr lang="en-US" sz="2800" dirty="0"/>
                </a:br>
                <a14:m>
                  <m:oMath xmlns:m="http://schemas.openxmlformats.org/officeDocument/2006/math">
                    <m:r>
                      <a:rPr>
                        <a:latin typeface="Cambria Math" panose="02040503050406030204" pitchFamily="18" charset="0"/>
                      </a:rPr>
                      <m:t>𝑦</m:t>
                    </m:r>
                  </m:oMath>
                </a14:m>
                <a:r>
                  <a:rPr sz="2800" dirty="0"/>
                  <a:t>-coordinate. Since the </a:t>
                </a:r>
                <a14:m>
                  <m:oMath xmlns:m="http://schemas.openxmlformats.org/officeDocument/2006/math">
                    <m:r>
                      <a:rPr>
                        <a:latin typeface="Cambria Math" panose="02040503050406030204" pitchFamily="18" charset="0"/>
                      </a:rPr>
                      <m:t>𝑥</m:t>
                    </m:r>
                  </m:oMath>
                </a14:m>
                <a:r>
                  <a:rPr sz="2800" dirty="0"/>
                  <a:t>-coordinate is an integer, substitute it directly into the original equation, finding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𝑏</m:t>
                            </m:r>
                          </m:num>
                          <m:den>
                            <m:r>
                              <a:rPr>
                                <a:latin typeface="Cambria Math" panose="02040503050406030204" pitchFamily="18" charset="0"/>
                              </a:rPr>
                              <m:t>2</m:t>
                            </m:r>
                            <m:r>
                              <a:rPr>
                                <a:latin typeface="Cambria Math" panose="02040503050406030204" pitchFamily="18" charset="0"/>
                              </a:rPr>
                              <m:t>𝑎</m:t>
                            </m:r>
                          </m:den>
                        </m:f>
                      </m:e>
                    </m:d>
                  </m:oMath>
                </a14:m>
                <a:r>
                  <a:rPr sz="2800" dirty="0"/>
                  <a: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2</m:t>
                          </m:r>
                        </m:sup>
                      </m:sSup>
                      <m:r>
                        <a:rPr>
                          <a:latin typeface="Cambria Math" panose="02040503050406030204" pitchFamily="18" charset="0"/>
                        </a:rPr>
                        <m:t>−4</m:t>
                      </m:r>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+8</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e>
                      </m:phant>
                      <m:r>
                        <a:rPr>
                          <a:latin typeface="Cambria Math" panose="02040503050406030204" pitchFamily="18" charset="0"/>
                        </a:rPr>
                        <m:t>=4</m:t>
                      </m:r>
                    </m:oMath>
                  </m:oMathPara>
                </a14:m>
                <a:endParaRPr sz="2800" dirty="0"/>
              </a:p>
              <a:p>
                <a:pPr>
                  <a:defRPr sz="2800"/>
                </a:pPr>
                <a:r>
                  <a:rPr dirty="0"/>
                  <a:t>​</a:t>
                </a:r>
                <a:r>
                  <a:rPr sz="2800" dirty="0"/>
                  <a:t>Thus, the vertex of the graph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4</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4174704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a:t>
            </a:r>
            <a:r>
              <a:rPr lang="en-US" dirty="0"/>
              <a:t>xample</a:t>
            </a:r>
            <a:r>
              <a:rPr dirty="0"/>
              <a:t> 3: Using the Vertex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Again, begin by finding the </a:t>
                </a:r>
                <a14:m>
                  <m:oMath xmlns:m="http://schemas.openxmlformats.org/officeDocument/2006/math">
                    <m:r>
                      <a:rPr>
                        <a:latin typeface="Cambria Math" panose="02040503050406030204" pitchFamily="18" charset="0"/>
                      </a:rPr>
                      <m:t>𝑥</m:t>
                    </m:r>
                  </m:oMath>
                </a14:m>
                <a:r>
                  <a:rPr sz="2800" dirty="0"/>
                  <a:t>-coordinate of the vertex.</a:t>
                </a:r>
                <a:endParaRPr lang="en-US" sz="2800" dirty="0"/>
              </a:p>
              <a:p>
                <a:pPr>
                  <a:defRPr sz="2800"/>
                </a:pPr>
                <a:endParaRPr sz="2800" dirty="0"/>
              </a:p>
              <a:p>
                <a:pPr>
                  <a:defRPr sz="2800"/>
                </a:pPr>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475C91C-9441-49C0-B2F3-7BB47BA65D13}"/>
                  </a:ext>
                </a:extLst>
              </p:cNvPr>
              <p:cNvGraphicFramePr>
                <a:graphicFrameLocks noGrp="1"/>
              </p:cNvGraphicFramePr>
              <p:nvPr>
                <p:extLst>
                  <p:ext uri="{D42A27DB-BD31-4B8C-83A1-F6EECF244321}">
                    <p14:modId xmlns:p14="http://schemas.microsoft.com/office/powerpoint/2010/main" val="1297157206"/>
                  </p:ext>
                </p:extLst>
              </p:nvPr>
            </p:nvGraphicFramePr>
            <p:xfrm>
              <a:off x="914400" y="2133600"/>
              <a:ext cx="7848600" cy="1498029"/>
            </p:xfrm>
            <a:graphic>
              <a:graphicData uri="http://schemas.openxmlformats.org/drawingml/2006/table">
                <a:tbl>
                  <a:tblPr firstRow="1" bandRow="1">
                    <a:tableStyleId>{2D5ABB26-0587-4C30-8999-92F81FD0307C}</a:tableStyleId>
                  </a:tblPr>
                  <a:tblGrid>
                    <a:gridCol w="2274253">
                      <a:extLst>
                        <a:ext uri="{9D8B030D-6E8A-4147-A177-3AD203B41FA5}">
                          <a16:colId xmlns:a16="http://schemas.microsoft.com/office/drawing/2014/main" val="683677224"/>
                        </a:ext>
                      </a:extLst>
                    </a:gridCol>
                    <a:gridCol w="2624900">
                      <a:extLst>
                        <a:ext uri="{9D8B030D-6E8A-4147-A177-3AD203B41FA5}">
                          <a16:colId xmlns:a16="http://schemas.microsoft.com/office/drawing/2014/main" val="1101077865"/>
                        </a:ext>
                      </a:extLst>
                    </a:gridCol>
                    <a:gridCol w="2949447">
                      <a:extLst>
                        <a:ext uri="{9D8B030D-6E8A-4147-A177-3AD203B41FA5}">
                          <a16:colId xmlns:a16="http://schemas.microsoft.com/office/drawing/2014/main" val="4022758555"/>
                        </a:ext>
                      </a:extLst>
                    </a:gridCol>
                  </a:tblGrid>
                  <a:tr h="370840">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3</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1</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0394222"/>
                      </a:ext>
                    </a:extLst>
                  </a:tr>
                  <a:tr h="370840">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𝑏</m:t>
                                    </m:r>
                                  </m:num>
                                  <m:den>
                                    <m:r>
                                      <a:rPr lang="en-US" sz="2800" b="0" i="1" smtClean="0">
                                        <a:latin typeface="Cambria Math" panose="02040503050406030204" pitchFamily="18" charset="0"/>
                                      </a:rPr>
                                      <m:t>2</m:t>
                                    </m:r>
                                    <m:r>
                                      <a:rPr lang="en-US" sz="2800" b="0" i="1" smtClean="0">
                                        <a:latin typeface="Cambria Math" panose="02040503050406030204" pitchFamily="18" charset="0"/>
                                      </a:rPr>
                                      <m:t>𝑎</m:t>
                                    </m:r>
                                  </m:den>
                                </m:f>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d>
                                      <m:dPr>
                                        <m:ctrlPr>
                                          <a:rPr lang="en-US" sz="2800" b="0" i="1" smtClean="0">
                                            <a:latin typeface="Cambria Math" panose="02040503050406030204" pitchFamily="18" charset="0"/>
                                          </a:rPr>
                                        </m:ctrlPr>
                                      </m:dPr>
                                      <m:e>
                                        <m:r>
                                          <a:rPr lang="en-US" sz="2800" b="0" i="1" smtClean="0">
                                            <a:latin typeface="Cambria Math" panose="02040503050406030204" pitchFamily="18" charset="0"/>
                                          </a:rPr>
                                          <m:t>5</m:t>
                                        </m:r>
                                      </m:e>
                                    </m:d>
                                  </m:num>
                                  <m:den>
                                    <m:r>
                                      <a:rPr lang="en-US" sz="2800" b="0" i="1" smtClean="0">
                                        <a:latin typeface="Cambria Math" panose="02040503050406030204" pitchFamily="18" charset="0"/>
                                      </a:rPr>
                                      <m:t>2</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3</m:t>
                                        </m:r>
                                      </m:e>
                                    </m:d>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5</m:t>
                                    </m:r>
                                  </m:num>
                                  <m:den>
                                    <m:r>
                                      <a:rPr lang="en-US" sz="2800" b="0" i="1" smtClean="0">
                                        <a:latin typeface="Cambria Math" panose="02040503050406030204" pitchFamily="18" charset="0"/>
                                      </a:rPr>
                                      <m:t>6</m:t>
                                    </m:r>
                                  </m:den>
                                </m:f>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Substitute </a:t>
                          </a:r>
                          <a14:m>
                            <m:oMath xmlns:m="http://schemas.openxmlformats.org/officeDocument/2006/math">
                              <m:r>
                                <a:rPr lang="en-US" sz="2000" b="0" i="1" smtClean="0">
                                  <a:solidFill>
                                    <a:srgbClr val="008080"/>
                                  </a:solidFill>
                                  <a:latin typeface="Cambria Math" panose="02040503050406030204" pitchFamily="18" charset="0"/>
                                </a:rPr>
                                <m:t>𝑎</m:t>
                              </m:r>
                            </m:oMath>
                          </a14:m>
                          <a:r>
                            <a:rPr lang="en-US" sz="2000" dirty="0">
                              <a:solidFill>
                                <a:srgbClr val="008080"/>
                              </a:solidFill>
                            </a:rPr>
                            <a:t> and </a:t>
                          </a:r>
                          <a14:m>
                            <m:oMath xmlns:m="http://schemas.openxmlformats.org/officeDocument/2006/math">
                              <m:r>
                                <a:rPr lang="en-US" sz="2000" b="0" i="1" smtClean="0">
                                  <a:solidFill>
                                    <a:srgbClr val="008080"/>
                                  </a:solidFill>
                                  <a:latin typeface="Cambria Math" panose="02040503050406030204" pitchFamily="18" charset="0"/>
                                </a:rPr>
                                <m:t>𝑏</m:t>
                              </m:r>
                            </m:oMath>
                          </a14:m>
                          <a:r>
                            <a:rPr lang="en-US" sz="2000" dirty="0">
                              <a:solidFill>
                                <a:srgbClr val="008080"/>
                              </a:solidFill>
                            </a:rPr>
                            <a:t> into the formula and simplify. </a:t>
                          </a:r>
                          <a:endParaRPr lang="en-IN" sz="2000" dirty="0">
                            <a:solidFill>
                              <a:srgbClr val="00808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2713671"/>
                      </a:ext>
                    </a:extLst>
                  </a:tr>
                </a:tbl>
              </a:graphicData>
            </a:graphic>
          </p:graphicFrame>
        </mc:Choice>
        <mc:Fallback xmlns="">
          <p:graphicFrame>
            <p:nvGraphicFramePr>
              <p:cNvPr id="5" name="Table 4">
                <a:extLst>
                  <a:ext uri="{FF2B5EF4-FFF2-40B4-BE49-F238E27FC236}">
                    <a16:creationId xmlns:a16="http://schemas.microsoft.com/office/drawing/2014/main" id="{B475C91C-9441-49C0-B2F3-7BB47BA65D13}"/>
                  </a:ext>
                </a:extLst>
              </p:cNvPr>
              <p:cNvGraphicFramePr>
                <a:graphicFrameLocks noGrp="1"/>
              </p:cNvGraphicFramePr>
              <p:nvPr>
                <p:extLst>
                  <p:ext uri="{D42A27DB-BD31-4B8C-83A1-F6EECF244321}">
                    <p14:modId xmlns:p14="http://schemas.microsoft.com/office/powerpoint/2010/main" val="1297157206"/>
                  </p:ext>
                </p:extLst>
              </p:nvPr>
            </p:nvGraphicFramePr>
            <p:xfrm>
              <a:off x="914400" y="2133600"/>
              <a:ext cx="7848600" cy="1498029"/>
            </p:xfrm>
            <a:graphic>
              <a:graphicData uri="http://schemas.openxmlformats.org/drawingml/2006/table">
                <a:tbl>
                  <a:tblPr firstRow="1" bandRow="1">
                    <a:tableStyleId>{2D5ABB26-0587-4C30-8999-92F81FD0307C}</a:tableStyleId>
                  </a:tblPr>
                  <a:tblGrid>
                    <a:gridCol w="2274253">
                      <a:extLst>
                        <a:ext uri="{9D8B030D-6E8A-4147-A177-3AD203B41FA5}">
                          <a16:colId xmlns:a16="http://schemas.microsoft.com/office/drawing/2014/main" val="683677224"/>
                        </a:ext>
                      </a:extLst>
                    </a:gridCol>
                    <a:gridCol w="2624900">
                      <a:extLst>
                        <a:ext uri="{9D8B030D-6E8A-4147-A177-3AD203B41FA5}">
                          <a16:colId xmlns:a16="http://schemas.microsoft.com/office/drawing/2014/main" val="1101077865"/>
                        </a:ext>
                      </a:extLst>
                    </a:gridCol>
                    <a:gridCol w="2949447">
                      <a:extLst>
                        <a:ext uri="{9D8B030D-6E8A-4147-A177-3AD203B41FA5}">
                          <a16:colId xmlns:a16="http://schemas.microsoft.com/office/drawing/2014/main" val="4022758555"/>
                        </a:ext>
                      </a:extLst>
                    </a:gridCol>
                  </a:tblGrid>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r="-245308" b="-189412"/>
                          </a:stretch>
                        </a:blipFill>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0394222"/>
                      </a:ext>
                    </a:extLst>
                  </a:tr>
                  <a:tr h="979869">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52795" r="-24530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86543" t="-52795" r="-112297"/>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66116" t="-52795"/>
                          </a:stretch>
                        </a:blipFill>
                      </a:tcPr>
                    </a:tc>
                    <a:extLst>
                      <a:ext uri="{0D108BD9-81ED-4DB2-BD59-A6C34878D82A}">
                        <a16:rowId xmlns:a16="http://schemas.microsoft.com/office/drawing/2014/main" val="632713671"/>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a:t>
            </a:r>
            <a:r>
              <a:rPr lang="en-US" dirty="0"/>
              <a:t>xample</a:t>
            </a:r>
            <a:r>
              <a:rPr dirty="0"/>
              <a:t> 3: Using the Vertex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sz="2800"/>
                </a:pPr>
                <a:r>
                  <a:rPr dirty="0"/>
                  <a:t>​</a:t>
                </a:r>
                <a:r>
                  <a:rPr sz="2800" dirty="0"/>
                  <a:t>Here, the </a:t>
                </a:r>
                <a14:m>
                  <m:oMath xmlns:m="http://schemas.openxmlformats.org/officeDocument/2006/math">
                    <m:r>
                      <a:rPr>
                        <a:latin typeface="Cambria Math" panose="02040503050406030204" pitchFamily="18" charset="0"/>
                      </a:rPr>
                      <m:t>𝑥</m:t>
                    </m:r>
                  </m:oMath>
                </a14:m>
                <a:r>
                  <a:rPr sz="2800" dirty="0"/>
                  <a:t>-coordinate is a fraction, so substituting it into the original equation leads to messy calculations. Instead, use the explicit formula to find the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𝑦</m:t>
                    </m:r>
                  </m:oMath>
                </a14:m>
                <a:r>
                  <a:rPr sz="2800" dirty="0"/>
                  <a:t>-coordinate.</a:t>
                </a:r>
                <a:endParaRPr lang="en-US" sz="2800" dirty="0"/>
              </a:p>
              <a:p>
                <a:pPr>
                  <a:lnSpc>
                    <a:spcPct val="150000"/>
                  </a:lnSpc>
                  <a:defRPr sz="2800"/>
                </a:pPr>
                <a:endParaRPr lang="en-IN" sz="3400" dirty="0"/>
              </a:p>
              <a:p>
                <a:pPr>
                  <a:defRPr sz="2800"/>
                </a:pPr>
                <a:endParaRPr lang="en-IN" dirty="0"/>
              </a:p>
              <a:p>
                <a:pPr>
                  <a:defRPr sz="2800"/>
                </a:pPr>
                <a:endParaRPr lang="en-IN" sz="2800" dirty="0"/>
              </a:p>
              <a:p>
                <a:pPr>
                  <a:defRPr sz="2800"/>
                </a:pPr>
                <a:endParaRPr sz="2800" dirty="0"/>
              </a:p>
              <a:p>
                <a:pPr>
                  <a:defRPr sz="2800"/>
                </a:pPr>
                <a:r>
                  <a:rPr dirty="0"/>
                  <a:t>​</a:t>
                </a:r>
                <a:r>
                  <a:rPr sz="2800" dirty="0"/>
                  <a:t>Thus, the vertex of the graph of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6</m:t>
                            </m:r>
                          </m:den>
                        </m:f>
                        <m:r>
                          <m:rPr>
                            <m:nor/>
                          </m:rPr>
                          <a:rPr/>
                          <m:t>,</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37</m:t>
                            </m:r>
                          </m:num>
                          <m:den>
                            <m:r>
                              <a:rPr>
                                <a:latin typeface="Cambria Math" panose="02040503050406030204" pitchFamily="18" charset="0"/>
                              </a:rPr>
                              <m:t>12</m:t>
                            </m:r>
                          </m:den>
                        </m:f>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18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86AA92B0-2582-4E46-BEAD-7B54E3E1D588}"/>
                  </a:ext>
                </a:extLst>
              </p:cNvPr>
              <p:cNvGraphicFramePr>
                <a:graphicFrameLocks noGrp="1"/>
              </p:cNvGraphicFramePr>
              <p:nvPr>
                <p:extLst>
                  <p:ext uri="{D42A27DB-BD31-4B8C-83A1-F6EECF244321}">
                    <p14:modId xmlns:p14="http://schemas.microsoft.com/office/powerpoint/2010/main" val="3346653827"/>
                  </p:ext>
                </p:extLst>
              </p:nvPr>
            </p:nvGraphicFramePr>
            <p:xfrm>
              <a:off x="533400" y="2826194"/>
              <a:ext cx="8081518" cy="2631568"/>
            </p:xfrm>
            <a:graphic>
              <a:graphicData uri="http://schemas.openxmlformats.org/drawingml/2006/table">
                <a:tbl>
                  <a:tblPr firstRow="1" bandRow="1">
                    <a:tableStyleId>{2D5ABB26-0587-4C30-8999-92F81FD0307C}</a:tableStyleId>
                  </a:tblPr>
                  <a:tblGrid>
                    <a:gridCol w="1625981">
                      <a:extLst>
                        <a:ext uri="{9D8B030D-6E8A-4147-A177-3AD203B41FA5}">
                          <a16:colId xmlns:a16="http://schemas.microsoft.com/office/drawing/2014/main" val="683677224"/>
                        </a:ext>
                      </a:extLst>
                    </a:gridCol>
                    <a:gridCol w="3154363">
                      <a:extLst>
                        <a:ext uri="{9D8B030D-6E8A-4147-A177-3AD203B41FA5}">
                          <a16:colId xmlns:a16="http://schemas.microsoft.com/office/drawing/2014/main" val="1101077865"/>
                        </a:ext>
                      </a:extLst>
                    </a:gridCol>
                    <a:gridCol w="3301174">
                      <a:extLst>
                        <a:ext uri="{9D8B030D-6E8A-4147-A177-3AD203B41FA5}">
                          <a16:colId xmlns:a16="http://schemas.microsoft.com/office/drawing/2014/main" val="4022758555"/>
                        </a:ext>
                      </a:extLst>
                    </a:gridCol>
                  </a:tblGrid>
                  <a:tr h="370840">
                    <a:tc>
                      <a:txBody>
                        <a:bodyPr/>
                        <a:lstStyle/>
                        <a:p>
                          <a:pPr/>
                          <a14:m>
                            <m:oMathPara xmlns:m="http://schemas.openxmlformats.org/officeDocument/2006/math">
                              <m:oMathParaPr>
                                <m:jc m:val="right"/>
                              </m:oMathParaPr>
                              <m:oMath xmlns:m="http://schemas.openxmlformats.org/officeDocument/2006/math">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4</m:t>
                                    </m:r>
                                    <m:r>
                                      <a:rPr lang="en-US" sz="2600" b="0" i="1" smtClean="0">
                                        <a:latin typeface="Cambria Math" panose="02040503050406030204" pitchFamily="18" charset="0"/>
                                      </a:rPr>
                                      <m:t>𝑎𝑐</m:t>
                                    </m:r>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𝑏</m:t>
                                        </m:r>
                                      </m:e>
                                      <m:sup>
                                        <m:r>
                                          <a:rPr lang="en-US" sz="2600" b="0" i="1" smtClean="0">
                                            <a:latin typeface="Cambria Math" panose="02040503050406030204" pitchFamily="18" charset="0"/>
                                          </a:rPr>
                                          <m:t>2</m:t>
                                        </m:r>
                                      </m:sup>
                                    </m:sSup>
                                  </m:num>
                                  <m:den>
                                    <m:r>
                                      <a:rPr lang="en-US" sz="2600" b="0" i="1" smtClean="0">
                                        <a:latin typeface="Cambria Math" panose="02040503050406030204" pitchFamily="18" charset="0"/>
                                      </a:rPr>
                                      <m:t>4</m:t>
                                    </m:r>
                                    <m:r>
                                      <a:rPr lang="en-US" sz="2600" b="0" i="1" smtClean="0">
                                        <a:latin typeface="Cambria Math" panose="02040503050406030204" pitchFamily="18" charset="0"/>
                                      </a:rPr>
                                      <m:t>𝑎</m:t>
                                    </m:r>
                                  </m:den>
                                </m:f>
                              </m:oMath>
                            </m:oMathPara>
                          </a14:m>
                          <a:endParaRPr lang="en-IN" sz="2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4</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3</m:t>
                                        </m:r>
                                      </m:e>
                                    </m:d>
                                    <m:d>
                                      <m:dPr>
                                        <m:ctrlPr>
                                          <a:rPr lang="en-US" sz="2600" b="0" i="1" smtClean="0">
                                            <a:latin typeface="Cambria Math" panose="02040503050406030204" pitchFamily="18" charset="0"/>
                                          </a:rPr>
                                        </m:ctrlPr>
                                      </m:dPr>
                                      <m:e>
                                        <m:r>
                                          <a:rPr lang="en-US" sz="2600" b="0" i="1" smtClean="0">
                                            <a:latin typeface="Cambria Math" panose="02040503050406030204" pitchFamily="18" charset="0"/>
                                          </a:rPr>
                                          <m:t>−1</m:t>
                                        </m:r>
                                      </m:e>
                                    </m:d>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d>
                                          <m:dPr>
                                            <m:ctrlPr>
                                              <a:rPr lang="en-US" sz="2600" b="0" i="1" smtClean="0">
                                                <a:latin typeface="Cambria Math" panose="02040503050406030204" pitchFamily="18" charset="0"/>
                                              </a:rPr>
                                            </m:ctrlPr>
                                          </m:dPr>
                                          <m:e>
                                            <m:r>
                                              <a:rPr lang="en-US" sz="2600" b="0" i="1" smtClean="0">
                                                <a:latin typeface="Cambria Math" panose="02040503050406030204" pitchFamily="18" charset="0"/>
                                              </a:rPr>
                                              <m:t>5</m:t>
                                            </m:r>
                                          </m:e>
                                        </m:d>
                                      </m:e>
                                      <m:sup>
                                        <m:r>
                                          <a:rPr lang="en-US" sz="2600" b="0" i="1" smtClean="0">
                                            <a:latin typeface="Cambria Math" panose="02040503050406030204" pitchFamily="18" charset="0"/>
                                          </a:rPr>
                                          <m:t>2</m:t>
                                        </m:r>
                                      </m:sup>
                                    </m:sSup>
                                  </m:num>
                                  <m:den>
                                    <m:r>
                                      <a:rPr lang="en-US" sz="2600" b="0" i="1" smtClean="0">
                                        <a:latin typeface="Cambria Math" panose="02040503050406030204" pitchFamily="18" charset="0"/>
                                      </a:rPr>
                                      <m:t>4(3)</m:t>
                                    </m:r>
                                  </m:den>
                                </m:f>
                              </m:oMath>
                            </m:oMathPara>
                          </a14:m>
                          <a:endParaRPr lang="en-IN" sz="2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Substitute </a:t>
                          </a:r>
                          <a14:m>
                            <m:oMath xmlns:m="http://schemas.openxmlformats.org/officeDocument/2006/math">
                              <m:r>
                                <a:rPr lang="en-US" sz="2000" b="0" i="1" smtClean="0">
                                  <a:solidFill>
                                    <a:srgbClr val="008080"/>
                                  </a:solidFill>
                                  <a:latin typeface="Cambria Math" panose="02040503050406030204" pitchFamily="18" charset="0"/>
                                </a:rPr>
                                <m:t>𝑎</m:t>
                              </m:r>
                            </m:oMath>
                          </a14:m>
                          <a:r>
                            <a:rPr lang="en-US" sz="2000" dirty="0">
                              <a:solidFill>
                                <a:srgbClr val="008080"/>
                              </a:solidFill>
                            </a:rPr>
                            <a:t>, </a:t>
                          </a:r>
                          <a14:m>
                            <m:oMath xmlns:m="http://schemas.openxmlformats.org/officeDocument/2006/math">
                              <m:r>
                                <a:rPr lang="en-US" sz="2000" b="0" i="1" smtClean="0">
                                  <a:solidFill>
                                    <a:srgbClr val="008080"/>
                                  </a:solidFill>
                                  <a:latin typeface="Cambria Math" panose="02040503050406030204" pitchFamily="18" charset="0"/>
                                </a:rPr>
                                <m:t>𝑏</m:t>
                              </m:r>
                            </m:oMath>
                          </a14:m>
                          <a:r>
                            <a:rPr lang="en-US" sz="2000" dirty="0">
                              <a:solidFill>
                                <a:srgbClr val="008080"/>
                              </a:solidFill>
                            </a:rPr>
                            <a:t> and </a:t>
                          </a:r>
                          <a14:m>
                            <m:oMath xmlns:m="http://schemas.openxmlformats.org/officeDocument/2006/math">
                              <m:r>
                                <a:rPr lang="en-US" sz="2000" b="0" i="1" smtClean="0">
                                  <a:solidFill>
                                    <a:srgbClr val="008080"/>
                                  </a:solidFill>
                                  <a:latin typeface="Cambria Math" panose="02040503050406030204" pitchFamily="18" charset="0"/>
                                </a:rPr>
                                <m:t>𝑐</m:t>
                              </m:r>
                            </m:oMath>
                          </a14:m>
                          <a:r>
                            <a:rPr lang="en-US" sz="2000" dirty="0">
                              <a:solidFill>
                                <a:srgbClr val="008080"/>
                              </a:solidFill>
                            </a:rPr>
                            <a:t> into the formula and simplify.</a:t>
                          </a:r>
                          <a:endParaRPr lang="en-IN" sz="2000" dirty="0">
                            <a:solidFill>
                              <a:srgbClr val="00808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0394222"/>
                      </a:ext>
                    </a:extLst>
                  </a:tr>
                  <a:tr h="370840">
                    <a:tc>
                      <a:txBody>
                        <a:bodyPr/>
                        <a:lstStyle/>
                        <a:p>
                          <a:endParaRPr lang="en-IN"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−12−25</m:t>
                                    </m:r>
                                  </m:num>
                                  <m:den>
                                    <m:r>
                                      <a:rPr lang="en-US" sz="2600" b="0" i="1" smtClean="0">
                                        <a:latin typeface="Cambria Math" panose="02040503050406030204" pitchFamily="18" charset="0"/>
                                      </a:rPr>
                                      <m:t>12</m:t>
                                    </m:r>
                                  </m:den>
                                </m:f>
                              </m:oMath>
                            </m:oMathPara>
                          </a14:m>
                          <a:endParaRPr lang="en-IN"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000" dirty="0">
                            <a:solidFill>
                              <a:srgbClr val="00808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2713671"/>
                      </a:ext>
                    </a:extLst>
                  </a:tr>
                  <a:tr h="370840">
                    <a:tc>
                      <a:txBody>
                        <a:bodyPr/>
                        <a:lstStyle/>
                        <a:p>
                          <a:endParaRPr lang="en-IN"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37</m:t>
                                    </m:r>
                                  </m:num>
                                  <m:den>
                                    <m:r>
                                      <a:rPr lang="en-US" sz="2600" b="0" i="1" smtClean="0">
                                        <a:latin typeface="Cambria Math" panose="02040503050406030204" pitchFamily="18" charset="0"/>
                                      </a:rPr>
                                      <m:t>12</m:t>
                                    </m:r>
                                  </m:den>
                                </m:f>
                              </m:oMath>
                            </m:oMathPara>
                          </a14:m>
                          <a:endParaRPr lang="en-IN"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000" dirty="0">
                            <a:solidFill>
                              <a:srgbClr val="00808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053930"/>
                      </a:ext>
                    </a:extLst>
                  </a:tr>
                </a:tbl>
              </a:graphicData>
            </a:graphic>
          </p:graphicFrame>
        </mc:Choice>
        <mc:Fallback xmlns="">
          <p:graphicFrame>
            <p:nvGraphicFramePr>
              <p:cNvPr id="4" name="Table 4">
                <a:extLst>
                  <a:ext uri="{FF2B5EF4-FFF2-40B4-BE49-F238E27FC236}">
                    <a16:creationId xmlns:a16="http://schemas.microsoft.com/office/drawing/2014/main" id="{86AA92B0-2582-4E46-BEAD-7B54E3E1D588}"/>
                  </a:ext>
                </a:extLst>
              </p:cNvPr>
              <p:cNvGraphicFramePr>
                <a:graphicFrameLocks noGrp="1"/>
              </p:cNvGraphicFramePr>
              <p:nvPr>
                <p:extLst>
                  <p:ext uri="{D42A27DB-BD31-4B8C-83A1-F6EECF244321}">
                    <p14:modId xmlns:p14="http://schemas.microsoft.com/office/powerpoint/2010/main" val="3346653827"/>
                  </p:ext>
                </p:extLst>
              </p:nvPr>
            </p:nvGraphicFramePr>
            <p:xfrm>
              <a:off x="533400" y="2826194"/>
              <a:ext cx="8081518" cy="2631568"/>
            </p:xfrm>
            <a:graphic>
              <a:graphicData uri="http://schemas.openxmlformats.org/drawingml/2006/table">
                <a:tbl>
                  <a:tblPr firstRow="1" bandRow="1">
                    <a:tableStyleId>{2D5ABB26-0587-4C30-8999-92F81FD0307C}</a:tableStyleId>
                  </a:tblPr>
                  <a:tblGrid>
                    <a:gridCol w="1625981">
                      <a:extLst>
                        <a:ext uri="{9D8B030D-6E8A-4147-A177-3AD203B41FA5}">
                          <a16:colId xmlns:a16="http://schemas.microsoft.com/office/drawing/2014/main" val="683677224"/>
                        </a:ext>
                      </a:extLst>
                    </a:gridCol>
                    <a:gridCol w="3154363">
                      <a:extLst>
                        <a:ext uri="{9D8B030D-6E8A-4147-A177-3AD203B41FA5}">
                          <a16:colId xmlns:a16="http://schemas.microsoft.com/office/drawing/2014/main" val="1101077865"/>
                        </a:ext>
                      </a:extLst>
                    </a:gridCol>
                    <a:gridCol w="3301174">
                      <a:extLst>
                        <a:ext uri="{9D8B030D-6E8A-4147-A177-3AD203B41FA5}">
                          <a16:colId xmlns:a16="http://schemas.microsoft.com/office/drawing/2014/main" val="4022758555"/>
                        </a:ext>
                      </a:extLst>
                    </a:gridCol>
                  </a:tblGrid>
                  <a:tr h="956882">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r="-397004" b="-175796"/>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51544" r="-104633" b="-175796"/>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44834" b="-175796"/>
                          </a:stretch>
                        </a:blipFill>
                      </a:tcPr>
                    </a:tc>
                    <a:extLst>
                      <a:ext uri="{0D108BD9-81ED-4DB2-BD59-A6C34878D82A}">
                        <a16:rowId xmlns:a16="http://schemas.microsoft.com/office/drawing/2014/main" val="2300394222"/>
                      </a:ext>
                    </a:extLst>
                  </a:tr>
                  <a:tr h="841375">
                    <a:tc>
                      <a:txBody>
                        <a:bodyPr/>
                        <a:lstStyle/>
                        <a:p>
                          <a:endParaRPr lang="en-IN"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51544" t="-112950" r="-104633" b="-98561"/>
                          </a:stretch>
                        </a:blipFill>
                      </a:tcPr>
                    </a:tc>
                    <a:tc>
                      <a:txBody>
                        <a:bodyPr/>
                        <a:lstStyle/>
                        <a:p>
                          <a:endParaRPr lang="en-IN" sz="2000" dirty="0">
                            <a:solidFill>
                              <a:srgbClr val="00808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2713671"/>
                      </a:ext>
                    </a:extLst>
                  </a:tr>
                  <a:tr h="833311">
                    <a:tc>
                      <a:txBody>
                        <a:bodyPr/>
                        <a:lstStyle/>
                        <a:p>
                          <a:endParaRPr lang="en-IN"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51544" t="-216058" r="-104633"/>
                          </a:stretch>
                        </a:blipFill>
                      </a:tcPr>
                    </a:tc>
                    <a:tc>
                      <a:txBody>
                        <a:bodyPr/>
                        <a:lstStyle/>
                        <a:p>
                          <a:endParaRPr lang="en-IN" sz="2000" dirty="0">
                            <a:solidFill>
                              <a:srgbClr val="00808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053930"/>
                      </a:ext>
                    </a:extLst>
                  </a:tr>
                </a:tbl>
              </a:graphicData>
            </a:graphic>
          </p:graphicFrame>
        </mc:Fallback>
      </mc:AlternateContent>
    </p:spTree>
    <p:extLst>
      <p:ext uri="{BB962C8B-B14F-4D97-AF65-F5344CB8AC3E}">
        <p14:creationId xmlns:p14="http://schemas.microsoft.com/office/powerpoint/2010/main" val="368890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a:t>
            </a:r>
            <a:r>
              <a:rPr lang="en-US" dirty="0"/>
              <a:t>xample</a:t>
            </a:r>
            <a:r>
              <a:rPr dirty="0"/>
              <a:t> 1: Graphing Linear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Graph the following linear functions.</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+2</m:t>
                    </m:r>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=3</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a:t>
            </a:r>
            <a:endParaRPr dirty="0"/>
          </a:p>
        </p:txBody>
      </p:sp>
      <p:sp>
        <p:nvSpPr>
          <p:cNvPr id="3" name="Text Placeholder 2"/>
          <p:cNvSpPr>
            <a:spLocks noGrp="1"/>
          </p:cNvSpPr>
          <p:nvPr>
            <p:ph type="body" sz="quarter" idx="10"/>
          </p:nvPr>
        </p:nvSpPr>
        <p:spPr>
          <a:xfrm>
            <a:off x="457200" y="1082078"/>
            <a:ext cx="8229600" cy="1384995"/>
          </a:xfrm>
        </p:spPr>
        <p:txBody>
          <a:bodyPr>
            <a:spAutoFit/>
          </a:bodyPr>
          <a:lstStyle/>
          <a:p>
            <a:r>
              <a:rPr sz="2800"/>
              <a:t>A function cannot represent a vertical line (since it fails the vertical line test). Vertical lines can represent the graphs of equations, but not functions.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A1901EE3-A73E-44C3-911E-BBD832B31D80}"/>
                  </a:ext>
                </a:extLst>
              </p:cNvPr>
              <p:cNvSpPr txBox="1">
                <a:spLocks/>
              </p:cNvSpPr>
              <p:nvPr/>
            </p:nvSpPr>
            <p:spPr>
              <a:xfrm>
                <a:off x="457200" y="1029287"/>
                <a:ext cx="8305800" cy="49670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43400" indent="-4343400">
                  <a:buFont typeface="+mj-lt"/>
                  <a:buAutoNum type="alphaLcPeriod"/>
                </a:pPr>
                <a:r>
                  <a:rPr lang="en-IN" sz="2200" dirty="0"/>
                  <a:t>​The function </a:t>
                </a:r>
                <a14:m>
                  <m:oMath xmlns:m="http://schemas.openxmlformats.org/officeDocument/2006/math">
                    <m:r>
                      <a:rPr lang="en-IN" sz="2200">
                        <a:latin typeface="Cambria Math"/>
                      </a:rPr>
                      <m:t>𝑓</m:t>
                    </m:r>
                  </m:oMath>
                </a14:m>
                <a:r>
                  <a:rPr lang="en-IN" sz="2200" dirty="0"/>
                  <a:t> is a line with a slope of </a:t>
                </a:r>
                <a:r>
                  <a:rPr lang="en-IN" sz="2200" dirty="0">
                    <a:latin typeface="Cambria Math"/>
                  </a:rPr>
                  <a:t>3</a:t>
                </a:r>
                <a:r>
                  <a:rPr lang="en-IN" sz="2200" dirty="0"/>
                  <a:t> and a </a:t>
                </a:r>
                <a14:m>
                  <m:oMath xmlns:m="http://schemas.openxmlformats.org/officeDocument/2006/math">
                    <m:r>
                      <a:rPr lang="en-IN" sz="2200">
                        <a:latin typeface="Cambria Math"/>
                      </a:rPr>
                      <m:t>𝑦</m:t>
                    </m:r>
                  </m:oMath>
                </a14:m>
                <a:r>
                  <a:rPr lang="en-IN" sz="2200" dirty="0"/>
                  <a:t>-intercept of </a:t>
                </a:r>
                <a:r>
                  <a:rPr lang="en-IN" sz="2200" dirty="0">
                    <a:latin typeface="Cambria Math"/>
                  </a:rPr>
                  <a:t>2</a:t>
                </a:r>
                <a:r>
                  <a:rPr lang="en-IN" sz="2200" dirty="0"/>
                  <a:t>. </a:t>
                </a:r>
                <a:br>
                  <a:rPr lang="en-IN" sz="2200" dirty="0"/>
                </a:br>
                <a:br>
                  <a:rPr lang="en-IN" sz="2200" dirty="0"/>
                </a:br>
                <a:r>
                  <a:rPr lang="en-IN" sz="2200" dirty="0"/>
                  <a:t>To graph the function, plot the ordered pair </a:t>
                </a:r>
                <a14:m>
                  <m:oMath xmlns:m="http://schemas.openxmlformats.org/officeDocument/2006/math">
                    <m:d>
                      <m:dPr>
                        <m:ctrlPr>
                          <a:rPr lang="ar-AE" sz="2200" i="1">
                            <a:latin typeface="Cambria Math" panose="02040503050406030204" pitchFamily="18" charset="0"/>
                          </a:rPr>
                        </m:ctrlPr>
                      </m:dPr>
                      <m:e>
                        <m:r>
                          <a:rPr lang="ar-AE" sz="2200">
                            <a:latin typeface="Cambria Math"/>
                          </a:rPr>
                          <m:t>0</m:t>
                        </m:r>
                        <m:r>
                          <m:rPr>
                            <m:nor/>
                          </m:rPr>
                          <a:rPr lang="ar-AE" sz="2200">
                            <a:latin typeface="Cambria Math"/>
                          </a:rPr>
                          <m:t>, </m:t>
                        </m:r>
                        <m:r>
                          <a:rPr lang="ar-AE" sz="2200">
                            <a:latin typeface="Cambria Math"/>
                          </a:rPr>
                          <m:t>2</m:t>
                        </m:r>
                      </m:e>
                    </m:d>
                  </m:oMath>
                </a14:m>
                <a:r>
                  <a:rPr lang="ar-AE" sz="2200" dirty="0"/>
                  <a:t> </a:t>
                </a:r>
                <a:r>
                  <a:rPr lang="en-IN" sz="2200" dirty="0"/>
                  <a:t>and locate another point on the line by moving up </a:t>
                </a:r>
                <a:r>
                  <a:rPr lang="en-IN" sz="2200" dirty="0">
                    <a:latin typeface="Cambria Math"/>
                  </a:rPr>
                  <a:t>3</a:t>
                </a:r>
                <a:r>
                  <a:rPr lang="en-IN" sz="2200" dirty="0"/>
                  <a:t> units and over to the right </a:t>
                </a:r>
                <a:r>
                  <a:rPr lang="en-IN" sz="2200" dirty="0">
                    <a:latin typeface="Cambria Math"/>
                  </a:rPr>
                  <a:t>1</a:t>
                </a:r>
                <a:r>
                  <a:rPr lang="en-IN" sz="2200" dirty="0"/>
                  <a:t> unit, giving the ordered pair </a:t>
                </a:r>
                <a14:m>
                  <m:oMath xmlns:m="http://schemas.openxmlformats.org/officeDocument/2006/math">
                    <m:d>
                      <m:dPr>
                        <m:ctrlPr>
                          <a:rPr lang="ar-AE" sz="2200" i="1">
                            <a:latin typeface="Cambria Math" panose="02040503050406030204" pitchFamily="18" charset="0"/>
                          </a:rPr>
                        </m:ctrlPr>
                      </m:dPr>
                      <m:e>
                        <m:r>
                          <a:rPr lang="ar-AE" sz="2200">
                            <a:latin typeface="Cambria Math"/>
                          </a:rPr>
                          <m:t>1</m:t>
                        </m:r>
                        <m:r>
                          <m:rPr>
                            <m:nor/>
                          </m:rPr>
                          <a:rPr lang="ar-AE" sz="2200">
                            <a:latin typeface="Cambria Math"/>
                          </a:rPr>
                          <m:t>, </m:t>
                        </m:r>
                        <m:r>
                          <a:rPr lang="ar-AE" sz="2200">
                            <a:latin typeface="Cambria Math"/>
                          </a:rPr>
                          <m:t>5</m:t>
                        </m:r>
                      </m:e>
                    </m:d>
                  </m:oMath>
                </a14:m>
                <a:r>
                  <a:rPr lang="ar-AE" sz="2200" dirty="0"/>
                  <a:t>.</a:t>
                </a:r>
                <a:r>
                  <a:rPr lang="en-US" sz="2200" dirty="0"/>
                  <a:t> </a:t>
                </a:r>
                <a:r>
                  <a:rPr lang="en-IN" sz="2200" dirty="0"/>
                  <a:t>Once these two points have been plotted, connecting them with a straight line completes the process.</a:t>
                </a:r>
              </a:p>
              <a:p>
                <a:endParaRPr lang="en-IN" sz="2800" dirty="0"/>
              </a:p>
            </p:txBody>
          </p:sp>
        </mc:Choice>
        <mc:Fallback xmlns="">
          <p:sp>
            <p:nvSpPr>
              <p:cNvPr id="9" name="Text Placeholder 4">
                <a:extLst>
                  <a:ext uri="{FF2B5EF4-FFF2-40B4-BE49-F238E27FC236}">
                    <a16:creationId xmlns:a16="http://schemas.microsoft.com/office/drawing/2014/main" id="{A1901EE3-A73E-44C3-911E-BBD832B31D80}"/>
                  </a:ext>
                </a:extLst>
              </p:cNvPr>
              <p:cNvSpPr txBox="1">
                <a:spLocks noRot="1" noChangeAspect="1" noMove="1" noResize="1" noEditPoints="1" noAdjustHandles="1" noChangeArrowheads="1" noChangeShapeType="1" noTextEdit="1"/>
              </p:cNvSpPr>
              <p:nvPr/>
            </p:nvSpPr>
            <p:spPr>
              <a:xfrm>
                <a:off x="457200" y="1029287"/>
                <a:ext cx="8305800" cy="4967067"/>
              </a:xfrm>
              <a:prstGeom prst="rect">
                <a:avLst/>
              </a:prstGeom>
              <a:blipFill>
                <a:blip r:embed="rId2"/>
                <a:stretch>
                  <a:fillRect l="-954" t="-982" r="-1027"/>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Example 1: Graphing Linear Functions (cont.)</a:t>
            </a:r>
          </a:p>
        </p:txBody>
      </p:sp>
      <p:pic>
        <p:nvPicPr>
          <p:cNvPr id="8" name="Content Placeholder 4">
            <a:extLst>
              <a:ext uri="{FF2B5EF4-FFF2-40B4-BE49-F238E27FC236}">
                <a16:creationId xmlns:a16="http://schemas.microsoft.com/office/drawing/2014/main" id="{01A92D4C-8F4D-4732-83F1-B876FAC5ED2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1219200"/>
            <a:ext cx="4038600" cy="4038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a:t>
            </a:r>
            <a:r>
              <a:rPr lang="en-US" dirty="0"/>
              <a:t>xample</a:t>
            </a:r>
            <a:r>
              <a:rPr dirty="0"/>
              <a:t> 1: Graphing Linear Functions (cont.)</a:t>
            </a:r>
          </a:p>
        </p:txBody>
      </p:sp>
      <p:pic>
        <p:nvPicPr>
          <p:cNvPr id="5" name="Content Placeholder 4">
            <a:extLst>
              <a:ext uri="{FF2B5EF4-FFF2-40B4-BE49-F238E27FC236}">
                <a16:creationId xmlns:a16="http://schemas.microsoft.com/office/drawing/2014/main" id="{6E7A5580-7E85-4EDB-8AA6-103391E1DC41}"/>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1219200"/>
            <a:ext cx="4041648" cy="4041648"/>
          </a:xfrm>
        </p:spPr>
      </p:pic>
      <mc:AlternateContent xmlns:mc="http://schemas.openxmlformats.org/markup-compatibility/2006" xmlns:a14="http://schemas.microsoft.com/office/drawing/2010/main">
        <mc:Choice Requires="a14">
          <p:sp>
            <p:nvSpPr>
              <p:cNvPr id="4" name="Text Placeholder 4">
                <a:extLst>
                  <a:ext uri="{FF2B5EF4-FFF2-40B4-BE49-F238E27FC236}">
                    <a16:creationId xmlns:a16="http://schemas.microsoft.com/office/drawing/2014/main" id="{CCA9E58E-E3EE-4728-BE9D-588BD1157E57}"/>
                  </a:ext>
                </a:extLst>
              </p:cNvPr>
              <p:cNvSpPr txBox="1">
                <a:spLocks/>
              </p:cNvSpPr>
              <p:nvPr/>
            </p:nvSpPr>
            <p:spPr>
              <a:xfrm>
                <a:off x="457200" y="1029287"/>
                <a:ext cx="8305800" cy="49670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43400" indent="-4343400">
                  <a:buFont typeface="+mj-lt"/>
                  <a:buAutoNum type="alphaLcPeriod" startAt="2"/>
                </a:pPr>
                <a:r>
                  <a:rPr lang="en-IN" sz="2200" dirty="0"/>
                  <a:t>​</a:t>
                </a:r>
                <a:r>
                  <a:rPr lang="en-US" sz="2400" dirty="0"/>
                  <a:t>The graph of the function </a:t>
                </a:r>
                <a14:m>
                  <m:oMath xmlns:m="http://schemas.openxmlformats.org/officeDocument/2006/math">
                    <m:r>
                      <a:rPr lang="en-US" sz="2400">
                        <a:latin typeface="Cambria Math"/>
                      </a:rPr>
                      <m:t>𝑔</m:t>
                    </m:r>
                  </m:oMath>
                </a14:m>
                <a:r>
                  <a:rPr lang="en-US" sz="2400" dirty="0"/>
                  <a:t> is a straight line with a slope of </a:t>
                </a:r>
                <a:r>
                  <a:rPr lang="en-US" sz="2400" dirty="0">
                    <a:latin typeface="Cambria Math"/>
                  </a:rPr>
                  <a:t>0</a:t>
                </a:r>
                <a:r>
                  <a:rPr lang="en-US" sz="2400" dirty="0"/>
                  <a:t> and a </a:t>
                </a:r>
                <a14:m>
                  <m:oMath xmlns:m="http://schemas.openxmlformats.org/officeDocument/2006/math">
                    <m:r>
                      <a:rPr lang="en-US" sz="2400">
                        <a:latin typeface="Cambria Math"/>
                      </a:rPr>
                      <m:t>𝑦</m:t>
                    </m:r>
                  </m:oMath>
                </a14:m>
                <a:r>
                  <a:rPr lang="en-US" sz="2400" dirty="0"/>
                  <a:t>-intercept of </a:t>
                </a:r>
                <a:r>
                  <a:rPr lang="en-US" sz="2400" dirty="0">
                    <a:latin typeface="Cambria Math"/>
                  </a:rPr>
                  <a:t>3</a:t>
                </a:r>
                <a:r>
                  <a:rPr lang="en-US" sz="2400" dirty="0"/>
                  <a:t>.</a:t>
                </a:r>
                <a:br>
                  <a:rPr lang="en-US" sz="2400" dirty="0"/>
                </a:br>
                <a:br>
                  <a:rPr lang="en-US" sz="2400" dirty="0"/>
                </a:br>
                <a:r>
                  <a:rPr lang="en-US" sz="2400" dirty="0"/>
                  <a:t>A linear function with a slope of </a:t>
                </a:r>
                <a:r>
                  <a:rPr lang="en-US" sz="2400" dirty="0">
                    <a:latin typeface="Cambria Math"/>
                  </a:rPr>
                  <a:t>0</a:t>
                </a:r>
                <a:r>
                  <a:rPr lang="en-US" sz="2400" dirty="0"/>
                  <a:t> is also called a </a:t>
                </a:r>
                <a:r>
                  <a:rPr lang="en-US" sz="2400" b="1" dirty="0"/>
                  <a:t>constant function</a:t>
                </a:r>
                <a:r>
                  <a:rPr lang="en-US" sz="2400" dirty="0"/>
                  <a:t>, as it turns any input into one fixed constant—in this case the number </a:t>
                </a:r>
                <a:r>
                  <a:rPr lang="en-US" sz="2400" dirty="0">
                    <a:latin typeface="Cambria Math"/>
                  </a:rPr>
                  <a:t>3</a:t>
                </a:r>
                <a:r>
                  <a:rPr lang="en-US" sz="2400" dirty="0"/>
                  <a:t>. The graph of a constant function is always a horizontal line.</a:t>
                </a:r>
                <a:endParaRPr lang="en-IN" sz="2200" dirty="0"/>
              </a:p>
              <a:p>
                <a:endParaRPr lang="en-IN" sz="2800" dirty="0"/>
              </a:p>
            </p:txBody>
          </p:sp>
        </mc:Choice>
        <mc:Fallback xmlns="">
          <p:sp>
            <p:nvSpPr>
              <p:cNvPr id="4" name="Text Placeholder 4">
                <a:extLst>
                  <a:ext uri="{FF2B5EF4-FFF2-40B4-BE49-F238E27FC236}">
                    <a16:creationId xmlns:a16="http://schemas.microsoft.com/office/drawing/2014/main" id="{CCA9E58E-E3EE-4728-BE9D-588BD1157E57}"/>
                  </a:ext>
                </a:extLst>
              </p:cNvPr>
              <p:cNvSpPr txBox="1">
                <a:spLocks noRot="1" noChangeAspect="1" noMove="1" noResize="1" noEditPoints="1" noAdjustHandles="1" noChangeArrowheads="1" noChangeShapeType="1" noTextEdit="1"/>
              </p:cNvSpPr>
              <p:nvPr/>
            </p:nvSpPr>
            <p:spPr>
              <a:xfrm>
                <a:off x="457200" y="1029287"/>
                <a:ext cx="8305800" cy="4967067"/>
              </a:xfrm>
              <a:prstGeom prst="rect">
                <a:avLst/>
              </a:prstGeom>
              <a:blipFill>
                <a:blip r:embed="rId4"/>
                <a:stretch>
                  <a:fillRect l="-954" t="-982" r="-146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Quadratic Functions</a:t>
            </a:r>
            <a:r>
              <a:rPr lang="en-US" dirty="0"/>
              <a:t> and Their Graphs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32946"/>
              </a:xfrm>
            </p:spPr>
            <p:txBody>
              <a:bodyPr>
                <a:spAutoFit/>
              </a:bodyPr>
              <a:lstStyle/>
              <a:p>
                <a:pPr algn="ctr">
                  <a:defRPr sz="2800" b="1"/>
                </a:pPr>
                <a:r>
                  <a:rPr lang="en-US" dirty="0"/>
                  <a:t>Quadratic Functions</a:t>
                </a:r>
                <a:endParaRPr dirty="0"/>
              </a:p>
              <a:p>
                <a:pPr>
                  <a:defRPr sz="2800"/>
                </a:pPr>
                <a:r>
                  <a:rPr sz="2800" dirty="0"/>
                  <a:t>A </a:t>
                </a:r>
                <a:r>
                  <a:rPr sz="2800" b="1" dirty="0"/>
                  <a:t>quadratic function</a:t>
                </a:r>
                <a:r>
                  <a:rPr lang="en-US" sz="2800" b="1" dirty="0"/>
                  <a:t> </a:t>
                </a:r>
                <a14:m>
                  <m:oMath xmlns:m="http://schemas.openxmlformats.org/officeDocument/2006/math">
                    <m:r>
                      <a:rPr lang="en-US">
                        <a:latin typeface="Cambria Math" panose="02040503050406030204" pitchFamily="18" charset="0"/>
                      </a:rPr>
                      <m:t>𝑓</m:t>
                    </m:r>
                  </m:oMath>
                </a14:m>
                <a:r>
                  <a:rPr lang="en-US" dirty="0"/>
                  <a:t> in the variable </a:t>
                </a:r>
                <a14:m>
                  <m:oMath xmlns:m="http://schemas.openxmlformats.org/officeDocument/2006/math">
                    <m:r>
                      <a:rPr lang="en-US">
                        <a:latin typeface="Cambria Math" panose="02040503050406030204" pitchFamily="18" charset="0"/>
                      </a:rPr>
                      <m:t>𝑥</m:t>
                    </m:r>
                  </m:oMath>
                </a14:m>
                <a:r>
                  <a:rPr sz="2800" dirty="0"/>
                  <a:t>, </a:t>
                </a:r>
                <a:r>
                  <a:rPr lang="en-US" sz="2800" dirty="0"/>
                  <a:t>also known as a</a:t>
                </a:r>
                <a:r>
                  <a:rPr sz="2800" dirty="0"/>
                  <a:t> </a:t>
                </a:r>
                <a:r>
                  <a:rPr sz="2800" b="1" dirty="0"/>
                  <a:t>second-degree function</a:t>
                </a:r>
                <a:r>
                  <a:rPr sz="2800" dirty="0"/>
                  <a:t>, is any function that can be written in the form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𝑏𝑥</m:t>
                    </m:r>
                    <m:r>
                      <a:rPr>
                        <a:latin typeface="Cambria Math" panose="02040503050406030204" pitchFamily="18" charset="0"/>
                      </a:rPr>
                      <m:t>+</m:t>
                    </m:r>
                    <m:r>
                      <a:rPr>
                        <a:latin typeface="Cambria Math" panose="02040503050406030204" pitchFamily="18" charset="0"/>
                      </a:rPr>
                      <m:t>𝑐</m:t>
                    </m:r>
                  </m:oMath>
                </a14:m>
                <a:r>
                  <a:rPr sz="2800" dirty="0"/>
                  <a:t>, where </a:t>
                </a:r>
                <a14:m>
                  <m:oMath xmlns:m="http://schemas.openxmlformats.org/officeDocument/2006/math">
                    <m:r>
                      <a:rPr>
                        <a:latin typeface="Cambria Math" panose="02040503050406030204" pitchFamily="18" charset="0"/>
                      </a:rPr>
                      <m:t>𝑎</m:t>
                    </m:r>
                  </m:oMath>
                </a14:m>
                <a:r>
                  <a:rPr sz="2800" dirty="0"/>
                  <a:t>, </a:t>
                </a:r>
                <a14:m>
                  <m:oMath xmlns:m="http://schemas.openxmlformats.org/officeDocument/2006/math">
                    <m:r>
                      <a:rPr>
                        <a:latin typeface="Cambria Math" panose="02040503050406030204" pitchFamily="18" charset="0"/>
                      </a:rPr>
                      <m:t>𝑏</m:t>
                    </m:r>
                  </m:oMath>
                </a14:m>
                <a:r>
                  <a:rPr sz="2800" dirty="0"/>
                  <a:t>, and </a:t>
                </a:r>
                <a14:m>
                  <m:oMath xmlns:m="http://schemas.openxmlformats.org/officeDocument/2006/math">
                    <m:r>
                      <a:rPr>
                        <a:latin typeface="Cambria Math" panose="02040503050406030204" pitchFamily="18" charset="0"/>
                      </a:rPr>
                      <m:t>𝑐</m:t>
                    </m:r>
                  </m:oMath>
                </a14:m>
                <a:r>
                  <a:rPr sz="2800" dirty="0"/>
                  <a:t> are real numbers and </a:t>
                </a: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32946"/>
              </a:xfrm>
              <a:blipFill>
                <a:blip r:embed="rId2"/>
                <a:stretch>
                  <a:fillRect l="-1328" t="-2067" r="-517" b="-5943"/>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a:bodyPr>
              <a:lstStyle/>
              <a:p>
                <a:pPr>
                  <a:defRPr sz="3200"/>
                </a:pPr>
                <a:r>
                  <a:rPr lang="en-US" dirty="0"/>
                  <a:t>Figure 2: Graph of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endParaRPr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US">
                    <a:noFill/>
                  </a:rPr>
                  <a:t> </a:t>
                </a:r>
              </a:p>
            </p:txBody>
          </p:sp>
        </mc:Fallback>
      </mc:AlternateContent>
      <p:pic>
        <p:nvPicPr>
          <p:cNvPr id="7" name="Graphic 6">
            <a:extLst>
              <a:ext uri="{FF2B5EF4-FFF2-40B4-BE49-F238E27FC236}">
                <a16:creationId xmlns:a16="http://schemas.microsoft.com/office/drawing/2014/main" id="{5524F722-CD0A-4A00-9E04-FC0DEB7F4A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7600" y="1031596"/>
            <a:ext cx="4876800" cy="4876800"/>
          </a:xfrm>
          <a:prstGeom prst="rect">
            <a:avLst/>
          </a:prstGeom>
        </p:spPr>
      </p:pic>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D4951973-E2E3-4460-8E30-99F7FFBD05EA}"/>
                  </a:ext>
                </a:extLst>
              </p:cNvPr>
              <p:cNvGraphicFramePr>
                <a:graphicFrameLocks noGrp="1"/>
              </p:cNvGraphicFramePr>
              <p:nvPr>
                <p:extLst>
                  <p:ext uri="{D42A27DB-BD31-4B8C-83A1-F6EECF244321}">
                    <p14:modId xmlns:p14="http://schemas.microsoft.com/office/powerpoint/2010/main" val="4043583010"/>
                  </p:ext>
                </p:extLst>
              </p:nvPr>
            </p:nvGraphicFramePr>
            <p:xfrm>
              <a:off x="609600" y="2501900"/>
              <a:ext cx="2743200" cy="18542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099442083"/>
                        </a:ext>
                      </a:extLst>
                    </a:gridCol>
                    <a:gridCol w="1371600">
                      <a:extLst>
                        <a:ext uri="{9D8B030D-6E8A-4147-A177-3AD203B41FA5}">
                          <a16:colId xmlns:a16="http://schemas.microsoft.com/office/drawing/2014/main" val="3888085152"/>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oMath>
                            </m:oMathPara>
                          </a14:m>
                          <a:endParaRPr lang="en-US" i="1"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𝒇</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e>
                                </m:d>
                              </m:oMath>
                            </m:oMathPara>
                          </a14:m>
                          <a:endParaRPr lang="en-US" dirty="0"/>
                        </a:p>
                      </a:txBody>
                      <a:tcPr anchor="ctr"/>
                    </a:tc>
                    <a:extLst>
                      <a:ext uri="{0D108BD9-81ED-4DB2-BD59-A6C34878D82A}">
                        <a16:rowId xmlns:a16="http://schemas.microsoft.com/office/drawing/2014/main" val="339267348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m:t>
                                </m:r>
                              </m:oMath>
                            </m:oMathPara>
                          </a14:m>
                          <a:endParaRPr lang="en-US" dirty="0"/>
                        </a:p>
                      </a:txBody>
                      <a:tcPr anchor="ctr"/>
                    </a:tc>
                    <a:extLst>
                      <a:ext uri="{0D108BD9-81ED-4DB2-BD59-A6C34878D82A}">
                        <a16:rowId xmlns:a16="http://schemas.microsoft.com/office/drawing/2014/main" val="2444773130"/>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nchor="ctr"/>
                    </a:tc>
                    <a:extLst>
                      <a:ext uri="{0D108BD9-81ED-4DB2-BD59-A6C34878D82A}">
                        <a16:rowId xmlns:a16="http://schemas.microsoft.com/office/drawing/2014/main" val="4245771125"/>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nchor="ctr"/>
                    </a:tc>
                    <a:extLst>
                      <a:ext uri="{0D108BD9-81ED-4DB2-BD59-A6C34878D82A}">
                        <a16:rowId xmlns:a16="http://schemas.microsoft.com/office/drawing/2014/main" val="125391412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a:txBody>
                      <a:tcPr anchor="ctr"/>
                    </a:tc>
                    <a:extLst>
                      <a:ext uri="{0D108BD9-81ED-4DB2-BD59-A6C34878D82A}">
                        <a16:rowId xmlns:a16="http://schemas.microsoft.com/office/drawing/2014/main" val="3804238950"/>
                      </a:ext>
                    </a:extLst>
                  </a:tr>
                </a:tbl>
              </a:graphicData>
            </a:graphic>
          </p:graphicFrame>
        </mc:Choice>
        <mc:Fallback xmlns="">
          <p:graphicFrame>
            <p:nvGraphicFramePr>
              <p:cNvPr id="3" name="Table 3">
                <a:extLst>
                  <a:ext uri="{FF2B5EF4-FFF2-40B4-BE49-F238E27FC236}">
                    <a16:creationId xmlns:a16="http://schemas.microsoft.com/office/drawing/2014/main" id="{D4951973-E2E3-4460-8E30-99F7FFBD05EA}"/>
                  </a:ext>
                </a:extLst>
              </p:cNvPr>
              <p:cNvGraphicFramePr>
                <a:graphicFrameLocks noGrp="1"/>
              </p:cNvGraphicFramePr>
              <p:nvPr>
                <p:extLst>
                  <p:ext uri="{D42A27DB-BD31-4B8C-83A1-F6EECF244321}">
                    <p14:modId xmlns:p14="http://schemas.microsoft.com/office/powerpoint/2010/main" val="4043583010"/>
                  </p:ext>
                </p:extLst>
              </p:nvPr>
            </p:nvGraphicFramePr>
            <p:xfrm>
              <a:off x="609600" y="2501900"/>
              <a:ext cx="2743200" cy="18542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099442083"/>
                        </a:ext>
                      </a:extLst>
                    </a:gridCol>
                    <a:gridCol w="1371600">
                      <a:extLst>
                        <a:ext uri="{9D8B030D-6E8A-4147-A177-3AD203B41FA5}">
                          <a16:colId xmlns:a16="http://schemas.microsoft.com/office/drawing/2014/main" val="3888085152"/>
                        </a:ext>
                      </a:extLst>
                    </a:gridCol>
                  </a:tblGrid>
                  <a:tr h="370840">
                    <a:tc>
                      <a:txBody>
                        <a:bodyPr/>
                        <a:lstStyle/>
                        <a:p>
                          <a:endParaRPr lang="en-US"/>
                        </a:p>
                      </a:txBody>
                      <a:tcPr anchor="ctr">
                        <a:blipFill>
                          <a:blip r:embed="rId6"/>
                          <a:stretch>
                            <a:fillRect l="-889" t="-1639" r="-102222" b="-403279"/>
                          </a:stretch>
                        </a:blipFill>
                      </a:tcPr>
                    </a:tc>
                    <a:tc>
                      <a:txBody>
                        <a:bodyPr/>
                        <a:lstStyle/>
                        <a:p>
                          <a:endParaRPr lang="en-US"/>
                        </a:p>
                      </a:txBody>
                      <a:tcPr anchor="ctr">
                        <a:blipFill>
                          <a:blip r:embed="rId6"/>
                          <a:stretch>
                            <a:fillRect l="-100889" t="-1639" r="-2222" b="-403279"/>
                          </a:stretch>
                        </a:blipFill>
                      </a:tcPr>
                    </a:tc>
                    <a:extLst>
                      <a:ext uri="{0D108BD9-81ED-4DB2-BD59-A6C34878D82A}">
                        <a16:rowId xmlns:a16="http://schemas.microsoft.com/office/drawing/2014/main" val="3392673481"/>
                      </a:ext>
                    </a:extLst>
                  </a:tr>
                  <a:tr h="370840">
                    <a:tc>
                      <a:txBody>
                        <a:bodyPr/>
                        <a:lstStyle/>
                        <a:p>
                          <a:endParaRPr lang="en-US"/>
                        </a:p>
                      </a:txBody>
                      <a:tcPr anchor="ctr">
                        <a:blipFill>
                          <a:blip r:embed="rId6"/>
                          <a:stretch>
                            <a:fillRect l="-889" t="-101639" r="-102222" b="-303279"/>
                          </a:stretch>
                        </a:blipFill>
                      </a:tcPr>
                    </a:tc>
                    <a:tc>
                      <a:txBody>
                        <a:bodyPr/>
                        <a:lstStyle/>
                        <a:p>
                          <a:endParaRPr lang="en-US"/>
                        </a:p>
                      </a:txBody>
                      <a:tcPr anchor="ctr">
                        <a:blipFill>
                          <a:blip r:embed="rId6"/>
                          <a:stretch>
                            <a:fillRect l="-100889" t="-101639" r="-2222" b="-303279"/>
                          </a:stretch>
                        </a:blipFill>
                      </a:tcPr>
                    </a:tc>
                    <a:extLst>
                      <a:ext uri="{0D108BD9-81ED-4DB2-BD59-A6C34878D82A}">
                        <a16:rowId xmlns:a16="http://schemas.microsoft.com/office/drawing/2014/main" val="2444773130"/>
                      </a:ext>
                    </a:extLst>
                  </a:tr>
                  <a:tr h="370840">
                    <a:tc>
                      <a:txBody>
                        <a:bodyPr/>
                        <a:lstStyle/>
                        <a:p>
                          <a:endParaRPr lang="en-US"/>
                        </a:p>
                      </a:txBody>
                      <a:tcPr anchor="ctr">
                        <a:blipFill>
                          <a:blip r:embed="rId6"/>
                          <a:stretch>
                            <a:fillRect l="-889" t="-201639" r="-102222" b="-203279"/>
                          </a:stretch>
                        </a:blipFill>
                      </a:tcPr>
                    </a:tc>
                    <a:tc>
                      <a:txBody>
                        <a:bodyPr/>
                        <a:lstStyle/>
                        <a:p>
                          <a:endParaRPr lang="en-US"/>
                        </a:p>
                      </a:txBody>
                      <a:tcPr anchor="ctr">
                        <a:blipFill>
                          <a:blip r:embed="rId6"/>
                          <a:stretch>
                            <a:fillRect l="-100889" t="-201639" r="-2222" b="-203279"/>
                          </a:stretch>
                        </a:blipFill>
                      </a:tcPr>
                    </a:tc>
                    <a:extLst>
                      <a:ext uri="{0D108BD9-81ED-4DB2-BD59-A6C34878D82A}">
                        <a16:rowId xmlns:a16="http://schemas.microsoft.com/office/drawing/2014/main" val="4245771125"/>
                      </a:ext>
                    </a:extLst>
                  </a:tr>
                  <a:tr h="370840">
                    <a:tc>
                      <a:txBody>
                        <a:bodyPr/>
                        <a:lstStyle/>
                        <a:p>
                          <a:endParaRPr lang="en-US"/>
                        </a:p>
                      </a:txBody>
                      <a:tcPr anchor="ctr">
                        <a:blipFill>
                          <a:blip r:embed="rId6"/>
                          <a:stretch>
                            <a:fillRect l="-889" t="-301639" r="-102222" b="-103279"/>
                          </a:stretch>
                        </a:blipFill>
                      </a:tcPr>
                    </a:tc>
                    <a:tc>
                      <a:txBody>
                        <a:bodyPr/>
                        <a:lstStyle/>
                        <a:p>
                          <a:endParaRPr lang="en-US"/>
                        </a:p>
                      </a:txBody>
                      <a:tcPr anchor="ctr">
                        <a:blipFill>
                          <a:blip r:embed="rId6"/>
                          <a:stretch>
                            <a:fillRect l="-100889" t="-301639" r="-2222" b="-103279"/>
                          </a:stretch>
                        </a:blipFill>
                      </a:tcPr>
                    </a:tc>
                    <a:extLst>
                      <a:ext uri="{0D108BD9-81ED-4DB2-BD59-A6C34878D82A}">
                        <a16:rowId xmlns:a16="http://schemas.microsoft.com/office/drawing/2014/main" val="1253914121"/>
                      </a:ext>
                    </a:extLst>
                  </a:tr>
                  <a:tr h="370840">
                    <a:tc>
                      <a:txBody>
                        <a:bodyPr/>
                        <a:lstStyle/>
                        <a:p>
                          <a:endParaRPr lang="en-US"/>
                        </a:p>
                      </a:txBody>
                      <a:tcPr anchor="ctr">
                        <a:blipFill>
                          <a:blip r:embed="rId6"/>
                          <a:stretch>
                            <a:fillRect l="-889" t="-401639" r="-102222" b="-3279"/>
                          </a:stretch>
                        </a:blipFill>
                      </a:tcPr>
                    </a:tc>
                    <a:tc>
                      <a:txBody>
                        <a:bodyPr/>
                        <a:lstStyle/>
                        <a:p>
                          <a:endParaRPr lang="en-US"/>
                        </a:p>
                      </a:txBody>
                      <a:tcPr anchor="ctr">
                        <a:blipFill>
                          <a:blip r:embed="rId6"/>
                          <a:stretch>
                            <a:fillRect l="-100889" t="-401639" r="-2222" b="-3279"/>
                          </a:stretch>
                        </a:blipFill>
                      </a:tcPr>
                    </a:tc>
                    <a:extLst>
                      <a:ext uri="{0D108BD9-81ED-4DB2-BD59-A6C34878D82A}">
                        <a16:rowId xmlns:a16="http://schemas.microsoft.com/office/drawing/2014/main" val="3804238950"/>
                      </a:ext>
                    </a:extLst>
                  </a:tr>
                </a:tbl>
              </a:graphicData>
            </a:graphic>
          </p:graphicFrame>
        </mc:Fallback>
      </mc:AlternateContent>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Quadratic Functions and Their Graphs</a:t>
            </a:r>
            <a:endParaRPr dirty="0"/>
          </a:p>
        </p:txBody>
      </p:sp>
      <p:sp>
        <p:nvSpPr>
          <p:cNvPr id="3" name="Text Placeholder 2"/>
          <p:cNvSpPr>
            <a:spLocks noGrp="1"/>
          </p:cNvSpPr>
          <p:nvPr>
            <p:ph type="body" sz="quarter" idx="10"/>
          </p:nvPr>
        </p:nvSpPr>
        <p:spPr>
          <a:xfrm>
            <a:off x="457200" y="1082079"/>
            <a:ext cx="8229600" cy="4785321"/>
          </a:xfrm>
        </p:spPr>
        <p:txBody>
          <a:bodyPr>
            <a:normAutofit fontScale="92500" lnSpcReduction="10000"/>
          </a:bodyPr>
          <a:lstStyle/>
          <a:p>
            <a:pPr algn="ctr">
              <a:defRPr sz="2800" b="1"/>
            </a:pPr>
            <a:r>
              <a:rPr lang="en-US" dirty="0"/>
              <a:t>Vertex and Axis of a Parabola</a:t>
            </a:r>
            <a:endParaRPr dirty="0"/>
          </a:p>
          <a:p>
            <a:r>
              <a:rPr sz="2800" dirty="0"/>
              <a:t>Figure 2 demonstrates two key characteristics of parabolas:</a:t>
            </a:r>
          </a:p>
          <a:p>
            <a:pPr marL="457200" indent="-457200">
              <a:buFont typeface="Arial" panose="020B0604020202020204" pitchFamily="34" charset="0"/>
              <a:buChar char="•"/>
            </a:pPr>
            <a:r>
              <a:rPr sz="2800" dirty="0"/>
              <a:t>There is one point, known as the </a:t>
            </a:r>
            <a:r>
              <a:rPr sz="2800" b="1" dirty="0"/>
              <a:t>vertex</a:t>
            </a:r>
            <a:r>
              <a:rPr sz="2800" dirty="0"/>
              <a:t>, where the graph "changes direction</a:t>
            </a:r>
            <a:r>
              <a:rPr lang="en-US" sz="2800" dirty="0"/>
              <a:t>.</a:t>
            </a:r>
            <a:r>
              <a:rPr sz="2800" dirty="0"/>
              <a:t>" Scanning the graph from left to right, it is the point where the graph stops going down and begins to go up (if the parabola opens upward) or stops going up and begins to go down (if the parabola opens downward).</a:t>
            </a:r>
          </a:p>
          <a:p>
            <a:pPr marL="457200" indent="-457200">
              <a:buFont typeface="Arial" panose="020B0604020202020204" pitchFamily="34" charset="0"/>
              <a:buChar char="•"/>
            </a:pPr>
            <a:r>
              <a:rPr sz="2800" dirty="0"/>
              <a:t>Every parabola is symmetric with respect to its </a:t>
            </a:r>
            <a:r>
              <a:rPr sz="2800" b="1" dirty="0"/>
              <a:t>axis</a:t>
            </a:r>
            <a:r>
              <a:rPr sz="2800" dirty="0"/>
              <a:t>, a line passing through the vertex dividing the parabola into two halves that are mirror images of each other. This line is also called the </a:t>
            </a:r>
            <a:r>
              <a:rPr sz="2800" b="1" dirty="0"/>
              <a:t>axis of symmetry</a:t>
            </a:r>
            <a:r>
              <a:rPr sz="2800" dirty="0"/>
              <a:t>.</a:t>
            </a:r>
          </a:p>
        </p:txBody>
      </p:sp>
    </p:spTree>
    <p:custDataLst>
      <p:tags r:id="rId1"/>
    </p:custDataLst>
    <p:extLst>
      <p:ext uri="{BB962C8B-B14F-4D97-AF65-F5344CB8AC3E}">
        <p14:creationId xmlns:p14="http://schemas.microsoft.com/office/powerpoint/2010/main" val="1959262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1388</Words>
  <Application>Microsoft Office PowerPoint</Application>
  <PresentationFormat>On-screen Show (4:3)</PresentationFormat>
  <Paragraphs>122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Cambria Math</vt:lpstr>
      <vt:lpstr>Office Theme</vt:lpstr>
      <vt:lpstr>Section 3.3</vt:lpstr>
      <vt:lpstr>Linear Functions and Their Graphs</vt:lpstr>
      <vt:lpstr>Example 1: Graphing Linear Functions</vt:lpstr>
      <vt:lpstr>Note:</vt:lpstr>
      <vt:lpstr>Example 1: Graphing Linear Functions (cont.)</vt:lpstr>
      <vt:lpstr>Example 1: Graphing Linear Functions (cont.)</vt:lpstr>
      <vt:lpstr>Quadratic Functions and Their Graphs</vt:lpstr>
      <vt:lpstr>Figure 2: Graph of f(x)=x^2</vt:lpstr>
      <vt:lpstr>Quadratic Functions and Their Graphs</vt:lpstr>
      <vt:lpstr>Quadratic Functions and Their Graphs</vt:lpstr>
      <vt:lpstr>Example 2: Graphing Quadratic Functions</vt:lpstr>
      <vt:lpstr>Note:</vt:lpstr>
      <vt:lpstr>Example 2: Graphing Quadratic Functions (cont.)</vt:lpstr>
      <vt:lpstr>Example 2: Graphing Quadratic Functions (cont.)</vt:lpstr>
      <vt:lpstr>Example 2: Graphing Quadratic Functions (cont.)</vt:lpstr>
      <vt:lpstr>Example 2: Graphing Quadratic Functions (cont.)</vt:lpstr>
      <vt:lpstr>Quadratic Functions and Their Graphs</vt:lpstr>
      <vt:lpstr>Example 3: Using the Vertex Formula</vt:lpstr>
      <vt:lpstr>Note:</vt:lpstr>
      <vt:lpstr>Example 3: Using the Vertex Formula (cont.)</vt:lpstr>
      <vt:lpstr>Example 3: Using the Vertex Formula (cont.)</vt:lpstr>
      <vt:lpstr>Example 3: Using the Vertex Formula (cont.)</vt:lpstr>
      <vt:lpstr>Example 3: Using the Vertex Formula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for Business and Social Sciences</dc:title>
  <dc:creator>Hawkes Learning</dc:creator>
  <cp:lastModifiedBy>Danielle Bess</cp:lastModifiedBy>
  <cp:revision>139</cp:revision>
  <dcterms:created xsi:type="dcterms:W3CDTF">2013-04-26T14:43:13Z</dcterms:created>
  <dcterms:modified xsi:type="dcterms:W3CDTF">2021-12-01T21:09:51Z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942D4E2E-703D-4CB0-8E56-5C54A45A797A</vt:lpwstr>
  </property>
  <property fmtid="{D5CDD505-2E9C-101B-9397-08002B2CF9AE}" pid="3" name="ArticulatePath">
    <vt:lpwstr>MABS_3_3_missing figure</vt:lpwstr>
  </property>
</Properties>
</file>