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60" r:id="rId5"/>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Cambria Math" panose="02040503050406030204" pitchFamily="18"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3502152"/>
            <a:ext cx="6400800" cy="1755648"/>
          </a:xfrm>
        </p:spPr>
        <p:txBody>
          <a:bodyPr/>
          <a:lstStyle/>
          <a:p>
            <a:pPr algn="ctr"/>
            <a:r>
              <a:rPr lang="en-IN" dirty="0"/>
              <a:t>Applications of Quadratic Functions</a:t>
            </a:r>
            <a:endParaRPr dirty="0"/>
          </a:p>
        </p:txBody>
      </p:sp>
      <p:sp>
        <p:nvSpPr>
          <p:cNvPr id="3" name="Title 2"/>
          <p:cNvSpPr>
            <a:spLocks noGrp="1"/>
          </p:cNvSpPr>
          <p:nvPr>
            <p:ph type="title"/>
          </p:nvPr>
        </p:nvSpPr>
        <p:spPr/>
        <p:txBody>
          <a:bodyPr/>
          <a:lstStyle/>
          <a:p>
            <a:r>
              <a:rPr dirty="0"/>
              <a:t>Section </a:t>
            </a:r>
            <a:r>
              <a:rPr lang="en-US" dirty="0"/>
              <a:t>3.4</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1: Fencing a Garden</a:t>
            </a:r>
          </a:p>
        </p:txBody>
      </p:sp>
      <p:sp>
        <p:nvSpPr>
          <p:cNvPr id="3" name="Text Placeholder 2"/>
          <p:cNvSpPr>
            <a:spLocks noGrp="1"/>
          </p:cNvSpPr>
          <p:nvPr>
            <p:ph type="body" sz="quarter" idx="10"/>
          </p:nvPr>
        </p:nvSpPr>
        <p:spPr/>
        <p:txBody>
          <a:bodyPr>
            <a:normAutofit/>
          </a:bodyPr>
          <a:lstStyle/>
          <a:p>
            <a:r>
              <a:rPr sz="2800"/>
              <a:t>A farmer plans to use </a:t>
            </a:r>
            <a:r>
              <a:rPr sz="2800">
                <a:latin typeface="Cambria Math"/>
              </a:rPr>
              <a:t>100</a:t>
            </a:r>
            <a:r>
              <a:rPr sz="280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1: Fencing a Garden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1" y="1029287"/>
                <a:ext cx="4114800" cy="4967067"/>
              </a:xfrm>
            </p:spPr>
            <p:txBody>
              <a:bodyPr>
                <a:normAutofit/>
              </a:bodyPr>
              <a:lstStyle/>
              <a:p>
                <a:r>
                  <a:rPr sz="2800" b="1" dirty="0"/>
                  <a:t>Solution</a:t>
                </a:r>
              </a:p>
              <a:p>
                <a:pPr>
                  <a:defRPr sz="2800"/>
                </a:pPr>
                <a:r>
                  <a:rPr sz="2800" dirty="0"/>
                  <a:t>If we let </a:t>
                </a:r>
                <a14:m>
                  <m:oMath xmlns:m="http://schemas.openxmlformats.org/officeDocument/2006/math">
                    <m:r>
                      <a:rPr>
                        <a:latin typeface="Cambria Math" panose="02040503050406030204" pitchFamily="18" charset="0"/>
                      </a:rPr>
                      <m:t>𝑥</m:t>
                    </m:r>
                  </m:oMath>
                </a14:m>
                <a:r>
                  <a:rPr sz="2800" dirty="0"/>
                  <a:t> represent the</a:t>
                </a:r>
                <a:r>
                  <a:rPr lang="en-US" sz="2800" dirty="0"/>
                  <a:t> </a:t>
                </a:r>
                <a:r>
                  <a:rPr sz="2800" dirty="0"/>
                  <a:t>length of one side of the</a:t>
                </a:r>
                <a:r>
                  <a:rPr lang="en-US" sz="2800" dirty="0"/>
                  <a:t> </a:t>
                </a:r>
                <a:r>
                  <a:rPr sz="2800" dirty="0"/>
                  <a:t>plot, as shown in the</a:t>
                </a:r>
                <a:r>
                  <a:rPr lang="en-US" sz="2800" dirty="0"/>
                  <a:t> </a:t>
                </a:r>
                <a:r>
                  <a:rPr sz="2800" dirty="0"/>
                  <a:t>diagram, then the</a:t>
                </a:r>
                <a:r>
                  <a:rPr lang="en-US" sz="2800" dirty="0"/>
                  <a:t> </a:t>
                </a:r>
                <a:r>
                  <a:rPr sz="2800" dirty="0"/>
                  <a:t>dimensions of the plot are</a:t>
                </a:r>
                <a:r>
                  <a:rPr lang="en-US" sz="2800" dirty="0"/>
                  <a:t> </a:t>
                </a:r>
                <a14:m>
                  <m:oMath xmlns:m="http://schemas.openxmlformats.org/officeDocument/2006/math">
                    <m:r>
                      <a:rPr>
                        <a:latin typeface="Cambria Math" panose="02040503050406030204" pitchFamily="18" charset="0"/>
                      </a:rPr>
                      <m:t>𝑥</m:t>
                    </m:r>
                  </m:oMath>
                </a14:m>
                <a:r>
                  <a:rPr sz="2800" dirty="0"/>
                  <a:t> feet by </a:t>
                </a:r>
                <a14:m>
                  <m:oMath xmlns:m="http://schemas.openxmlformats.org/officeDocument/2006/math">
                    <m:r>
                      <a:rPr>
                        <a:latin typeface="Cambria Math" panose="02040503050406030204" pitchFamily="18" charset="0"/>
                      </a:rPr>
                      <m:t>100−2</m:t>
                    </m:r>
                    <m:r>
                      <a:rPr>
                        <a:latin typeface="Cambria Math" panose="02040503050406030204" pitchFamily="18" charset="0"/>
                      </a:rPr>
                      <m:t>𝑥</m:t>
                    </m:r>
                  </m:oMath>
                </a14:m>
                <a:r>
                  <a:rPr sz="2800" dirty="0"/>
                  <a:t> feet. A</a:t>
                </a:r>
                <a:r>
                  <a:rPr lang="en-US" sz="2800" dirty="0"/>
                  <a:t> </a:t>
                </a:r>
                <a:r>
                  <a:rPr sz="2800" dirty="0"/>
                  <a:t>function representing the</a:t>
                </a:r>
                <a:r>
                  <a:rPr lang="en-US" sz="2800" dirty="0"/>
                  <a:t> </a:t>
                </a:r>
                <a:r>
                  <a:rPr sz="2800" dirty="0"/>
                  <a:t>area of the plot is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100−2</m:t>
                        </m:r>
                        <m:r>
                          <a:rPr>
                            <a:latin typeface="Cambria Math" panose="02040503050406030204" pitchFamily="18" charset="0"/>
                          </a:rPr>
                          <m:t>𝑥</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1" y="1029287"/>
                <a:ext cx="4114800" cy="4967067"/>
              </a:xfrm>
              <a:blipFill>
                <a:blip r:embed="rId2"/>
                <a:stretch>
                  <a:fillRect l="-2963" t="-12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E83B898-AEAF-48D9-ACE3-F62B036DCF56}"/>
              </a:ext>
            </a:extLst>
          </p:cNvPr>
          <p:cNvPicPr>
            <a:picLocks noChangeAspect="1"/>
          </p:cNvPicPr>
          <p:nvPr/>
        </p:nvPicPr>
        <p:blipFill rotWithShape="1">
          <a:blip r:embed="rId3"/>
          <a:srcRect l="5698" t="3433" r="950" b="1317"/>
          <a:stretch/>
        </p:blipFill>
        <p:spPr>
          <a:xfrm>
            <a:off x="4490718" y="1676400"/>
            <a:ext cx="4196081" cy="3200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1: Fencing a Garden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If we multiply out the formula for </a:t>
                </a:r>
                <a14:m>
                  <m:oMath xmlns:m="http://schemas.openxmlformats.org/officeDocument/2006/math">
                    <m:r>
                      <a:rPr lang="en-US">
                        <a:latin typeface="Cambria Math" panose="02040503050406030204" pitchFamily="18" charset="0"/>
                      </a:rPr>
                      <m:t>𝐴</m:t>
                    </m:r>
                  </m:oMath>
                </a14:m>
                <a:r>
                  <a:rPr lang="en-US" dirty="0"/>
                  <a:t>, we recognize it as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100</m:t>
                    </m:r>
                    <m:r>
                      <a:rPr lang="ar-AE">
                        <a:latin typeface="Cambria Math" panose="02040503050406030204" pitchFamily="18" charset="0"/>
                      </a:rPr>
                      <m:t>𝑥</m:t>
                    </m:r>
                  </m:oMath>
                </a14:m>
                <a:r>
                  <a:rPr lang="en-US" dirty="0"/>
                  <a:t>. This is a parabola opening downward, so the vertex will be the maximum point on the graph of </a:t>
                </a:r>
                <a14:m>
                  <m:oMath xmlns:m="http://schemas.openxmlformats.org/officeDocument/2006/math">
                    <m:r>
                      <a:rPr lang="en-US">
                        <a:latin typeface="Cambria Math" panose="02040503050406030204" pitchFamily="18" charset="0"/>
                      </a:rPr>
                      <m:t>𝐴</m:t>
                    </m:r>
                  </m:oMath>
                </a14:m>
                <a:r>
                  <a:rPr lang="en-US" dirty="0"/>
                  <a:t>.</a:t>
                </a:r>
              </a:p>
              <a:p>
                <a:pPr>
                  <a:defRPr sz="2800"/>
                </a:pPr>
                <a:r>
                  <a:rPr sz="2800" dirty="0"/>
                  <a:t>Using the vertex formula</a:t>
                </a:r>
                <a:r>
                  <a:rPr lang="en-US" sz="2800" dirty="0"/>
                  <a:t>,</a:t>
                </a:r>
                <a:r>
                  <a:rPr sz="2800" dirty="0"/>
                  <a:t> we know that the vertex of </a:t>
                </a:r>
                <a14:m>
                  <m:oMath xmlns:m="http://schemas.openxmlformats.org/officeDocument/2006/math">
                    <m:r>
                      <a:rPr>
                        <a:latin typeface="Cambria Math" panose="02040503050406030204" pitchFamily="18" charset="0"/>
                      </a:rPr>
                      <m:t>𝐴</m:t>
                    </m:r>
                  </m:oMath>
                </a14:m>
                <a:r>
                  <a:rPr sz="2800" dirty="0"/>
                  <a:t> is the ordered pair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den>
                        </m:f>
                        <m:r>
                          <m:rPr>
                            <m:nor/>
                          </m:rPr>
                          <a:rPr/>
                          <m:t>,</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den>
                                </m:f>
                              </m:e>
                            </m:d>
                          </m:e>
                        </m:func>
                      </m:e>
                    </m:d>
                  </m:oMath>
                </a14:m>
                <a:r>
                  <a:rPr sz="2800" dirty="0"/>
                  <a:t>, or</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25</m:t>
                        </m:r>
                        <m:r>
                          <m:rPr>
                            <m:nor/>
                          </m:rPr>
                          <a:rPr/>
                          <m:t>, </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25</m:t>
                                </m:r>
                              </m:e>
                            </m:d>
                          </m:e>
                        </m:func>
                      </m:e>
                    </m:d>
                  </m:oMath>
                </a14:m>
                <a:r>
                  <a:rPr sz="2800" dirty="0"/>
                  <a:t>. Thus, to maximize area, we should let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oMath>
                </a14:m>
                <a:r>
                  <a:rPr sz="2800" dirty="0"/>
                  <a:t>, and so </a:t>
                </a:r>
                <a14:m>
                  <m:oMath xmlns:m="http://schemas.openxmlformats.org/officeDocument/2006/math">
                    <m:r>
                      <a:rPr>
                        <a:latin typeface="Cambria Math" panose="02040503050406030204" pitchFamily="18" charset="0"/>
                      </a:rPr>
                      <m:t>100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50</m:t>
                    </m:r>
                  </m:oMath>
                </a14:m>
                <a:r>
                  <a:rPr sz="2800" dirty="0"/>
                  <a:t>. The resulting maximum possible area, </a:t>
                </a:r>
                <a14:m>
                  <m:oMath xmlns:m="http://schemas.openxmlformats.org/officeDocument/2006/math">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50</m:t>
                    </m:r>
                  </m:oMath>
                </a14:m>
                <a:r>
                  <a:rPr sz="2800" dirty="0"/>
                  <a:t>, or </a:t>
                </a:r>
                <a:r>
                  <a:rPr sz="2800" dirty="0">
                    <a:latin typeface="Cambria Math"/>
                  </a:rPr>
                  <a:t>1250</a:t>
                </a:r>
                <a:r>
                  <a:rPr sz="2800" dirty="0"/>
                  <a:t> square feet, is also the value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25</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254</Words>
  <Application>Microsoft Office PowerPoint</Application>
  <PresentationFormat>On-screen Show (4:3)</PresentationFormat>
  <Paragraphs>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Courier New</vt:lpstr>
      <vt:lpstr>Cambria Math</vt:lpstr>
      <vt:lpstr>Arial</vt:lpstr>
      <vt:lpstr>Office Theme</vt:lpstr>
      <vt:lpstr>Section 3.4</vt:lpstr>
      <vt:lpstr>Example 1: Fencing a Garden</vt:lpstr>
      <vt:lpstr>Example 1: Fencing a Garden (cont.)</vt:lpstr>
      <vt:lpstr>Example 1: Fencing a Garden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dc:creator>
  <cp:lastModifiedBy>Claudia Vance</cp:lastModifiedBy>
  <cp:revision>120</cp:revision>
  <dcterms:created xsi:type="dcterms:W3CDTF">2013-04-26T14:43:13Z</dcterms:created>
  <dcterms:modified xsi:type="dcterms:W3CDTF">2021-12-02T16:35:13Z</dcterms:modified>
</cp:coreProperties>
</file>