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75" r:id="rId6"/>
    <p:sldId id="262" r:id="rId7"/>
    <p:sldId id="263" r:id="rId8"/>
    <p:sldId id="265" r:id="rId9"/>
    <p:sldId id="276" r:id="rId10"/>
    <p:sldId id="268" r:id="rId11"/>
    <p:sldId id="269" r:id="rId12"/>
    <p:sldId id="270" r:id="rId13"/>
    <p:sldId id="274" r:id="rId14"/>
    <p:sldId id="271" r:id="rId15"/>
    <p:sldId id="27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Other Common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3.5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Greatest Integer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greatest integer function,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is a function commonly encountered in computer science applications. It is defined as follows: the </a:t>
                </a:r>
                <a:r>
                  <a:rPr lang="en-US" b="1" dirty="0"/>
                  <a:t>greatest integer of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/>
                  <a:t> is the largest integer less than or equal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For instance,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ar-AE" sz="2800" dirty="0"/>
                  <a:t> (</a:t>
                </a: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is the largest integer to the left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800" dirty="0"/>
                  <a:t> on the real number line).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625608"/>
              </a:xfrm>
              <a:blipFill>
                <a:blip r:embed="rId2"/>
                <a:stretch>
                  <a:fillRect l="-1328" t="-1336" r="-1476" b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Piecewise-Defined Function</a:t>
            </a:r>
            <a:r>
              <a:rPr lang="en-US" dirty="0"/>
              <a:t>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194721"/>
              </a:xfrm>
            </p:spPr>
            <p:txBody>
              <a:bodyPr>
                <a:sp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piecewise-defined function </a:t>
                </a:r>
                <a:r>
                  <a:rPr sz="2800" dirty="0"/>
                  <a:t>is a function defined in terms of two or more formulas, each valid for its own unique portion of the real number line. In evaluating a piecewise-defined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at a certain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it is important to correctly identify which formula is valid for that particular value.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194721"/>
              </a:xfrm>
              <a:blipFill>
                <a:blip r:embed="rId2"/>
                <a:stretch>
                  <a:fillRect l="-1328" t="-1512" r="-517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4: 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</a:t>
                </a:r>
                <a:r>
                  <a:rPr lang="en-US" sz="2800" dirty="0"/>
                  <a:t>following </a:t>
                </a:r>
                <a:r>
                  <a:rPr sz="2800" dirty="0"/>
                  <a:t>function</a:t>
                </a:r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/>
                                  <m:t>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/>
                                  <m:t>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&gt;−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384995"/>
          </a:xfrm>
        </p:spPr>
        <p:txBody>
          <a:bodyPr>
            <a:spAutoFit/>
          </a:bodyPr>
          <a:lstStyle/>
          <a:p>
            <a:r>
              <a:rPr sz="2800"/>
              <a:t>Always pay close attention to the boundary points of each interval. Remember that only one rule applies at each point.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a piecewise function with a different formula for two intervals. To graph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graph each portion separately, making sure that each formula is applied only on the appropriate interval.</a:t>
                </a:r>
              </a:p>
              <a:p>
                <a:pPr>
                  <a:defRPr sz="2800"/>
                </a:pPr>
                <a:r>
                  <a:rPr lang="en-US" sz="2800" dirty="0"/>
                  <a:t>The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a linear function on the interval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ar-AE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a quadratic function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AE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complete graph appears with the points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ar-AE"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noted in particular.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the use of a closed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to emphasize that this point is part of the graph, and the use of an open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to indicate that this point is not part of the graph. That is,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not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  <a:blipFill>
                <a:blip r:embed="rId2"/>
                <a:stretch>
                  <a:fillRect l="-2963" t="-1227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3A4022E-0BDF-4859-83F8-83BFCF01B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3608" y="1373124"/>
            <a:ext cx="4279392" cy="4279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</a:t>
                </a:r>
                <a:r>
                  <a:rPr lang="en-US" dirty="0"/>
                  <a:t>xample</a:t>
                </a:r>
                <a:r>
                  <a:rPr dirty="0"/>
                  <a:t> 1: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𝑎𝑥</m:t>
                    </m:r>
                  </m:oMath>
                </a14:m>
                <a:r>
                  <a:rPr i="1" baseline="30000" dirty="0"/>
                  <a:t>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</a:t>
                </a:r>
                <a:r>
                  <a:rPr lang="en-US" dirty="0"/>
                  <a:t>xample</a:t>
                </a:r>
                <a:r>
                  <a:rPr dirty="0"/>
                  <a:t> 1: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𝑎𝑥</m:t>
                    </m:r>
                  </m:oMath>
                </a14:m>
                <a:r>
                  <a:rPr i="1" baseline="30000" dirty="0"/>
                  <a:t>n </a:t>
                </a:r>
                <a:r>
                  <a:rPr dirty="0"/>
                  <a:t>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will have the same basic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, but compressed vertically because of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To make the sketch more accurate, calculate the coordinates of a few points on the graph. The graph illustrates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  <a:blipFill>
                <a:blip r:embed="rId3"/>
                <a:stretch>
                  <a:fillRect l="-2370" t="-1718" r="-2222" b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0D8C5F7-CAAA-4683-B9D9-A9A863C0A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0176" y="1371305"/>
            <a:ext cx="4283031" cy="42830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</a:t>
                </a:r>
                <a:r>
                  <a:rPr lang="en-US" dirty="0"/>
                  <a:t>xample</a:t>
                </a:r>
                <a:r>
                  <a:rPr dirty="0"/>
                  <a:t> 1: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𝑎𝑥</m:t>
                    </m:r>
                  </m:oMath>
                </a14:m>
                <a:r>
                  <a:rPr i="1" baseline="30000" dirty="0"/>
                  <a:t>n</a:t>
                </a:r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We know that the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will have the same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, but reflected over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 because of the factor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The graph illustrates this.</a:t>
                </a:r>
              </a:p>
              <a:p>
                <a:pPr marL="512064"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We also plot a few points on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namely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0" i="0" smtClean="0"/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, as a check.</a:t>
                </a:r>
              </a:p>
              <a:p>
                <a:pPr marL="512064"/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  <a:blipFill>
                <a:blip r:embed="rId3"/>
                <a:stretch>
                  <a:fillRect l="-2667" t="-2086" r="-3407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1E6730-F568-4BE8-AC0E-DFC97ABA6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4304" y="1373124"/>
            <a:ext cx="4279392" cy="4279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</a:t>
                </a:r>
                <a:r>
                  <a:rPr lang="en-US" dirty="0"/>
                  <a:t>xample</a:t>
                </a:r>
                <a:r>
                  <a:rPr dirty="0"/>
                  <a:t> 2: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200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20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sz="320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2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</a:t>
                </a:r>
                <a:r>
                  <a:rPr lang="en-US" dirty="0"/>
                  <a:t>xample</a:t>
                </a:r>
                <a:r>
                  <a:rPr dirty="0"/>
                  <a:t> 2: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200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20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sz="320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dirty="0"/>
                  <a:t>The graph of the function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is similar to that of the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IN" dirty="0"/>
                  <a:t>with two differences. We obtain the formula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IN" dirty="0"/>
                  <a:t>by multiplying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IN" dirty="0"/>
                  <a:t>by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IN" dirty="0"/>
                  <a:t>a negative number between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 and </a:t>
                </a:r>
                <a:r>
                  <a:rPr lang="en-IN" dirty="0">
                    <a:latin typeface="Cambria Math"/>
                  </a:rPr>
                  <a:t>1</a:t>
                </a:r>
                <a:r>
                  <a:rPr lang="en-IN" dirty="0"/>
                  <a:t>. </a:t>
                </a:r>
                <a:r>
                  <a:rPr lang="en-US" sz="2800" dirty="0"/>
                  <a:t>So one difference is that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the reflection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with respect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-axis. The other difference is that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compressed vertically.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</a:t>
                </a:r>
                <a:r>
                  <a:rPr lang="en-US" dirty="0"/>
                  <a:t>xample</a:t>
                </a:r>
                <a:r>
                  <a:rPr dirty="0"/>
                  <a:t> 2: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200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20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sz="320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With </a:t>
                </a:r>
                <a:r>
                  <a:rPr lang="en-US" sz="2800" dirty="0"/>
                  <a:t>this </a:t>
                </a:r>
                <a:r>
                  <a:rPr sz="2800" dirty="0"/>
                  <a:t>in mind, we can calculate the coordinates of a few points (such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) and 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  <a:blipFill>
                <a:blip r:embed="rId3"/>
                <a:stretch>
                  <a:fillRect l="-2963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8D0AA34-1B14-4EB1-9D36-0542385DE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7408" y="1373124"/>
            <a:ext cx="4279392" cy="4279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The Absolute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</a:t>
            </a:r>
            <a:r>
              <a:rPr lang="en-US" dirty="0"/>
              <a:t>xample</a:t>
            </a:r>
            <a:r>
              <a:rPr dirty="0"/>
              <a:t> 3: The Absolute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dirty="0"/>
                  <a:t>The graph of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will be a vertically stretched version of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IN" dirty="0"/>
                  <a:t>, reflected over the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-axis. As always, we can plot a few points to verify that our reasoning is correct. We have plotted the values of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IN" dirty="0"/>
                  <a:t>and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4114800" cy="4967067"/>
              </a:xfrm>
              <a:blipFill>
                <a:blip r:embed="rId2"/>
                <a:stretch>
                  <a:fillRect l="-2963" t="-1227" r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E11BC7E-05A3-449B-B3A4-C699368F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08" y="1373124"/>
            <a:ext cx="4279392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8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744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Courier New</vt:lpstr>
      <vt:lpstr>Cambria Math</vt:lpstr>
      <vt:lpstr>Arial</vt:lpstr>
      <vt:lpstr>Office Theme</vt:lpstr>
      <vt:lpstr>Section 3.5</vt:lpstr>
      <vt:lpstr>Example 1: Functions of the Form axn</vt:lpstr>
      <vt:lpstr>Example 1: Functions of the Form axn (cont.)</vt:lpstr>
      <vt:lpstr>Example 1: Functions of the Form axn (cont.)</vt:lpstr>
      <vt:lpstr>Example 2: Functions of the Form a/x^n </vt:lpstr>
      <vt:lpstr>Example 2: Functions of the Form a/x^n </vt:lpstr>
      <vt:lpstr>Example 2: Functions of the Form a/x^n  (cont.)</vt:lpstr>
      <vt:lpstr>Example 3: The Absolute Value Function</vt:lpstr>
      <vt:lpstr>Example 3: The Absolute Value Function</vt:lpstr>
      <vt:lpstr>The Greatest Integer Function</vt:lpstr>
      <vt:lpstr>Piecewise-Defined Functions</vt:lpstr>
      <vt:lpstr>Example 4: Piecewise-Defined Function</vt:lpstr>
      <vt:lpstr>Note:</vt:lpstr>
      <vt:lpstr>Example 4: Piecewise-Defined Function (cont.)</vt:lpstr>
      <vt:lpstr>Example 4: Piecewise-Defined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</dc:creator>
  <cp:lastModifiedBy>Claudia Vance</cp:lastModifiedBy>
  <cp:revision>122</cp:revision>
  <dcterms:created xsi:type="dcterms:W3CDTF">2013-04-26T14:43:13Z</dcterms:created>
  <dcterms:modified xsi:type="dcterms:W3CDTF">2021-12-02T16:36:01Z</dcterms:modified>
</cp:coreProperties>
</file>