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53"/>
  </p:handoutMasterIdLst>
  <p:sldIdLst>
    <p:sldId id="256" r:id="rId2"/>
    <p:sldId id="259" r:id="rId3"/>
    <p:sldId id="261" r:id="rId4"/>
    <p:sldId id="305" r:id="rId5"/>
    <p:sldId id="303" r:id="rId6"/>
    <p:sldId id="292" r:id="rId7"/>
    <p:sldId id="293" r:id="rId8"/>
    <p:sldId id="262" r:id="rId9"/>
    <p:sldId id="260" r:id="rId10"/>
    <p:sldId id="263" r:id="rId11"/>
    <p:sldId id="264" r:id="rId12"/>
    <p:sldId id="306" r:id="rId13"/>
    <p:sldId id="288" r:id="rId14"/>
    <p:sldId id="294" r:id="rId15"/>
    <p:sldId id="265" r:id="rId16"/>
    <p:sldId id="295" r:id="rId17"/>
    <p:sldId id="307" r:id="rId18"/>
    <p:sldId id="296" r:id="rId19"/>
    <p:sldId id="297" r:id="rId20"/>
    <p:sldId id="266" r:id="rId21"/>
    <p:sldId id="267" r:id="rId22"/>
    <p:sldId id="308" r:id="rId23"/>
    <p:sldId id="298" r:id="rId24"/>
    <p:sldId id="268" r:id="rId25"/>
    <p:sldId id="269" r:id="rId26"/>
    <p:sldId id="270" r:id="rId27"/>
    <p:sldId id="309" r:id="rId28"/>
    <p:sldId id="289" r:id="rId29"/>
    <p:sldId id="271" r:id="rId30"/>
    <p:sldId id="272" r:id="rId31"/>
    <p:sldId id="273" r:id="rId32"/>
    <p:sldId id="299" r:id="rId33"/>
    <p:sldId id="274" r:id="rId34"/>
    <p:sldId id="275" r:id="rId35"/>
    <p:sldId id="276" r:id="rId36"/>
    <p:sldId id="277" r:id="rId37"/>
    <p:sldId id="278" r:id="rId38"/>
    <p:sldId id="279" r:id="rId39"/>
    <p:sldId id="310" r:id="rId40"/>
    <p:sldId id="291" r:id="rId41"/>
    <p:sldId id="280" r:id="rId42"/>
    <p:sldId id="301" r:id="rId43"/>
    <p:sldId id="281" r:id="rId44"/>
    <p:sldId id="302" r:id="rId45"/>
    <p:sldId id="282" r:id="rId46"/>
    <p:sldId id="283" r:id="rId47"/>
    <p:sldId id="304" r:id="rId48"/>
    <p:sldId id="284" r:id="rId49"/>
    <p:sldId id="285" r:id="rId50"/>
    <p:sldId id="286" r:id="rId51"/>
    <p:sldId id="287" r:id="rId5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</p:embeddedFontLst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amprasad" initials="s" lastIdx="11" clrIdx="0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  <p:cmAuthor id="2" name="Allison Conger" initials="AC" lastIdx="9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  <p:cmAuthor id="3" name="Allison Conger" initials="AC [2]" lastIdx="12" clrIdx="2">
    <p:extLst>
      <p:ext uri="{19B8F6BF-5375-455C-9EA6-DF929625EA0E}">
        <p15:presenceInfo xmlns:p15="http://schemas.microsoft.com/office/powerpoint/2012/main" userId="S-1-5-21-1482476501-413027322-842925246-3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0033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57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wmf"/><Relationship Id="rId2" Type="http://schemas.openxmlformats.org/officeDocument/2006/relationships/tags" Target="../tags/tag3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3.6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Transformations of Functions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Shifting, Reflecting, and Stretching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2910840"/>
              </a:xfrm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b="1" dirty="0">
                    <a:solidFill>
                      <a:srgbClr val="000000"/>
                    </a:solidFill>
                  </a:rPr>
                  <a:t>Vertical Shifting/Translation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a function whose graph is known,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a fixed real number. The graph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is the same shape as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but shifted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units upward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units down 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2910840"/>
              </a:xfrm>
              <a:blipFill>
                <a:blip r:embed="rId2"/>
                <a:stretch>
                  <a:fillRect l="-1328" t="-1449" r="-1181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Vertical Shifting/Translation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0DA1-ED5C-4763-B52D-246ECE16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54C8-D7E2-4078-9E54-DB65EAB5C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As before, begin by identifying the basic function being shifted.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96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Vertical Shifting/Translation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b="1" dirty="0"/>
                  <a:t>Solution</a:t>
                </a:r>
              </a:p>
              <a:p>
                <a:pPr>
                  <a:tabLst>
                    <a:tab pos="534988" algn="l"/>
                  </a:tabLst>
                </a:pPr>
                <a:r>
                  <a:rPr lang="en-US" b="1" dirty="0"/>
                  <a:t>a.	</a:t>
                </a:r>
                <a:r>
                  <a:rPr lang="en-US" dirty="0"/>
                  <a:t>The basic function being shifted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marL="534988" indent="-534988">
                  <a:tabLst>
                    <a:tab pos="534988" algn="l"/>
                  </a:tabLst>
                </a:pPr>
                <a:r>
                  <a:rPr lang="en-US" dirty="0"/>
                  <a:t>	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is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shifted 3 units up.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Vertical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8523" y="1271351"/>
                <a:ext cx="8229600" cy="4572000"/>
              </a:xfrm>
            </p:spPr>
            <p:txBody>
              <a:bodyPr anchor="t">
                <a:noAutofit/>
              </a:bodyPr>
              <a:lstStyle/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Note that this doesn't change the domain.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However, the range is affected; the range of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∞,3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523" y="1271351"/>
                <a:ext cx="8229600" cy="4572000"/>
              </a:xfrm>
              <a:blipFill>
                <a:blip r:embed="rId2"/>
                <a:stretch>
                  <a:fillRect l="-1556" b="-29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211" name="Picture 3" descr="D:\COL\COL PPTs\COL_2E_Chapter 4\CH_4_Sec_4_4_Exa_2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3741" y="990600"/>
            <a:ext cx="3756519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80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Vertical Shifting/Translation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80160"/>
                <a:ext cx="4648201" cy="4572000"/>
              </a:xfrm>
            </p:spPr>
            <p:txBody>
              <a:bodyPr>
                <a:noAutofit/>
              </a:bodyPr>
              <a:lstStyle/>
              <a:p>
                <a:pPr marL="534988" indent="-534988"/>
                <a:r>
                  <a:rPr lang="en-US" b="1" dirty="0"/>
                  <a:t>b.</a:t>
                </a:r>
                <a:r>
                  <a:rPr lang="en-US" dirty="0"/>
                  <a:t>	The basic function being shifted is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</a:p>
              <a:p>
                <a:pPr marL="534988"/>
                <a:r>
                  <a:rPr lang="en-US" dirty="0"/>
                  <a:t>Begin by graphing the basic cube root shape.</a:t>
                </a:r>
              </a:p>
              <a:p>
                <a:pPr marL="534988"/>
                <a:r>
                  <a:rPr lang="en-US" dirty="0"/>
                  <a:t>To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shifted 2 units down.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80160"/>
                <a:ext cx="4648201" cy="4572000"/>
              </a:xfrm>
              <a:blipFill>
                <a:blip r:embed="rId2"/>
                <a:stretch>
                  <a:fillRect l="-262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5234" name="Picture 2" descr="D:\COL\COL PPTs\COL_2E_Chapter 4\CH_4_Sec_4_4_Exa_2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478" y="1447800"/>
            <a:ext cx="3756522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B703-2AB7-430A-B120-002505A6F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Horizontal and Vertical Shifting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BE803-C1BA-44D8-902B-DD912525A7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Sketch the graph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BE803-C1BA-44D8-902B-DD912525A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4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15427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0DA1-ED5C-4763-B52D-246ECE16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54C8-D7E2-4078-9E54-DB65EAB5C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In this case, it doesn't matter which shift we apply first. However, when functions get more complicated, it is usually best to apply horizontal shifts before vertical shifts.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1432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798C-DD2E-453B-8A50-F78B9171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Horizontal and Vertical Shifting (cont.)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CF088-6097-44D3-95F0-F9BA2568D9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Solution</a:t>
                </a:r>
              </a:p>
              <a:p>
                <a:r>
                  <a:rPr lang="en-US" dirty="0"/>
                  <a:t>The basic function being shifted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Begin by graphing the basic square root shape.</a:t>
                </a:r>
              </a:p>
              <a:p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 have replaced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, so shift the basic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units to the left.</a:t>
                </a:r>
              </a:p>
              <a:p>
                <a:r>
                  <a:rPr lang="en-US" dirty="0"/>
                  <a:t>Then shift the resulting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unit up.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CF088-6097-44D3-95F0-F9BA2568D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62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0BE3-B49E-4056-9026-4948CCB1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Horizontal and Vertical Shifting (cont.)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B3DEF-F30F-4999-A2A3-A0E3B37A0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410" y="1269000"/>
            <a:ext cx="426918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Shifting, Reflecting, and Stretching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3063240"/>
              </a:xfrm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>
                <a:no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b="1" dirty="0">
                    <a:solidFill>
                      <a:srgbClr val="000000"/>
                    </a:solidFill>
                  </a:rPr>
                  <a:t>Horizontal Shifting/Translation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a function,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a fixed real number. If we replace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we obtain a new function 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has the same shape as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but shifted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units to the right if 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i="1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and shifted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units to the left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3063240"/>
              </a:xfrm>
              <a:blipFill>
                <a:blip r:embed="rId3"/>
                <a:stretch>
                  <a:fillRect l="-1328" t="-787" r="-2214" b="-4331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Shifting, Reflecting, and Stretching Graphs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80160"/>
            <a:ext cx="8534400" cy="465973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Reflecting with Respect to the Axes</a:t>
            </a:r>
          </a:p>
          <a:p>
            <a:r>
              <a:rPr lang="en-US" dirty="0">
                <a:solidFill>
                  <a:srgbClr val="000000"/>
                </a:solidFill>
              </a:rPr>
              <a:t>Let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be a function. 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The graph of the function </a:t>
            </a:r>
            <a:r>
              <a:rPr lang="en-US" i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)= −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is the reflection 	of the graph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with respect to the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-axis.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The graph of the function </a:t>
            </a:r>
            <a:r>
              <a:rPr lang="en-US" i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(−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is the 	reflection of the graph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with respect to the 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i="1" dirty="0">
                <a:solidFill>
                  <a:srgbClr val="000000"/>
                </a:solidFill>
              </a:rPr>
              <a:t>	y</a:t>
            </a:r>
            <a:r>
              <a:rPr lang="en-US" dirty="0">
                <a:solidFill>
                  <a:srgbClr val="000000"/>
                </a:solidFill>
              </a:rPr>
              <a:t>-axis.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In other words, a function is reflected with respect to the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-axis by multiplying the entire function by −1, and it is reflected with respect to the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-axis by replacing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with −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Reflecting with Respect to the 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Sketch the graphs of the following functions. 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0DA1-ED5C-4763-B52D-246ECE16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54C8-D7E2-4078-9E54-DB65EAB5C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We state that a function is reflected with respect to particular axis. Visually, this means the function is reflected over (across) that axis.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919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Reflecting with Respect to the Axes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4419600" cy="4572000"/>
              </a:xfrm>
            </p:spPr>
            <p:txBody>
              <a:bodyPr>
                <a:noAutofit/>
              </a:bodyPr>
              <a:lstStyle/>
              <a:p>
                <a:r>
                  <a:rPr lang="en-US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To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begin with the graph of the basic parabola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534988"/>
                <a:r>
                  <a:rPr lang="en-US" dirty="0"/>
                  <a:t>The entire function is multiplied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so reflect the graph over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-axis, resulting in the original shape turned upside down.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4419600" cy="4572000"/>
              </a:xfrm>
              <a:blipFill>
                <a:blip r:embed="rId3"/>
                <a:stretch>
                  <a:fillRect l="-2897" t="-1333" r="-4276" b="-1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259" name="Picture 3" descr="D:\COL\COL PPTs\COL_2E_Chapter 4\CH_4_Sec_4_4_Exa_3_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3339547" cy="32004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3F3677-4A58-4479-B150-A072095B66E9}"/>
                  </a:ext>
                </a:extLst>
              </p:cNvPr>
              <p:cNvSpPr/>
              <p:nvPr/>
            </p:nvSpPr>
            <p:spPr>
              <a:xfrm>
                <a:off x="5029201" y="4876800"/>
                <a:ext cx="396239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Note that the domain is still the entire real line, but the range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is the interval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0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0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.</a:t>
                </a:r>
                <a:endParaRPr lang="en-IN" sz="2000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3F3677-4A58-4479-B150-A072095B6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1" y="4876800"/>
                <a:ext cx="3962399" cy="1015663"/>
              </a:xfrm>
              <a:prstGeom prst="rect">
                <a:avLst/>
              </a:prstGeom>
              <a:blipFill>
                <a:blip r:embed="rId5"/>
                <a:stretch>
                  <a:fillRect l="-1538" t="-2994" r="-1077" b="-742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35221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Reflecting with Respect to the Axes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4343400" cy="45720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</a:pPr>
                <a:r>
                  <a:rPr lang="en-US" dirty="0"/>
                  <a:t>To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, begin by graphing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, the basic square root function.</a:t>
                </a:r>
              </a:p>
              <a:p>
                <a:pPr marL="534988"/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has been replaced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so reflect the graph with respect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-axis.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4343400" cy="4572000"/>
              </a:xfrm>
              <a:blipFill>
                <a:blip r:embed="rId2"/>
                <a:stretch>
                  <a:fillRect l="-2945" t="-1333" r="-4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282" name="Picture 2" descr="D:\COL\COL PPTs\COL_2E_Chapter 4\CH_4_Sec_4_4_Exa_3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32300"/>
            <a:ext cx="3339546" cy="32004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DAA01B-F105-4BEE-81CF-138CAFA55D9D}"/>
                  </a:ext>
                </a:extLst>
              </p:cNvPr>
              <p:cNvSpPr/>
              <p:nvPr/>
            </p:nvSpPr>
            <p:spPr>
              <a:xfrm>
                <a:off x="4953000" y="4495800"/>
                <a:ext cx="38862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Note that this changes the domain but not the range. The domain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is the interval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0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0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and the range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20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.</a:t>
                </a:r>
                <a:endParaRPr lang="en-IN" sz="2000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DAA01B-F105-4BEE-81CF-138CAFA55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495800"/>
                <a:ext cx="3886200" cy="1323439"/>
              </a:xfrm>
              <a:prstGeom prst="rect">
                <a:avLst/>
              </a:prstGeom>
              <a:blipFill>
                <a:blip r:embed="rId4"/>
                <a:stretch>
                  <a:fillRect l="-1727" t="-2765" b="-566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Shifting, Reflecting, and Stretching Graphs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153400" cy="33680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Vertical Stretching and Compressing</a:t>
            </a:r>
          </a:p>
          <a:p>
            <a:r>
              <a:rPr lang="en-US" dirty="0">
                <a:solidFill>
                  <a:srgbClr val="000000"/>
                </a:solidFill>
              </a:rPr>
              <a:t>Let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be a function and let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be a positive real number.</a:t>
            </a:r>
          </a:p>
          <a:p>
            <a:pPr marL="514350" indent="-514350"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The graph of the function  </a:t>
            </a:r>
            <a:r>
              <a:rPr lang="en-US" i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)=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is stretched vertically compared to the graph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by a factor of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if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&gt; 1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The graph of the function  </a:t>
            </a:r>
            <a:r>
              <a:rPr lang="en-US" i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)=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is compressed 	vertically compared to the graph of </a:t>
            </a:r>
            <a:r>
              <a:rPr lang="en-US" i="1" dirty="0">
                <a:solidFill>
                  <a:srgbClr val="000000"/>
                </a:solidFill>
              </a:rPr>
              <a:t>f </a:t>
            </a:r>
            <a:r>
              <a:rPr lang="en-US" dirty="0">
                <a:solidFill>
                  <a:srgbClr val="000000"/>
                </a:solidFill>
              </a:rPr>
              <a:t>by a factor of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if 	</a:t>
            </a:r>
            <a:r>
              <a:rPr lang="en-US" dirty="0">
                <a:solidFill>
                  <a:srgbClr val="0000FF"/>
                </a:solidFill>
              </a:rPr>
              <a:t>0 &lt;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&lt; 1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Vertical Stretching and 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0DA1-ED5C-4763-B52D-246ECE16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54C8-D7E2-4078-9E54-DB65EAB5C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When graphing stretched or compressed functions, it may help to plot a few points of the new function.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952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Vertical Stretching and Compressing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4876800" cy="4572000"/>
              </a:xfrm>
            </p:spPr>
            <p:txBody>
              <a:bodyPr>
                <a:noAutofit/>
              </a:bodyPr>
              <a:lstStyle/>
              <a:p>
                <a:r>
                  <a:rPr lang="en-US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Begin with the graph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534988"/>
                <a:r>
                  <a:rPr lang="en-US" dirty="0"/>
                  <a:t>The shape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similar to the shape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but all of the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-coordinates have been multiplied by the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and are consequently much smaller.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4876800" cy="4572000"/>
              </a:xfrm>
              <a:blipFill>
                <a:blip r:embed="rId2"/>
                <a:stretch>
                  <a:fillRect l="-2625" t="-1200" r="-3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8308" name="Picture 4" descr="D:\COL\COL PPTs\COL_2E_Chapter 4\CH_4_Sec_4_4_Exa_4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28800"/>
            <a:ext cx="3331988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Vertical Stretching and Compressing (cont.)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4724400" cy="45720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</a:pPr>
                <a:r>
                  <a:rPr lang="en-US" dirty="0"/>
                  <a:t>Begin with the graph of the absolute value function.</a:t>
                </a:r>
              </a:p>
              <a:p>
                <a:pPr marL="534988"/>
                <a:r>
                  <a:rPr lang="en-US" dirty="0"/>
                  <a:t>In contrast to the last example,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stretched compared to the standard absolute value function.</a:t>
                </a:r>
              </a:p>
              <a:p>
                <a:pPr marL="534988"/>
                <a:r>
                  <a:rPr lang="en-US" dirty="0"/>
                  <a:t>Every second coordinate is multiplied by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4724400" cy="4572000"/>
              </a:xfrm>
              <a:blipFill>
                <a:blip r:embed="rId2"/>
                <a:stretch>
                  <a:fillRect l="-2710" t="-1467" r="-23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330" name="Picture 2" descr="D:\COL\COL PPTs\COL_2E_Chapter 4\CH_4_Sec_4_4_Exa_4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152" y="1600200"/>
            <a:ext cx="3308648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Horizontal Shifting/Translation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Shifting, Reflecting, and Stretching Graphs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586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Order of Transformations</a:t>
            </a:r>
          </a:p>
          <a:p>
            <a:r>
              <a:rPr lang="en-US" dirty="0">
                <a:solidFill>
                  <a:srgbClr val="000000"/>
                </a:solidFill>
              </a:rPr>
              <a:t>If a function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 has been obtained from a simpler function</a:t>
            </a:r>
            <a:r>
              <a:rPr lang="en-US" i="1" dirty="0">
                <a:solidFill>
                  <a:srgbClr val="000000"/>
                </a:solidFill>
              </a:rPr>
              <a:t> f </a:t>
            </a:r>
            <a:r>
              <a:rPr lang="en-US" dirty="0">
                <a:solidFill>
                  <a:srgbClr val="000000"/>
                </a:solidFill>
              </a:rPr>
              <a:t>through a number of transformations,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 can usually be understood by looking for transformations in the following order.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	1.	</a:t>
            </a:r>
            <a:r>
              <a:rPr lang="en-US" dirty="0">
                <a:solidFill>
                  <a:srgbClr val="000000"/>
                </a:solidFill>
              </a:rPr>
              <a:t>Horizontal shifts 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	2.	</a:t>
            </a:r>
            <a:r>
              <a:rPr lang="en-US" dirty="0">
                <a:solidFill>
                  <a:srgbClr val="000000"/>
                </a:solidFill>
              </a:rPr>
              <a:t>Stretching and compressing 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	3.	</a:t>
            </a:r>
            <a:r>
              <a:rPr lang="en-US" dirty="0">
                <a:solidFill>
                  <a:srgbClr val="000000"/>
                </a:solidFill>
              </a:rPr>
              <a:t>Reflections 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	4.	</a:t>
            </a:r>
            <a:r>
              <a:rPr lang="en-US" dirty="0">
                <a:solidFill>
                  <a:srgbClr val="000000"/>
                </a:solidFill>
              </a:rPr>
              <a:t>Vertical shifts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Order of 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Sketch the graph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dirty="0"/>
                  <a:t>The basic function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similar to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 Following the order of transformations we determine how to sketch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we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(shifting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units to the left), we obtain the function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dirty="0"/>
                  <a:t>, which is closer to what we want.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There does not appear to be any stretching or compressing transformation.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33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Order of Transformations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If we replace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, which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This reflects the graph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dirty="0"/>
                  <a:t> with respect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-axis.</a:t>
                </a: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/>
                  <a:t>Since we have already found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we know there is no vertical shift.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42170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entire sequence of transformations is shown below, ending with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378" name="Picture 2" descr="D:\COL\COL PPTs\COL_2E_Chapter 4\CH_4_Sec_4_4_Exam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14600"/>
            <a:ext cx="8001001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Order of Transformations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1146175" algn="l"/>
                  </a:tabLst>
                </a:pPr>
                <a:r>
                  <a:rPr lang="en-US" b="1" dirty="0"/>
                  <a:t>Note: </a:t>
                </a:r>
                <a:r>
                  <a:rPr lang="en-US" dirty="0"/>
                  <a:t>An alternate approach to graphing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is to rewrite the function in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. In this form,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graph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shifted two units to the right, and then reflected with respect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-axis. The result is the same, as you should verify. Rewriting an equation in a different form never changes its graph.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of Functions and Equations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774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</a:rPr>
              <a:t>y</a:t>
            </a:r>
            <a:r>
              <a:rPr lang="en-US" b="1" dirty="0">
                <a:solidFill>
                  <a:srgbClr val="000000"/>
                </a:solidFill>
              </a:rPr>
              <a:t>-Axis Symmetry</a:t>
            </a:r>
          </a:p>
          <a:p>
            <a:r>
              <a:rPr lang="en-US" dirty="0">
                <a:solidFill>
                  <a:srgbClr val="000000"/>
                </a:solidFill>
              </a:rPr>
              <a:t>The graph of a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has </a:t>
            </a:r>
            <a:r>
              <a:rPr lang="en-US" b="1" i="1" dirty="0">
                <a:solidFill>
                  <a:srgbClr val="C00000"/>
                </a:solidFill>
              </a:rPr>
              <a:t>y</a:t>
            </a:r>
            <a:r>
              <a:rPr lang="en-US" b="1" dirty="0">
                <a:solidFill>
                  <a:srgbClr val="C00000"/>
                </a:solidFill>
              </a:rPr>
              <a:t>-axis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symmetry</a:t>
            </a:r>
            <a:r>
              <a:rPr lang="en-US" dirty="0">
                <a:solidFill>
                  <a:srgbClr val="000000"/>
                </a:solidFill>
              </a:rPr>
              <a:t>, or is </a:t>
            </a:r>
            <a:r>
              <a:rPr lang="en-US" b="1" dirty="0">
                <a:solidFill>
                  <a:srgbClr val="C00000"/>
                </a:solidFill>
              </a:rPr>
              <a:t>symmetric with respect to the </a:t>
            </a:r>
            <a:r>
              <a:rPr lang="en-US" b="1" i="1" dirty="0">
                <a:solidFill>
                  <a:srgbClr val="C00000"/>
                </a:solidFill>
              </a:rPr>
              <a:t>y</a:t>
            </a:r>
            <a:r>
              <a:rPr lang="en-US" b="1" dirty="0">
                <a:solidFill>
                  <a:srgbClr val="C00000"/>
                </a:solidFill>
              </a:rPr>
              <a:t>-axis</a:t>
            </a:r>
            <a:r>
              <a:rPr lang="en-US" dirty="0">
                <a:solidFill>
                  <a:srgbClr val="000000"/>
                </a:solidFill>
              </a:rPr>
              <a:t>, if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(−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for all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in the domain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.  Such functions are called </a:t>
            </a:r>
            <a:r>
              <a:rPr lang="en-US" b="1" dirty="0">
                <a:solidFill>
                  <a:srgbClr val="C00000"/>
                </a:solidFill>
              </a:rPr>
              <a:t>even</a:t>
            </a:r>
            <a:r>
              <a:rPr lang="en-US" dirty="0">
                <a:solidFill>
                  <a:srgbClr val="000000"/>
                </a:solidFill>
              </a:rPr>
              <a:t> functions.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of Functions and Equations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298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</a:rPr>
              <a:t>Origin Symmetry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The graph of a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has </a:t>
            </a:r>
            <a:r>
              <a:rPr lang="en-US" b="1" dirty="0">
                <a:solidFill>
                  <a:srgbClr val="C00000"/>
                </a:solidFill>
              </a:rPr>
              <a:t>origin symmetry</a:t>
            </a:r>
            <a:r>
              <a:rPr lang="en-US" dirty="0">
                <a:solidFill>
                  <a:srgbClr val="000000"/>
                </a:solidFill>
              </a:rPr>
              <a:t>, or is </a:t>
            </a:r>
            <a:r>
              <a:rPr lang="en-US" b="1" dirty="0">
                <a:solidFill>
                  <a:srgbClr val="C00000"/>
                </a:solidFill>
              </a:rPr>
              <a:t>symmetric with respect to the origin</a:t>
            </a:r>
            <a:r>
              <a:rPr lang="en-US" dirty="0">
                <a:solidFill>
                  <a:srgbClr val="000000"/>
                </a:solidFill>
              </a:rPr>
              <a:t>, if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(−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−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for all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in the domain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. Such functions are called </a:t>
            </a:r>
            <a:r>
              <a:rPr lang="en-US" b="1" dirty="0">
                <a:solidFill>
                  <a:srgbClr val="C00000"/>
                </a:solidFill>
              </a:rPr>
              <a:t>odd</a:t>
            </a:r>
            <a:r>
              <a:rPr lang="en-US" dirty="0">
                <a:solidFill>
                  <a:srgbClr val="000000"/>
                </a:solidFill>
              </a:rPr>
              <a:t> functions.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of Functions and Equations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586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Symmetry of Equations</a:t>
            </a:r>
          </a:p>
          <a:p>
            <a:r>
              <a:rPr lang="en-US" dirty="0">
                <a:solidFill>
                  <a:srgbClr val="000000"/>
                </a:solidFill>
              </a:rPr>
              <a:t>We say that an equation in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is </a:t>
            </a:r>
            <a:r>
              <a:rPr lang="en-US" b="1" dirty="0">
                <a:solidFill>
                  <a:srgbClr val="000000"/>
                </a:solidFill>
              </a:rPr>
              <a:t>symmetric with respect to</a:t>
            </a: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the </a:t>
            </a:r>
            <a:r>
              <a:rPr lang="en-US" b="1" i="1" dirty="0">
                <a:solidFill>
                  <a:srgbClr val="C00000"/>
                </a:solidFill>
              </a:rPr>
              <a:t>y</a:t>
            </a:r>
            <a:r>
              <a:rPr lang="en-US" b="1" dirty="0">
                <a:solidFill>
                  <a:srgbClr val="C00000"/>
                </a:solidFill>
              </a:rPr>
              <a:t>-axis</a:t>
            </a:r>
            <a:r>
              <a:rPr lang="en-US" dirty="0">
                <a:solidFill>
                  <a:srgbClr val="000000"/>
                </a:solidFill>
              </a:rPr>
              <a:t> if replacing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with −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results in an 	equivalent equation;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the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b="1" dirty="0">
                <a:solidFill>
                  <a:srgbClr val="C00000"/>
                </a:solidFill>
              </a:rPr>
              <a:t>-axis</a:t>
            </a:r>
            <a:r>
              <a:rPr lang="en-US" dirty="0">
                <a:solidFill>
                  <a:srgbClr val="000000"/>
                </a:solidFill>
              </a:rPr>
              <a:t> if replacing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with −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results in an 	equivalent equation;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the </a:t>
            </a:r>
            <a:r>
              <a:rPr lang="en-US" b="1" dirty="0">
                <a:solidFill>
                  <a:srgbClr val="C00000"/>
                </a:solidFill>
              </a:rPr>
              <a:t>origin</a:t>
            </a:r>
            <a:r>
              <a:rPr lang="en-US" dirty="0">
                <a:solidFill>
                  <a:srgbClr val="000000"/>
                </a:solidFill>
              </a:rPr>
              <a:t> if replacing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with −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with −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	results in an equivalent equation.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Symmetry of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Sketch the graphs of the following relations, making use  of symmetry.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lphaL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200" r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0DA1-ED5C-4763-B52D-246ECE16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54C8-D7E2-4078-9E54-DB65EAB5C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If you don't know where to begin when sketching a graph, plotting points often helps you understand the basic shape.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26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0DA1-ED5C-4763-B52D-246ECE16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54C8-D7E2-4078-9E54-DB65EAB5C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Begin by identifying the underlying function that is being shifted.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524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Symmetry of Equations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4800600" cy="4572000"/>
              </a:xfrm>
            </p:spPr>
            <p:txBody>
              <a:bodyPr/>
              <a:lstStyle/>
              <a:p>
                <a:r>
                  <a:rPr lang="en-US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This relation is a function. Note that it is indeed an even function and exhibits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-axis symmetry.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>
                  <a:tabLst>
                    <a:tab pos="2062163" algn="l"/>
                  </a:tabLst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  <a:p>
                <a:pPr>
                  <a:tabLst>
                    <a:tab pos="2062163" algn="l"/>
                  </a:tabLst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4800600" cy="4572000"/>
              </a:xfrm>
              <a:blipFill>
                <a:blip r:embed="rId2"/>
                <a:stretch>
                  <a:fillRect l="-2665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27" name="Picture 3" descr="D:\COL\COL PPTs\COL_2E_Chapter 4\CH_4_Sec_4_4_Exa_6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517" y="1958622"/>
            <a:ext cx="3221283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Symmetry of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</a:pPr>
                <a:r>
                  <a:rPr lang="en-US" dirty="0"/>
                  <a:t>While we do not yet have the tools to graph general polynomial functions, we can obtain a good sketch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34988">
                  <a:lnSpc>
                    <a:spcPct val="150000"/>
                  </a:lnSpc>
                </a:pPr>
                <a:r>
                  <a:rPr lang="en-US" dirty="0"/>
                  <a:t>First,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odd: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(verify this).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467" r="-1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Symmetry of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41910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calculate a few values,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, and then reflect these through the origin, we get a good idea of the shape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4191000" cy="4572000"/>
              </a:xfrm>
              <a:blipFill>
                <a:blip r:embed="rId2"/>
                <a:stretch>
                  <a:fillRect l="-2907" t="-1200" r="-45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D:\COL\COL PPTs\COL_2E_Chapter 4\CH_4_Sec_4_4_Exa_6_b.png">
            <a:extLst>
              <a:ext uri="{FF2B5EF4-FFF2-40B4-BE49-F238E27FC236}">
                <a16:creationId xmlns:a16="http://schemas.microsoft.com/office/drawing/2014/main" id="{AB3A07CD-5D0D-42DF-B6FF-11FE63A0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221282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4166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Symmetry of Equations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3"/>
                </a:pPr>
                <a:r>
                  <a:rPr lang="en-US" dirty="0"/>
                  <a:t>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not a function, but it is a relation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that 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-axis symmetry. If we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simplify the result, we obtain the original equation.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>
                  <a:tabLst>
                    <a:tab pos="3228975" algn="l"/>
                  </a:tabLst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46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Symmetry of Equations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4876800" cy="4572000"/>
              </a:xfrm>
            </p:spPr>
            <p:txBody>
              <a:bodyPr/>
              <a:lstStyle/>
              <a:p>
                <a:r>
                  <a:rPr lang="en-US" dirty="0"/>
                  <a:t>The upper half of the graph is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, so drawing this and its reflection over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-axis gives us the complete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4876800" cy="4572000"/>
              </a:xfrm>
              <a:blipFill>
                <a:blip r:embed="rId2"/>
                <a:stretch>
                  <a:fillRect l="-2500" t="-1200" r="-4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474" name="Picture 2" descr="D:\COL\COL PPTs\COL_2E_Chapter 4\CH_4_Sec_4_4_Exa_6_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8021" y="1219200"/>
            <a:ext cx="32004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802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Intervals of </a:t>
            </a:r>
            <a:r>
              <a:rPr lang="en-US" dirty="0" err="1"/>
              <a:t>Monotonicity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014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Increasing, Decreasing, and Constant</a:t>
            </a:r>
          </a:p>
          <a:p>
            <a:r>
              <a:rPr lang="en-US" dirty="0">
                <a:solidFill>
                  <a:srgbClr val="000000"/>
                </a:solidFill>
              </a:rPr>
              <a:t>We say that a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increasing on an interval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if, for any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in the 	interval with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1 </a:t>
            </a:r>
            <a:r>
              <a:rPr lang="en-US" dirty="0">
                <a:solidFill>
                  <a:srgbClr val="000000"/>
                </a:solidFill>
              </a:rPr>
              <a:t>&lt;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it is the case that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 &lt;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);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decreasing on an interval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if, for any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in the 	interval with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1 </a:t>
            </a:r>
            <a:r>
              <a:rPr lang="en-US" dirty="0">
                <a:solidFill>
                  <a:srgbClr val="000000"/>
                </a:solidFill>
              </a:rPr>
              <a:t>&lt;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it is the case that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 &gt;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);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constant on an interval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if, for any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in the 	interval, it is the case that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 =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Determining Intervals of Monotonicity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open intervals of </a:t>
            </a:r>
            <a:r>
              <a:rPr lang="en-US" dirty="0" err="1"/>
              <a:t>monotonicity</a:t>
            </a:r>
            <a:r>
              <a:rPr lang="en-US" dirty="0"/>
              <a:t> of the function </a:t>
            </a:r>
          </a:p>
          <a:p>
            <a:endParaRPr lang="en-US" dirty="0"/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1881011" y="1676400"/>
          <a:ext cx="2603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2603160" imgH="533160" progId="Equation.DSMT4">
                  <p:embed/>
                </p:oleObj>
              </mc:Choice>
              <mc:Fallback>
                <p:oleObj name="Equation" r:id="rId4" imgW="2603160" imgH="533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011" y="1676400"/>
                        <a:ext cx="2603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Determining Intervals of Monotonicity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r>
              <a:rPr lang="en-US" dirty="0"/>
              <a:t>We know that the graph of </a:t>
            </a:r>
            <a:r>
              <a:rPr lang="en-US" i="1" dirty="0"/>
              <a:t>f</a:t>
            </a:r>
            <a:r>
              <a:rPr lang="en-US" dirty="0"/>
              <a:t> is the basic parabola shifted 2 units to the right and 1 unit down, as shown on the following page.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443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Determining Intervals of Monotonicity (cont.)</a:t>
            </a:r>
          </a:p>
        </p:txBody>
      </p:sp>
      <p:pic>
        <p:nvPicPr>
          <p:cNvPr id="107522" name="Picture 2" descr="D:\COL\COL PPTs\COL_2E_Chapter 4\CH_4_Sec_4_4_Exa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371600"/>
            <a:ext cx="3657600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Determining Intervals of Monotonicity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graph, we can see that </a:t>
            </a:r>
            <a:r>
              <a:rPr lang="en-US" i="1" dirty="0"/>
              <a:t>f</a:t>
            </a:r>
            <a:r>
              <a:rPr lang="en-US" dirty="0"/>
              <a:t> is decreasing on the interval               and increasing on the interval  Remember that these are intervals of the </a:t>
            </a:r>
            <a:r>
              <a:rPr lang="en-US" i="1" dirty="0"/>
              <a:t>x</a:t>
            </a:r>
            <a:r>
              <a:rPr lang="en-US" dirty="0"/>
              <a:t>-axis: if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are any two points in the interval 	      , with 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rgbClr val="002060"/>
                </a:solidFill>
              </a:rPr>
              <a:t>x</a:t>
            </a:r>
            <a:r>
              <a:rPr lang="en-US" baseline="-25000" dirty="0">
                <a:solidFill>
                  <a:srgbClr val="002060"/>
                </a:solidFill>
              </a:rPr>
              <a:t>1</a:t>
            </a:r>
            <a:r>
              <a:rPr lang="en-US" dirty="0">
                <a:solidFill>
                  <a:srgbClr val="002060"/>
                </a:solidFill>
              </a:rPr>
              <a:t> &lt; </a:t>
            </a:r>
            <a:r>
              <a:rPr lang="en-US" i="1" dirty="0">
                <a:solidFill>
                  <a:srgbClr val="002060"/>
                </a:solidFill>
              </a:rPr>
              <a:t>x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/>
              <a:t>, then </a:t>
            </a:r>
            <a:r>
              <a:rPr lang="en-US" i="1" dirty="0">
                <a:solidFill>
                  <a:srgbClr val="002060"/>
                </a:solidFill>
              </a:rPr>
              <a:t>f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i="1" dirty="0">
                <a:solidFill>
                  <a:srgbClr val="002060"/>
                </a:solidFill>
              </a:rPr>
              <a:t>x</a:t>
            </a:r>
            <a:r>
              <a:rPr lang="en-US" baseline="-25000" dirty="0">
                <a:solidFill>
                  <a:srgbClr val="002060"/>
                </a:solidFill>
              </a:rPr>
              <a:t>1</a:t>
            </a:r>
            <a:r>
              <a:rPr lang="en-US" dirty="0">
                <a:solidFill>
                  <a:srgbClr val="002060"/>
                </a:solidFill>
              </a:rPr>
              <a:t>) &gt; </a:t>
            </a:r>
            <a:r>
              <a:rPr lang="en-US" i="1" dirty="0">
                <a:solidFill>
                  <a:srgbClr val="002060"/>
                </a:solidFill>
              </a:rPr>
              <a:t>f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i="1" dirty="0">
                <a:solidFill>
                  <a:srgbClr val="002060"/>
                </a:solidFill>
              </a:rPr>
              <a:t>x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). </a:t>
            </a:r>
            <a:r>
              <a:rPr lang="en-US" dirty="0"/>
              <a:t>In other words, </a:t>
            </a:r>
            <a:r>
              <a:rPr lang="en-US" i="1" dirty="0"/>
              <a:t>f</a:t>
            </a:r>
            <a:r>
              <a:rPr lang="en-US" dirty="0"/>
              <a:t> is falling on this interval as we scan the graph from left to right. On the other hand, </a:t>
            </a:r>
            <a:r>
              <a:rPr lang="en-US" i="1" dirty="0"/>
              <a:t>f</a:t>
            </a:r>
            <a:r>
              <a:rPr lang="en-US" dirty="0"/>
              <a:t> is rising on the interval            as we scan the graph from left to right.</a:t>
            </a:r>
          </a:p>
          <a:p>
            <a:endParaRPr lang="en-US" dirty="0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1754011" y="1741311"/>
          <a:ext cx="1054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4" imgW="1054080" imgH="495000" progId="Equation.DSMT4">
                  <p:embed/>
                </p:oleObj>
              </mc:Choice>
              <mc:Fallback>
                <p:oleObj name="Equation" r:id="rId4" imgW="1054080" imgH="495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011" y="1741311"/>
                        <a:ext cx="1054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7181689" y="1732912"/>
          <a:ext cx="939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6" imgW="939600" imgH="495000" progId="Equation.DSMT4">
                  <p:embed/>
                </p:oleObj>
              </mc:Choice>
              <mc:Fallback>
                <p:oleObj name="Equation" r:id="rId6" imgW="93960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689" y="1732912"/>
                        <a:ext cx="939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6389511" y="2593159"/>
          <a:ext cx="1054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8" imgW="1054080" imgH="495000" progId="Equation.DSMT4">
                  <p:embed/>
                </p:oleObj>
              </mc:Choice>
              <mc:Fallback>
                <p:oleObj name="Equation" r:id="rId8" imgW="1054080" imgH="49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511" y="2593159"/>
                        <a:ext cx="1054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6383338" y="3887788"/>
          <a:ext cx="850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10" imgW="850680" imgH="495000" progId="Equation.DSMT4">
                  <p:embed/>
                </p:oleObj>
              </mc:Choice>
              <mc:Fallback>
                <p:oleObj name="Equation" r:id="rId10" imgW="85068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3887788"/>
                        <a:ext cx="850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Horizontal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tabLst>
                    <a:tab pos="534988" algn="l"/>
                  </a:tabLst>
                </a:pPr>
                <a:r>
                  <a:rPr lang="en-US" dirty="0"/>
                  <a:t>The basic function being shifted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tabLst>
                    <a:tab pos="534988" algn="l"/>
                  </a:tabLst>
                </a:pPr>
                <a:r>
                  <a:rPr lang="en-US" dirty="0"/>
                  <a:t>	Begin by drawing the basic cubic shape (the shape 	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).</a:t>
                </a:r>
              </a:p>
              <a:p>
                <a:pPr marL="534988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replaced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,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shifted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units to the left.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753128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Modeling the Water Level of a 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water level of a certain river varied over the course of a year as follows. In January, the level was </a:t>
            </a:r>
            <a:r>
              <a:rPr lang="en-US" dirty="0">
                <a:solidFill>
                  <a:srgbClr val="0000FF"/>
                </a:solidFill>
              </a:rPr>
              <a:t>13</a:t>
            </a:r>
            <a:r>
              <a:rPr lang="en-US" dirty="0"/>
              <a:t> feet. From that level, the water increased linearly to a level of </a:t>
            </a:r>
            <a:r>
              <a:rPr lang="en-US" dirty="0">
                <a:solidFill>
                  <a:srgbClr val="0000FF"/>
                </a:solidFill>
              </a:rPr>
              <a:t>18</a:t>
            </a:r>
            <a:r>
              <a:rPr lang="en-US" dirty="0"/>
              <a:t> feet in May. The water remained constant at that level until July, at which point it began to decrease linearly to a final level of </a:t>
            </a:r>
            <a:r>
              <a:rPr lang="en-US" dirty="0">
                <a:solidFill>
                  <a:srgbClr val="0000FF"/>
                </a:solidFill>
              </a:rPr>
              <a:t>11</a:t>
            </a:r>
            <a:r>
              <a:rPr lang="en-US" dirty="0"/>
              <a:t> feet in December. Graph the water level as a function of time and determine the intervals of monotonicity.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Modeling the Water Level of a River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Solution:</a:t>
            </a:r>
          </a:p>
          <a:p>
            <a:r>
              <a:rPr lang="en-US" dirty="0"/>
              <a:t>If we let 1 to 12 represent January through December, the intervals of monotonicity are as follows: </a:t>
            </a:r>
          </a:p>
          <a:p>
            <a:r>
              <a:rPr lang="en-US" dirty="0"/>
              <a:t>increasing on </a:t>
            </a:r>
            <a:r>
              <a:rPr lang="en-US" dirty="0">
                <a:solidFill>
                  <a:srgbClr val="002060"/>
                </a:solidFill>
              </a:rPr>
              <a:t>(1, 5)</a:t>
            </a:r>
            <a:r>
              <a:rPr lang="en-US" dirty="0"/>
              <a:t>, </a:t>
            </a:r>
          </a:p>
          <a:p>
            <a:r>
              <a:rPr lang="en-US" dirty="0"/>
              <a:t>constant on </a:t>
            </a:r>
            <a:r>
              <a:rPr lang="en-US" dirty="0">
                <a:solidFill>
                  <a:srgbClr val="002060"/>
                </a:solidFill>
              </a:rPr>
              <a:t>(5, 7)</a:t>
            </a:r>
            <a:r>
              <a:rPr lang="en-US" dirty="0"/>
              <a:t>, </a:t>
            </a:r>
          </a:p>
          <a:p>
            <a:pPr>
              <a:spcBef>
                <a:spcPts val="0"/>
              </a:spcBef>
            </a:pPr>
            <a:r>
              <a:rPr lang="en-US" dirty="0"/>
              <a:t>and decreasing on </a:t>
            </a:r>
            <a:r>
              <a:rPr lang="en-US" dirty="0">
                <a:solidFill>
                  <a:srgbClr val="002060"/>
                </a:solidFill>
              </a:rPr>
              <a:t>(7, 12)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graph of the water level as </a:t>
            </a:r>
          </a:p>
          <a:p>
            <a:pPr>
              <a:spcBef>
                <a:spcPts val="0"/>
              </a:spcBef>
            </a:pPr>
            <a:r>
              <a:rPr lang="en-US" dirty="0"/>
              <a:t>a function of the month is shown</a:t>
            </a:r>
          </a:p>
          <a:p>
            <a:pPr>
              <a:spcBef>
                <a:spcPts val="0"/>
              </a:spcBef>
            </a:pPr>
            <a:r>
              <a:rPr lang="en-US" dirty="0"/>
              <a:t>to the right.</a:t>
            </a:r>
          </a:p>
        </p:txBody>
      </p:sp>
      <p:pic>
        <p:nvPicPr>
          <p:cNvPr id="110594" name="Picture 2" descr="D:\COL\COL PPTs\COL_2E_Chapter 4\CH_4_Sec_4_4_Exa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888" y="2925516"/>
            <a:ext cx="2990912" cy="29266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Horizontal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b"/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Note, for example,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is one point on the graph.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b="-24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64" name="Picture 4" descr="D:\COL\COL PPTs\COL_2E_Chapter 4\CH_4_Sec_4_4_Exa_1_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3741" y="1629000"/>
            <a:ext cx="3756518" cy="3600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27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Horizontal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2"/>
                  <a:tabLst>
                    <a:tab pos="534988" algn="l"/>
                  </a:tabLst>
                </a:pPr>
                <a:r>
                  <a:rPr lang="en-US" dirty="0"/>
                  <a:t>The basic function being shifted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tabLst>
                    <a:tab pos="534988" algn="l"/>
                  </a:tabLst>
                </a:pPr>
                <a:r>
                  <a:rPr lang="en-US" dirty="0"/>
                  <a:t>	Start by graphing the basic absolute value function.</a:t>
                </a:r>
              </a:p>
              <a:p>
                <a:pPr marL="534988" indent="-534988"/>
                <a:r>
                  <a:rPr lang="en-US" dirty="0"/>
                  <a:t>	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n-US" dirty="0"/>
                  <a:t> has the same shape, but shifted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units to the right.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49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Horizontal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b">
                <a:norm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Note, for example,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4,0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lies on the graph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b="-24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6" name="Picture 2" descr="D:\COL\COL PPTs\COL_2E_Chapter 4\CH_4_Sec_4_4_Exa_1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3741" y="1629000"/>
            <a:ext cx="3756519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Shifting, Reflecting, and Stretching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3711785"/>
              </a:xfrm>
              <a:noFill/>
              <a:ln w="28575">
                <a:solidFill>
                  <a:srgbClr val="FF0000"/>
                </a:solidFill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Caution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The minus sign in the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critical. When you see an expression in the form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you must think of it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Consider a specific example: replacing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5 shifts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units to the </a:t>
                </a:r>
                <a:r>
                  <a:rPr lang="en-US" i="1" dirty="0">
                    <a:solidFill>
                      <a:srgbClr val="000000"/>
                    </a:solidFill>
                  </a:rPr>
                  <a:t>right</a:t>
                </a:r>
                <a:r>
                  <a:rPr lang="en-US" dirty="0">
                    <a:solidFill>
                      <a:srgbClr val="000000"/>
                    </a:solidFill>
                  </a:rPr>
                  <a:t>, 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positive. Replacing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shifts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units to the </a:t>
                </a:r>
                <a:r>
                  <a:rPr lang="en-US" i="1" dirty="0">
                    <a:solidFill>
                      <a:srgbClr val="000000"/>
                    </a:solidFill>
                  </a:rPr>
                  <a:t>left</a:t>
                </a:r>
                <a:r>
                  <a:rPr lang="en-US" dirty="0">
                    <a:solidFill>
                      <a:srgbClr val="000000"/>
                    </a:solidFill>
                  </a:rPr>
                  <a:t>, since we have actually replaced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−(−5)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3711785"/>
              </a:xfrm>
              <a:blipFill>
                <a:blip r:embed="rId3"/>
                <a:stretch>
                  <a:fillRect l="-1328" t="-1140" r="-1624" b="-325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2680</Words>
  <Application>Microsoft Office PowerPoint</Application>
  <PresentationFormat>On-screen Show (4:3)</PresentationFormat>
  <Paragraphs>195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Calibri</vt:lpstr>
      <vt:lpstr>Cambria Math</vt:lpstr>
      <vt:lpstr>Arial</vt:lpstr>
      <vt:lpstr>Office Theme</vt:lpstr>
      <vt:lpstr>Equation</vt:lpstr>
      <vt:lpstr>Section 3.6</vt:lpstr>
      <vt:lpstr>Shifting, Reflecting, and Stretching Graphs</vt:lpstr>
      <vt:lpstr>Example 1: Horizontal Shifting/Translation</vt:lpstr>
      <vt:lpstr>Note</vt:lpstr>
      <vt:lpstr>Example 1: Horizontal Shifting/Translation (cont.)</vt:lpstr>
      <vt:lpstr>Example 1: Horizontal Shifting/Translation (cont.)</vt:lpstr>
      <vt:lpstr>Example 1: Horizontal Shifting/Translation (cont.)</vt:lpstr>
      <vt:lpstr>Example 1: Horizontal Shifting/Translation (cont.)</vt:lpstr>
      <vt:lpstr>Shifting, Reflecting, and Stretching Graphs</vt:lpstr>
      <vt:lpstr>Shifting, Reflecting, and Stretching Graphs</vt:lpstr>
      <vt:lpstr>Example 2: Vertical Shifting/Translation</vt:lpstr>
      <vt:lpstr>Note</vt:lpstr>
      <vt:lpstr>Example 2: Vertical Shifting/Translation (cont.)</vt:lpstr>
      <vt:lpstr>Example 2: Vertical Shifting/Translation (cont.)</vt:lpstr>
      <vt:lpstr>Example 2: Vertical Shifting/Translation (cont.)</vt:lpstr>
      <vt:lpstr>Example 3: Horizontal and Vertical Shifting</vt:lpstr>
      <vt:lpstr>Note</vt:lpstr>
      <vt:lpstr>Example 3: Horizontal and Vertical Shifting (cont.)</vt:lpstr>
      <vt:lpstr>Example 3: Horizontal and Vertical Shifting (cont.)</vt:lpstr>
      <vt:lpstr>Shifting, Reflecting, and Stretching Graphs</vt:lpstr>
      <vt:lpstr>Example 4: Reflecting with Respect to the Axes</vt:lpstr>
      <vt:lpstr>Note</vt:lpstr>
      <vt:lpstr>Example 4: Reflecting with Respect to the Axes (cont.)</vt:lpstr>
      <vt:lpstr>Example 4: Reflecting with Respect to the Axes (cont.)</vt:lpstr>
      <vt:lpstr>Shifting, Reflecting, and Stretching Graphs</vt:lpstr>
      <vt:lpstr>Example 5: Vertical Stretching and Compressing</vt:lpstr>
      <vt:lpstr>Note</vt:lpstr>
      <vt:lpstr>Example 5: Vertical Stretching and Compressing (cont.)</vt:lpstr>
      <vt:lpstr>Example 5: Vertical Stretching and Compressing (cont.) </vt:lpstr>
      <vt:lpstr>Shifting, Reflecting, and Stretching Graphs</vt:lpstr>
      <vt:lpstr>Example 6: Order of Transformations</vt:lpstr>
      <vt:lpstr>Example 6: Order of Transformations (cont.)</vt:lpstr>
      <vt:lpstr>Example 6: Order of Transformations (cont.)</vt:lpstr>
      <vt:lpstr>Example 6: Order of Transformations (cont.)</vt:lpstr>
      <vt:lpstr>Symmetry of Functions and Equations</vt:lpstr>
      <vt:lpstr>Symmetry of Functions and Equations</vt:lpstr>
      <vt:lpstr>Symmetry of Functions and Equations</vt:lpstr>
      <vt:lpstr>Example 7: Symmetry of Equations</vt:lpstr>
      <vt:lpstr>Note</vt:lpstr>
      <vt:lpstr>Example 7: Symmetry of Equations (cont.)</vt:lpstr>
      <vt:lpstr>Example 7: Symmetry of Equations (cont.)</vt:lpstr>
      <vt:lpstr>Example 7: Symmetry of Equations (cont.)</vt:lpstr>
      <vt:lpstr>Example 7: Symmetry of Equations (cont.)</vt:lpstr>
      <vt:lpstr>Example 7: Symmetry of Equations (cont.)</vt:lpstr>
      <vt:lpstr>Intervals of Monotonicity</vt:lpstr>
      <vt:lpstr>Example 8: Determining Intervals of Monotonicity</vt:lpstr>
      <vt:lpstr>Example 8: Determining Intervals of Monotonicity (cont.)</vt:lpstr>
      <vt:lpstr>Example 8: Determining Intervals of Monotonicity (cont.)</vt:lpstr>
      <vt:lpstr>Example 8: Determining Intervals of Monotonicity (cont.)</vt:lpstr>
      <vt:lpstr>Example 9: Modeling the Water Level of a River</vt:lpstr>
      <vt:lpstr>Example 9: Modeling the Water Level of a River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 Systems</dc:creator>
  <cp:lastModifiedBy>Claudia Vance</cp:lastModifiedBy>
  <cp:revision>124</cp:revision>
  <dcterms:created xsi:type="dcterms:W3CDTF">2013-04-26T14:43:13Z</dcterms:created>
  <dcterms:modified xsi:type="dcterms:W3CDTF">2021-12-02T15:49:37Z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1CC9CB26-E41B-4078-B971-EF527129FE2B</vt:lpwstr>
  </property>
  <property fmtid="{D5CDD505-2E9C-101B-9397-08002B2CF9AE}" pid="3" name="ArticulatePath">
    <vt:lpwstr>MABS_3_6_edit</vt:lpwstr>
  </property>
</Properties>
</file>