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51" r:id="rId2"/>
  </p:sldMasterIdLst>
  <p:handoutMasterIdLst>
    <p:handoutMasterId r:id="rId35"/>
  </p:handoutMasterIdLst>
  <p:sldIdLst>
    <p:sldId id="256" r:id="rId3"/>
    <p:sldId id="259" r:id="rId4"/>
    <p:sldId id="260" r:id="rId5"/>
    <p:sldId id="261" r:id="rId6"/>
    <p:sldId id="273" r:id="rId7"/>
    <p:sldId id="262" r:id="rId8"/>
    <p:sldId id="263" r:id="rId9"/>
    <p:sldId id="264" r:id="rId10"/>
    <p:sldId id="274" r:id="rId11"/>
    <p:sldId id="293" r:id="rId12"/>
    <p:sldId id="294" r:id="rId13"/>
    <p:sldId id="265" r:id="rId14"/>
    <p:sldId id="277" r:id="rId15"/>
    <p:sldId id="266" r:id="rId16"/>
    <p:sldId id="278" r:id="rId17"/>
    <p:sldId id="295" r:id="rId18"/>
    <p:sldId id="279" r:id="rId19"/>
    <p:sldId id="267" r:id="rId20"/>
    <p:sldId id="268" r:id="rId21"/>
    <p:sldId id="281" r:id="rId22"/>
    <p:sldId id="280" r:id="rId23"/>
    <p:sldId id="282" r:id="rId24"/>
    <p:sldId id="269" r:id="rId25"/>
    <p:sldId id="283" r:id="rId26"/>
    <p:sldId id="284" r:id="rId27"/>
    <p:sldId id="285" r:id="rId28"/>
    <p:sldId id="286" r:id="rId29"/>
    <p:sldId id="288" r:id="rId30"/>
    <p:sldId id="292" r:id="rId31"/>
    <p:sldId id="296" r:id="rId32"/>
    <p:sldId id="289" r:id="rId33"/>
    <p:sldId id="290" r:id="rId3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Cambria Math" panose="02040503050406030204" pitchFamily="18" charset="0"/>
      <p:regular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yamprasad" initials="s" lastIdx="12" clrIdx="0">
    <p:extLst>
      <p:ext uri="{19B8F6BF-5375-455C-9EA6-DF929625EA0E}">
        <p15:presenceInfo xmlns:p15="http://schemas.microsoft.com/office/powerpoint/2012/main" userId="S-1-5-21-1666015839-3846122634-945917319-1154" providerId="AD"/>
      </p:ext>
    </p:extLst>
  </p:cmAuthor>
  <p:cmAuthor id="2" name="Allison Conger" initials="AC" lastIdx="12" clrIdx="1">
    <p:extLst>
      <p:ext uri="{19B8F6BF-5375-455C-9EA6-DF929625EA0E}">
        <p15:presenceInfo xmlns:p15="http://schemas.microsoft.com/office/powerpoint/2012/main" userId="S::aconger@hawkeslearning.com::ade6c5c3-e633-4050-96d1-34f11caf605e" providerId="AD"/>
      </p:ext>
    </p:extLst>
  </p:cmAuthor>
  <p:cmAuthor id="3" name="appaji" initials="a" lastIdx="1" clrIdx="2">
    <p:extLst>
      <p:ext uri="{19B8F6BF-5375-455C-9EA6-DF929625EA0E}">
        <p15:presenceInfo xmlns:p15="http://schemas.microsoft.com/office/powerpoint/2012/main" userId="S-1-5-21-1666015839-3846122634-945917319-222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CC"/>
    <a:srgbClr val="FFFFFF"/>
    <a:srgbClr val="366092"/>
    <a:srgbClr val="2D7D9F"/>
    <a:srgbClr val="008080"/>
    <a:srgbClr val="1F497D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horzBarState="maximized">
    <p:restoredLeft sz="12800" autoAdjust="0"/>
    <p:restoredTop sz="94660"/>
  </p:normalViewPr>
  <p:slideViewPr>
    <p:cSldViewPr>
      <p:cViewPr varScale="1">
        <p:scale>
          <a:sx n="104" d="100"/>
          <a:sy n="104" d="100"/>
        </p:scale>
        <p:origin x="114" y="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7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4.fntdata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1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3.fntdata"/><Relationship Id="rId20" Type="http://schemas.openxmlformats.org/officeDocument/2006/relationships/slide" Target="slides/slide18.xml"/><Relationship Id="rId41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4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12/2/2021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8131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2D7D9F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 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sp>
        <p:nvSpPr>
          <p:cNvPr id="12" name="Title 1"/>
          <p:cNvSpPr>
            <a:spLocks noGrp="1"/>
          </p:cNvSpPr>
          <p:nvPr userDrawn="1"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endParaRPr lang="en-US" b="1" i="1" dirty="0">
              <a:solidFill>
                <a:srgbClr val="1F497D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45683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49F836F-7518-4E43-8BE5-A4862374099F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BF354-AAD7-4AAE-8F83-04212DA95FE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127482"/>
            <a:ext cx="8229600" cy="4826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84383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127B2CAE-CE9C-4DB3-8071-2D2FAD58E82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0011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651718-6C8C-47B1-82C8-30B07A449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3644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CDC75ED-AB7E-4E7F-BC5E-A252D6044ADB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A2C83-F758-497D-9ED7-F511E4334CA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40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9975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46C5300E-46C0-4573-BB9D-2DC5A4375238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6397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DC7A059-BE2D-4107-9D5E-745311FEFA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861484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1797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BD3E83F-5038-477C-AF54-68062F1599E0}"/>
              </a:ext>
            </a:extLst>
          </p:cNvPr>
          <p:cNvSpPr/>
          <p:nvPr userDrawn="1"/>
        </p:nvSpPr>
        <p:spPr>
          <a:xfrm>
            <a:off x="457201" y="1092969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0EA87-BE08-4809-8855-91948461D98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62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081278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C306A871-D043-41D9-9A57-60349F9974E7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0645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0957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2D7D9F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 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A0D54E-FB3F-4E00-91DF-E7D7900CC6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3502152"/>
            <a:ext cx="6400800" cy="1755648"/>
          </a:xfrm>
          <a:prstGeom prst="rect">
            <a:avLst/>
          </a:prstGeom>
        </p:spPr>
        <p:txBody>
          <a:bodyPr anchor="t" anchorCtr="1"/>
          <a:lstStyle>
            <a:lvl1pPr marL="0" indent="0">
              <a:buFontTx/>
              <a:buNone/>
              <a:defRPr b="1" i="1"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1147E5-B1BD-4168-9DA2-D332C27DB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130552"/>
            <a:ext cx="7772400" cy="1472184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26206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997527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Courier New" panose="02070309020205020404" pitchFamily="49" charset="0"/>
              <a:buChar char="o"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5FF21EF-72E3-4AF0-B271-8ABDCFDC73DB}"/>
              </a:ext>
            </a:extLst>
          </p:cNvPr>
          <p:cNvSpPr txBox="1"/>
          <p:nvPr userDrawn="1"/>
        </p:nvSpPr>
        <p:spPr>
          <a:xfrm>
            <a:off x="457200" y="155448"/>
            <a:ext cx="8229600" cy="941832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3200" dirty="0">
                <a:solidFill>
                  <a:srgbClr val="366092"/>
                </a:solidFill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2827293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EC94A-BFCC-4A85-9B96-436ED92D72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29287"/>
            <a:ext cx="8229600" cy="49670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59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0E547-E237-4E17-8363-3FC8F7FE029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081890"/>
            <a:ext cx="8229600" cy="4850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778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AE9D435-6335-42D3-BEA2-55D97E207BB9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612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029393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487DEF6-2239-4AD8-B0A9-28BD2B313F4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17722" y="1051454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6754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C699DB4-7F7E-4F05-A990-D3F6EB6013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859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9551E07D-D596-4BD6-9B19-8F8F851764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E78946-C571-42A5-BF43-11444CD22EF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979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7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5.wmf"/><Relationship Id="rId4" Type="http://schemas.openxmlformats.org/officeDocument/2006/relationships/oleObject" Target="../embeddings/oleObject16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7.wmf"/><Relationship Id="rId4" Type="http://schemas.openxmlformats.org/officeDocument/2006/relationships/oleObject" Target="../embeddings/oleObject17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image" Target="../media/image34.png"/><Relationship Id="rId7" Type="http://schemas.openxmlformats.org/officeDocument/2006/relationships/image" Target="../media/image3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31.wmf"/><Relationship Id="rId4" Type="http://schemas.openxmlformats.org/officeDocument/2006/relationships/oleObject" Target="../embeddings/oleObject18.bin"/><Relationship Id="rId9" Type="http://schemas.openxmlformats.org/officeDocument/2006/relationships/image" Target="../media/image33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37.png"/><Relationship Id="rId4" Type="http://schemas.openxmlformats.org/officeDocument/2006/relationships/image" Target="../media/image36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39.wmf"/><Relationship Id="rId4" Type="http://schemas.openxmlformats.org/officeDocument/2006/relationships/oleObject" Target="../embeddings/oleObject22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7" Type="http://schemas.openxmlformats.org/officeDocument/2006/relationships/image" Target="../media/image4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41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46.w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9.png"/><Relationship Id="rId5" Type="http://schemas.openxmlformats.org/officeDocument/2006/relationships/image" Target="../media/image47.wmf"/><Relationship Id="rId4" Type="http://schemas.openxmlformats.org/officeDocument/2006/relationships/oleObject" Target="../embeddings/oleObject26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5.bin"/><Relationship Id="rId10" Type="http://schemas.openxmlformats.org/officeDocument/2006/relationships/image" Target="../media/image8.wmf"/><Relationship Id="rId4" Type="http://schemas.openxmlformats.org/officeDocument/2006/relationships/image" Target="../media/image5.wmf"/><Relationship Id="rId9" Type="http://schemas.openxmlformats.org/officeDocument/2006/relationships/oleObject" Target="../embeddings/oleObject7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13.wmf"/><Relationship Id="rId3" Type="http://schemas.openxmlformats.org/officeDocument/2006/relationships/image" Target="../media/image14.png"/><Relationship Id="rId7" Type="http://schemas.openxmlformats.org/officeDocument/2006/relationships/image" Target="../media/image10.wmf"/><Relationship Id="rId12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12.wmf"/><Relationship Id="rId5" Type="http://schemas.openxmlformats.org/officeDocument/2006/relationships/image" Target="../media/image9.wmf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8.bin"/><Relationship Id="rId9" Type="http://schemas.openxmlformats.org/officeDocument/2006/relationships/image" Target="../media/image11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4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r>
              <a:rPr lang="en-US" b="1" dirty="0">
                <a:solidFill>
                  <a:srgbClr val="1F497D"/>
                </a:solidFill>
                <a:latin typeface="Arial" charset="0"/>
                <a:cs typeface="Arial" charset="0"/>
              </a:rPr>
              <a:t>Section 3.7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 algn="ctr">
              <a:buNone/>
              <a:defRPr/>
            </a:pPr>
            <a:r>
              <a:rPr lang="en-US" b="1" i="1" dirty="0">
                <a:solidFill>
                  <a:srgbClr val="1F497D"/>
                </a:solidFill>
              </a:rPr>
              <a:t>Polynomial Functions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Graphing Factored Polynomials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solidFill>
                <a:srgbClr val="FFFFCC"/>
              </a:solidFill>
              <a:ln w="28575">
                <a:solidFill>
                  <a:srgbClr val="000000"/>
                </a:solidFill>
              </a:ln>
            </p:spPr>
            <p:txBody>
              <a:bodyPr/>
              <a:lstStyle/>
              <a:p>
                <a:pPr algn="ctr"/>
                <a:r>
                  <a:rPr lang="en-IN" b="1" dirty="0">
                    <a:solidFill>
                      <a:srgbClr val="000000"/>
                    </a:solidFill>
                  </a:rPr>
                  <a:t>Behavior of Polynomials as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⟶±∞</m:t>
                    </m:r>
                  </m:oMath>
                </a14:m>
                <a:r>
                  <a:rPr lang="en-IN" b="1" dirty="0">
                    <a:solidFill>
                      <a:srgbClr val="000000"/>
                    </a:solidFill>
                  </a:rPr>
                  <a:t> (cont.)</a:t>
                </a:r>
              </a:p>
              <a:p>
                <a:endParaRPr lang="en-IN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927"/>
                </a:stretch>
              </a:blipFill>
              <a:ln w="28575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Table 4">
                <a:extLst>
                  <a:ext uri="{FF2B5EF4-FFF2-40B4-BE49-F238E27FC236}">
                    <a16:creationId xmlns:a16="http://schemas.microsoft.com/office/drawing/2014/main" id="{638318F2-B5E0-445A-9602-5A647F4AEAF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13609072"/>
                  </p:ext>
                </p:extLst>
              </p:nvPr>
            </p:nvGraphicFramePr>
            <p:xfrm>
              <a:off x="533400" y="1950720"/>
              <a:ext cx="8001000" cy="3779520"/>
            </p:xfrm>
            <a:graphic>
              <a:graphicData uri="http://schemas.openxmlformats.org/drawingml/2006/table">
                <a:tbl>
                  <a:tblPr firstRow="1" bandRow="1">
                    <a:tableStyleId>{C083E6E3-FA7D-4D7B-A595-EF9225AFEA82}</a:tableStyleId>
                  </a:tblPr>
                  <a:tblGrid>
                    <a:gridCol w="1402652">
                      <a:extLst>
                        <a:ext uri="{9D8B030D-6E8A-4147-A177-3AD203B41FA5}">
                          <a16:colId xmlns:a16="http://schemas.microsoft.com/office/drawing/2014/main" val="2615871594"/>
                        </a:ext>
                      </a:extLst>
                    </a:gridCol>
                    <a:gridCol w="3321748">
                      <a:extLst>
                        <a:ext uri="{9D8B030D-6E8A-4147-A177-3AD203B41FA5}">
                          <a16:colId xmlns:a16="http://schemas.microsoft.com/office/drawing/2014/main" val="1065439403"/>
                        </a:ext>
                      </a:extLst>
                    </a:gridCol>
                    <a:gridCol w="3276600">
                      <a:extLst>
                        <a:ext uri="{9D8B030D-6E8A-4147-A177-3AD203B41FA5}">
                          <a16:colId xmlns:a16="http://schemas.microsoft.com/office/drawing/2014/main" val="342123519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IN" sz="2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1800" b="1" i="1" kern="120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oMath>
                          </a14:m>
                          <a:r>
                            <a:rPr lang="en-IN" sz="1800" b="1" kern="1200" dirty="0">
                              <a:solidFill>
                                <a:srgbClr val="000000"/>
                              </a:solidFill>
                              <a:effectLst/>
                            </a:rPr>
                            <a:t> </a:t>
                          </a:r>
                          <a:r>
                            <a:rPr lang="en-IN" sz="1800" kern="1200" dirty="0">
                              <a:solidFill>
                                <a:srgbClr val="000000"/>
                              </a:solidFill>
                              <a:effectLst/>
                            </a:rPr>
                            <a:t>is even</a:t>
                          </a:r>
                          <a:endParaRPr lang="en-IN" sz="2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1800" b="1" i="1" kern="120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oMath>
                          </a14:m>
                          <a:r>
                            <a:rPr lang="en-IN" sz="1800" b="1" kern="1200" dirty="0">
                              <a:solidFill>
                                <a:srgbClr val="000000"/>
                              </a:solidFill>
                              <a:effectLst/>
                            </a:rPr>
                            <a:t> </a:t>
                          </a:r>
                          <a:r>
                            <a:rPr lang="en-IN" sz="1800" kern="1200" dirty="0">
                              <a:solidFill>
                                <a:srgbClr val="000000"/>
                              </a:solidFill>
                              <a:effectLst/>
                            </a:rPr>
                            <a:t>is odd</a:t>
                          </a:r>
                          <a:endParaRPr lang="en-IN" sz="2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37734823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1" i="1" u="none" strike="noStrike" kern="120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 u="none" strike="noStrike" kern="120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sz="1800" b="1" i="1" u="none" strike="noStrike" kern="120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b>
                              </m:sSub>
                            </m:oMath>
                          </a14:m>
                          <a:r>
                            <a:rPr lang="en-IN" sz="1800" b="1" kern="1200" dirty="0">
                              <a:solidFill>
                                <a:srgbClr val="000000"/>
                              </a:solidFill>
                              <a:effectLst/>
                            </a:rPr>
                            <a:t> is  positive</a:t>
                          </a:r>
                          <a:endParaRPr lang="en-IN" sz="2800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kern="1200" dirty="0">
                              <a:solidFill>
                                <a:srgbClr val="000000"/>
                              </a:solidFill>
                              <a:effectLst/>
                            </a:rPr>
                            <a:t>as </a:t>
                          </a:r>
                          <a14:m>
                            <m:oMath xmlns:m="http://schemas.openxmlformats.org/officeDocument/2006/math">
                              <m:r>
                                <a:rPr lang="en-US" sz="1800" kern="120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800" kern="120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→−∞,  </m:t>
                              </m:r>
                              <m:r>
                                <a:rPr lang="en-US" sz="1800" kern="120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sz="1800" i="1" kern="120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kern="120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800" kern="120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→+∞</m:t>
                              </m:r>
                            </m:oMath>
                          </a14:m>
                          <a:endParaRPr lang="en-US" sz="1800" kern="1200" dirty="0">
                            <a:solidFill>
                              <a:srgbClr val="000000"/>
                            </a:solidFill>
                            <a:effectLst/>
                          </a:endParaRPr>
                        </a:p>
                        <a:p>
                          <a:pPr algn="ctr"/>
                          <a:r>
                            <a:rPr lang="en-US" sz="1800" kern="1200" dirty="0">
                              <a:solidFill>
                                <a:srgbClr val="000000"/>
                              </a:solidFill>
                              <a:effectLst/>
                            </a:rPr>
                            <a:t>as </a:t>
                          </a:r>
                          <a14:m>
                            <m:oMath xmlns:m="http://schemas.openxmlformats.org/officeDocument/2006/math">
                              <m:r>
                                <a:rPr lang="en-US" sz="1800" kern="120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800" kern="120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→+∞,  </m:t>
                              </m:r>
                              <m:r>
                                <a:rPr lang="en-US" sz="1800" kern="120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sz="1800" i="1" kern="120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kern="120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800" kern="120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→+∞</m:t>
                              </m:r>
                            </m:oMath>
                          </a14:m>
                          <a:endParaRPr lang="en-US" sz="1800" kern="1200" dirty="0">
                            <a:solidFill>
                              <a:srgbClr val="000000"/>
                            </a:solidFill>
                            <a:effectLst/>
                          </a:endParaRPr>
                        </a:p>
                        <a:p>
                          <a:pPr algn="ctr"/>
                          <a:r>
                            <a:rPr lang="en-US" sz="1800" kern="1200" dirty="0">
                              <a:solidFill>
                                <a:srgbClr val="000000"/>
                              </a:solidFill>
                              <a:effectLst/>
                            </a:rPr>
                            <a:t>The graph rises to the left and rises to the right.</a:t>
                          </a:r>
                        </a:p>
                        <a:p>
                          <a:pPr algn="ctr"/>
                          <a:endParaRPr lang="en-US" sz="1800" kern="1200" dirty="0">
                            <a:solidFill>
                              <a:srgbClr val="000000"/>
                            </a:solidFill>
                            <a:effectLst/>
                          </a:endParaRPr>
                        </a:p>
                        <a:p>
                          <a:pPr algn="ctr"/>
                          <a:endParaRPr lang="en-US" sz="1800" kern="1200" dirty="0">
                            <a:solidFill>
                              <a:srgbClr val="000000"/>
                            </a:solidFill>
                            <a:effectLst/>
                          </a:endParaRPr>
                        </a:p>
                        <a:p>
                          <a:pPr algn="ctr"/>
                          <a:endParaRPr lang="en-US" sz="1800" kern="1200" dirty="0">
                            <a:solidFill>
                              <a:srgbClr val="000000"/>
                            </a:solidFill>
                            <a:effectLst/>
                          </a:endParaRPr>
                        </a:p>
                        <a:p>
                          <a:pPr algn="ctr"/>
                          <a:endParaRPr lang="en-US" sz="1800" kern="1200" dirty="0">
                            <a:solidFill>
                              <a:srgbClr val="000000"/>
                            </a:solidFill>
                            <a:effectLst/>
                          </a:endParaRPr>
                        </a:p>
                        <a:p>
                          <a:pPr algn="ctr"/>
                          <a:endParaRPr lang="en-US" sz="1800" kern="1200" dirty="0">
                            <a:solidFill>
                              <a:srgbClr val="000000"/>
                            </a:solidFill>
                            <a:effectLst/>
                          </a:endParaRPr>
                        </a:p>
                        <a:p>
                          <a:pPr algn="ctr"/>
                          <a:endParaRPr lang="en-US" sz="1800" kern="1200" dirty="0">
                            <a:solidFill>
                              <a:srgbClr val="000000"/>
                            </a:solidFill>
                            <a:effectLst/>
                          </a:endParaRPr>
                        </a:p>
                        <a:p>
                          <a:pPr algn="ctr"/>
                          <a:endParaRPr lang="en-IN" sz="2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kern="1200" dirty="0">
                              <a:solidFill>
                                <a:srgbClr val="000000"/>
                              </a:solidFill>
                              <a:effectLst/>
                            </a:rPr>
                            <a:t>as </a:t>
                          </a:r>
                          <a14:m>
                            <m:oMath xmlns:m="http://schemas.openxmlformats.org/officeDocument/2006/math">
                              <m:r>
                                <a:rPr lang="en-US" sz="1800" kern="120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800" kern="120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→−∞,  </m:t>
                              </m:r>
                              <m:r>
                                <a:rPr lang="en-US" sz="1800" kern="120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sz="1800" i="1" kern="120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kern="120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800" kern="120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→−∞</m:t>
                              </m:r>
                            </m:oMath>
                          </a14:m>
                          <a:endParaRPr lang="en-US" sz="1800" kern="1200" dirty="0">
                            <a:solidFill>
                              <a:srgbClr val="000000"/>
                            </a:solidFill>
                            <a:effectLst/>
                          </a:endParaRPr>
                        </a:p>
                        <a:p>
                          <a:pPr algn="ctr"/>
                          <a:r>
                            <a:rPr lang="en-US" sz="1800" kern="1200" dirty="0">
                              <a:solidFill>
                                <a:srgbClr val="000000"/>
                              </a:solidFill>
                              <a:effectLst/>
                            </a:rPr>
                            <a:t>as </a:t>
                          </a:r>
                          <a14:m>
                            <m:oMath xmlns:m="http://schemas.openxmlformats.org/officeDocument/2006/math">
                              <m:r>
                                <a:rPr lang="en-US" sz="1800" kern="120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800" kern="120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→+∞,  </m:t>
                              </m:r>
                              <m:r>
                                <a:rPr lang="en-US" sz="1800" kern="120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sz="1800" i="1" kern="120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kern="120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800" kern="120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→+∞</m:t>
                              </m:r>
                            </m:oMath>
                          </a14:m>
                          <a:endParaRPr lang="en-US" sz="1800" kern="1200" dirty="0">
                            <a:solidFill>
                              <a:srgbClr val="000000"/>
                            </a:solidFill>
                            <a:effectLst/>
                          </a:endParaRPr>
                        </a:p>
                        <a:p>
                          <a:pPr algn="ctr"/>
                          <a:r>
                            <a:rPr lang="en-US" sz="1800" kern="1200" dirty="0">
                              <a:solidFill>
                                <a:srgbClr val="000000"/>
                              </a:solidFill>
                              <a:effectLst/>
                            </a:rPr>
                            <a:t>The graph falls to the left and rises to the right.</a:t>
                          </a:r>
                        </a:p>
                        <a:p>
                          <a:pPr algn="ctr"/>
                          <a:endParaRPr lang="en-IN" sz="2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6405778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" name="Table 4">
                <a:extLst>
                  <a:ext uri="{FF2B5EF4-FFF2-40B4-BE49-F238E27FC236}">
                    <a16:creationId xmlns:a16="http://schemas.microsoft.com/office/drawing/2014/main" id="{638318F2-B5E0-445A-9602-5A647F4AEAF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13609072"/>
                  </p:ext>
                </p:extLst>
              </p:nvPr>
            </p:nvGraphicFramePr>
            <p:xfrm>
              <a:off x="533400" y="1950720"/>
              <a:ext cx="8001000" cy="3779520"/>
            </p:xfrm>
            <a:graphic>
              <a:graphicData uri="http://schemas.openxmlformats.org/drawingml/2006/table">
                <a:tbl>
                  <a:tblPr firstRow="1" bandRow="1">
                    <a:tableStyleId>{C083E6E3-FA7D-4D7B-A595-EF9225AFEA82}</a:tableStyleId>
                  </a:tblPr>
                  <a:tblGrid>
                    <a:gridCol w="1402652">
                      <a:extLst>
                        <a:ext uri="{9D8B030D-6E8A-4147-A177-3AD203B41FA5}">
                          <a16:colId xmlns:a16="http://schemas.microsoft.com/office/drawing/2014/main" val="2615871594"/>
                        </a:ext>
                      </a:extLst>
                    </a:gridCol>
                    <a:gridCol w="3321748">
                      <a:extLst>
                        <a:ext uri="{9D8B030D-6E8A-4147-A177-3AD203B41FA5}">
                          <a16:colId xmlns:a16="http://schemas.microsoft.com/office/drawing/2014/main" val="1065439403"/>
                        </a:ext>
                      </a:extLst>
                    </a:gridCol>
                    <a:gridCol w="3276600">
                      <a:extLst>
                        <a:ext uri="{9D8B030D-6E8A-4147-A177-3AD203B41FA5}">
                          <a16:colId xmlns:a16="http://schemas.microsoft.com/office/drawing/2014/main" val="3421235196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pPr algn="ctr"/>
                          <a:endParaRPr lang="en-IN" sz="2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2202" t="-2353" r="-99083" b="-63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44052" t="-2353" r="-372" b="-63176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77348230"/>
                      </a:ext>
                    </a:extLst>
                  </a:tr>
                  <a:tr h="3261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16262" r="-471739" b="-3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2202" t="-16262" r="-99083" b="-3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4052" t="-16262" r="-372" b="-3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64057787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227B6C81-EA6A-4C45-B34F-3F8CB30814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7603" y="3777840"/>
            <a:ext cx="1726100" cy="180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685677-B3A3-4733-9424-D8046FE604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1156" y="3777840"/>
            <a:ext cx="1783832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5765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Graphing Factored Polynomials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solidFill>
                <a:srgbClr val="FFFFCC"/>
              </a:solidFill>
              <a:ln w="28575">
                <a:solidFill>
                  <a:srgbClr val="000000"/>
                </a:solidFill>
              </a:ln>
            </p:spPr>
            <p:txBody>
              <a:bodyPr/>
              <a:lstStyle/>
              <a:p>
                <a:pPr algn="ctr"/>
                <a:r>
                  <a:rPr lang="en-IN" b="1" dirty="0">
                    <a:solidFill>
                      <a:srgbClr val="000000"/>
                    </a:solidFill>
                  </a:rPr>
                  <a:t>Behavior of Polynomials as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⟶±∞</m:t>
                    </m:r>
                  </m:oMath>
                </a14:m>
                <a:r>
                  <a:rPr lang="en-IN" b="1" dirty="0">
                    <a:solidFill>
                      <a:srgbClr val="000000"/>
                    </a:solidFill>
                  </a:rPr>
                  <a:t> (cont.)</a:t>
                </a:r>
              </a:p>
              <a:p>
                <a:endParaRPr lang="en-IN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927"/>
                </a:stretch>
              </a:blipFill>
              <a:ln w="28575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Table 4">
                <a:extLst>
                  <a:ext uri="{FF2B5EF4-FFF2-40B4-BE49-F238E27FC236}">
                    <a16:creationId xmlns:a16="http://schemas.microsoft.com/office/drawing/2014/main" id="{638318F2-B5E0-445A-9602-5A647F4AEAF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40095126"/>
                  </p:ext>
                </p:extLst>
              </p:nvPr>
            </p:nvGraphicFramePr>
            <p:xfrm>
              <a:off x="533400" y="1950720"/>
              <a:ext cx="8001000" cy="3779520"/>
            </p:xfrm>
            <a:graphic>
              <a:graphicData uri="http://schemas.openxmlformats.org/drawingml/2006/table">
                <a:tbl>
                  <a:tblPr firstRow="1" bandRow="1">
                    <a:tableStyleId>{8799B23B-EC83-4686-B30A-512413B5E67A}</a:tableStyleId>
                  </a:tblPr>
                  <a:tblGrid>
                    <a:gridCol w="1402652">
                      <a:extLst>
                        <a:ext uri="{9D8B030D-6E8A-4147-A177-3AD203B41FA5}">
                          <a16:colId xmlns:a16="http://schemas.microsoft.com/office/drawing/2014/main" val="2615871594"/>
                        </a:ext>
                      </a:extLst>
                    </a:gridCol>
                    <a:gridCol w="3321748">
                      <a:extLst>
                        <a:ext uri="{9D8B030D-6E8A-4147-A177-3AD203B41FA5}">
                          <a16:colId xmlns:a16="http://schemas.microsoft.com/office/drawing/2014/main" val="1065439403"/>
                        </a:ext>
                      </a:extLst>
                    </a:gridCol>
                    <a:gridCol w="3276600">
                      <a:extLst>
                        <a:ext uri="{9D8B030D-6E8A-4147-A177-3AD203B41FA5}">
                          <a16:colId xmlns:a16="http://schemas.microsoft.com/office/drawing/2014/main" val="342123519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IN" sz="2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1800" b="1" i="1" kern="120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oMath>
                          </a14:m>
                          <a:r>
                            <a:rPr lang="en-IN" sz="1800" b="1" kern="1200" dirty="0">
                              <a:solidFill>
                                <a:srgbClr val="000000"/>
                              </a:solidFill>
                              <a:effectLst/>
                            </a:rPr>
                            <a:t> </a:t>
                          </a:r>
                          <a:r>
                            <a:rPr lang="en-IN" sz="1800" kern="1200" dirty="0">
                              <a:solidFill>
                                <a:srgbClr val="000000"/>
                              </a:solidFill>
                              <a:effectLst/>
                            </a:rPr>
                            <a:t>is even</a:t>
                          </a:r>
                          <a:endParaRPr lang="en-IN" sz="2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1800" b="1" i="1" kern="120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oMath>
                          </a14:m>
                          <a:r>
                            <a:rPr lang="en-IN" sz="1800" b="1" kern="1200" dirty="0">
                              <a:solidFill>
                                <a:srgbClr val="000000"/>
                              </a:solidFill>
                              <a:effectLst/>
                            </a:rPr>
                            <a:t> </a:t>
                          </a:r>
                          <a:r>
                            <a:rPr lang="en-IN" sz="1800" kern="1200" dirty="0">
                              <a:solidFill>
                                <a:srgbClr val="000000"/>
                              </a:solidFill>
                              <a:effectLst/>
                            </a:rPr>
                            <a:t>is odd</a:t>
                          </a:r>
                          <a:endParaRPr lang="en-IN" sz="2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37734823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1" i="1" u="none" strike="noStrike" kern="120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 u="none" strike="noStrike" kern="120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sz="1800" b="1" i="1" u="none" strike="noStrike" kern="120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b>
                              </m:sSub>
                            </m:oMath>
                          </a14:m>
                          <a:r>
                            <a:rPr lang="en-IN" sz="1800" b="1" kern="1200" dirty="0">
                              <a:solidFill>
                                <a:srgbClr val="000000"/>
                              </a:solidFill>
                              <a:effectLst/>
                            </a:rPr>
                            <a:t> is negative</a:t>
                          </a:r>
                          <a:endParaRPr lang="en-IN" sz="2800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kern="1200" dirty="0">
                              <a:solidFill>
                                <a:srgbClr val="000000"/>
                              </a:solidFill>
                              <a:effectLst/>
                            </a:rPr>
                            <a:t>as </a:t>
                          </a:r>
                          <a14:m>
                            <m:oMath xmlns:m="http://schemas.openxmlformats.org/officeDocument/2006/math">
                              <m:r>
                                <a:rPr lang="en-US" sz="1800" kern="120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800" kern="120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→−∞,  </m:t>
                              </m:r>
                              <m:r>
                                <a:rPr lang="en-US" sz="1800" kern="120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sz="1800" i="1" kern="120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kern="120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800" kern="120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→−∞</m:t>
                              </m:r>
                            </m:oMath>
                          </a14:m>
                          <a:endParaRPr lang="en-US" sz="1800" kern="1200" dirty="0">
                            <a:solidFill>
                              <a:srgbClr val="000000"/>
                            </a:solidFill>
                            <a:effectLst/>
                          </a:endParaRPr>
                        </a:p>
                        <a:p>
                          <a:pPr algn="ctr"/>
                          <a:r>
                            <a:rPr lang="en-US" sz="1800" kern="1200" dirty="0">
                              <a:solidFill>
                                <a:srgbClr val="000000"/>
                              </a:solidFill>
                              <a:effectLst/>
                            </a:rPr>
                            <a:t>as </a:t>
                          </a:r>
                          <a14:m>
                            <m:oMath xmlns:m="http://schemas.openxmlformats.org/officeDocument/2006/math">
                              <m:r>
                                <a:rPr lang="en-US" sz="1800" kern="120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800" kern="120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→+∞,  </m:t>
                              </m:r>
                              <m:r>
                                <a:rPr lang="en-US" sz="1800" kern="120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sz="1800" i="1" kern="120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kern="120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800" kern="120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→−∞</m:t>
                              </m:r>
                            </m:oMath>
                          </a14:m>
                          <a:endParaRPr lang="en-US" sz="1800" kern="1200" dirty="0">
                            <a:solidFill>
                              <a:srgbClr val="000000"/>
                            </a:solidFill>
                            <a:effectLst/>
                          </a:endParaRPr>
                        </a:p>
                        <a:p>
                          <a:pPr algn="ctr"/>
                          <a:r>
                            <a:rPr lang="en-US" sz="1800" kern="1200" dirty="0">
                              <a:solidFill>
                                <a:srgbClr val="000000"/>
                              </a:solidFill>
                              <a:effectLst/>
                            </a:rPr>
                            <a:t>The graph falls to the left and falls to the right.</a:t>
                          </a:r>
                        </a:p>
                        <a:p>
                          <a:pPr algn="ctr"/>
                          <a:endParaRPr lang="en-US" sz="1800" kern="1200" dirty="0">
                            <a:solidFill>
                              <a:srgbClr val="000000"/>
                            </a:solidFill>
                            <a:effectLst/>
                          </a:endParaRPr>
                        </a:p>
                        <a:p>
                          <a:pPr algn="ctr"/>
                          <a:endParaRPr lang="en-US" sz="1800" kern="1200" dirty="0">
                            <a:solidFill>
                              <a:srgbClr val="000000"/>
                            </a:solidFill>
                            <a:effectLst/>
                          </a:endParaRPr>
                        </a:p>
                        <a:p>
                          <a:pPr algn="ctr"/>
                          <a:endParaRPr lang="en-US" sz="1800" kern="1200" dirty="0">
                            <a:solidFill>
                              <a:srgbClr val="000000"/>
                            </a:solidFill>
                            <a:effectLst/>
                          </a:endParaRPr>
                        </a:p>
                        <a:p>
                          <a:pPr algn="ctr"/>
                          <a:endParaRPr lang="en-US" sz="1800" kern="1200" dirty="0">
                            <a:solidFill>
                              <a:srgbClr val="000000"/>
                            </a:solidFill>
                            <a:effectLst/>
                          </a:endParaRPr>
                        </a:p>
                        <a:p>
                          <a:pPr algn="ctr"/>
                          <a:endParaRPr lang="en-US" sz="1800" kern="1200" dirty="0">
                            <a:solidFill>
                              <a:srgbClr val="000000"/>
                            </a:solidFill>
                            <a:effectLst/>
                          </a:endParaRPr>
                        </a:p>
                        <a:p>
                          <a:pPr algn="ctr"/>
                          <a:endParaRPr lang="en-US" sz="1800" kern="1200" dirty="0">
                            <a:solidFill>
                              <a:srgbClr val="000000"/>
                            </a:solidFill>
                            <a:effectLst/>
                          </a:endParaRPr>
                        </a:p>
                        <a:p>
                          <a:pPr algn="ctr"/>
                          <a:endParaRPr lang="en-IN" sz="2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kern="1200" dirty="0">
                              <a:solidFill>
                                <a:srgbClr val="000000"/>
                              </a:solidFill>
                              <a:effectLst/>
                            </a:rPr>
                            <a:t>as </a:t>
                          </a:r>
                          <a14:m>
                            <m:oMath xmlns:m="http://schemas.openxmlformats.org/officeDocument/2006/math">
                              <m:r>
                                <a:rPr lang="en-US" sz="1800" kern="120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800" kern="120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→−∞,  </m:t>
                              </m:r>
                              <m:r>
                                <a:rPr lang="en-US" sz="1800" kern="120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sz="1800" i="1" kern="120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kern="120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800" kern="120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1800" b="0" i="0" kern="120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800" kern="120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endParaRPr lang="en-US" sz="1800" kern="1200" dirty="0">
                            <a:solidFill>
                              <a:srgbClr val="000000"/>
                            </a:solidFill>
                            <a:effectLst/>
                          </a:endParaRPr>
                        </a:p>
                        <a:p>
                          <a:pPr algn="ctr"/>
                          <a:r>
                            <a:rPr lang="en-US" sz="1800" kern="1200" dirty="0">
                              <a:solidFill>
                                <a:srgbClr val="000000"/>
                              </a:solidFill>
                              <a:effectLst/>
                            </a:rPr>
                            <a:t>as </a:t>
                          </a:r>
                          <a14:m>
                            <m:oMath xmlns:m="http://schemas.openxmlformats.org/officeDocument/2006/math">
                              <m:r>
                                <a:rPr lang="en-US" sz="1800" kern="120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800" kern="120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→+∞,  </m:t>
                              </m:r>
                              <m:r>
                                <a:rPr lang="en-US" sz="1800" kern="120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sz="1800" i="1" kern="120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kern="120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800" kern="120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1800" b="0" i="0" kern="120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800" kern="120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endParaRPr lang="en-US" sz="1800" kern="1200" dirty="0">
                            <a:solidFill>
                              <a:srgbClr val="000000"/>
                            </a:solidFill>
                            <a:effectLst/>
                          </a:endParaRPr>
                        </a:p>
                        <a:p>
                          <a:pPr algn="ctr"/>
                          <a:r>
                            <a:rPr lang="en-US" sz="1800" kern="1200" dirty="0">
                              <a:solidFill>
                                <a:srgbClr val="000000"/>
                              </a:solidFill>
                              <a:effectLst/>
                            </a:rPr>
                            <a:t>The graph rises to the left and falls to the right.</a:t>
                          </a:r>
                        </a:p>
                        <a:p>
                          <a:pPr algn="ctr"/>
                          <a:endParaRPr lang="en-IN" sz="2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6405778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" name="Table 4">
                <a:extLst>
                  <a:ext uri="{FF2B5EF4-FFF2-40B4-BE49-F238E27FC236}">
                    <a16:creationId xmlns:a16="http://schemas.microsoft.com/office/drawing/2014/main" id="{638318F2-B5E0-445A-9602-5A647F4AEAF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40095126"/>
                  </p:ext>
                </p:extLst>
              </p:nvPr>
            </p:nvGraphicFramePr>
            <p:xfrm>
              <a:off x="533400" y="1950720"/>
              <a:ext cx="8001000" cy="3779520"/>
            </p:xfrm>
            <a:graphic>
              <a:graphicData uri="http://schemas.openxmlformats.org/drawingml/2006/table">
                <a:tbl>
                  <a:tblPr firstRow="1" bandRow="1">
                    <a:tableStyleId>{8799B23B-EC83-4686-B30A-512413B5E67A}</a:tableStyleId>
                  </a:tblPr>
                  <a:tblGrid>
                    <a:gridCol w="1402652">
                      <a:extLst>
                        <a:ext uri="{9D8B030D-6E8A-4147-A177-3AD203B41FA5}">
                          <a16:colId xmlns:a16="http://schemas.microsoft.com/office/drawing/2014/main" val="2615871594"/>
                        </a:ext>
                      </a:extLst>
                    </a:gridCol>
                    <a:gridCol w="3321748">
                      <a:extLst>
                        <a:ext uri="{9D8B030D-6E8A-4147-A177-3AD203B41FA5}">
                          <a16:colId xmlns:a16="http://schemas.microsoft.com/office/drawing/2014/main" val="1065439403"/>
                        </a:ext>
                      </a:extLst>
                    </a:gridCol>
                    <a:gridCol w="3276600">
                      <a:extLst>
                        <a:ext uri="{9D8B030D-6E8A-4147-A177-3AD203B41FA5}">
                          <a16:colId xmlns:a16="http://schemas.microsoft.com/office/drawing/2014/main" val="3421235196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pPr algn="ctr"/>
                          <a:endParaRPr lang="en-IN" sz="2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2385" t="-2353" r="-99450" b="-63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44238" t="-2353" r="-743" b="-6329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77348230"/>
                      </a:ext>
                    </a:extLst>
                  </a:tr>
                  <a:tr h="3261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35" t="-16262" r="-472609" b="-5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2385" t="-16262" r="-99450" b="-5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4238" t="-16262" r="-743" b="-56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64057787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CE05255D-3D23-42A6-83C5-1F450254EC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0954" y="3759552"/>
            <a:ext cx="1816463" cy="180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07AC788-9841-44F7-B7A8-9702D6C1C9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287" y="3777840"/>
            <a:ext cx="1747368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5851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Graphing Polynomial Functions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Sketch the graphs of the following polynomial functions, paying particular attention to the </a:t>
                </a:r>
                <a:r>
                  <a:rPr lang="en-US" i="1" dirty="0"/>
                  <a:t>x</a:t>
                </a:r>
                <a:r>
                  <a:rPr lang="en-US" dirty="0"/>
                  <a:t>‐intercept(s), the </a:t>
                </a:r>
                <a:r>
                  <a:rPr lang="en-US" i="1" dirty="0"/>
                  <a:t>y‐</a:t>
                </a:r>
                <a:r>
                  <a:rPr lang="en-US" dirty="0"/>
                  <a:t>intercept, and the behavior as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→±∞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81" t="-1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065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8651640"/>
              </p:ext>
            </p:extLst>
          </p:nvPr>
        </p:nvGraphicFramePr>
        <p:xfrm>
          <a:off x="511175" y="3130550"/>
          <a:ext cx="3975100" cy="193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5" name="Equation" r:id="rId4" imgW="3974760" imgH="1930320" progId="Equation.DSMT4">
                  <p:embed/>
                </p:oleObj>
              </mc:Choice>
              <mc:Fallback>
                <p:oleObj name="Equation" r:id="rId4" imgW="3974760" imgH="193032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175" y="3130550"/>
                        <a:ext cx="3975100" cy="193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954107"/>
          </a:xfrm>
        </p:spPr>
        <p:txBody>
          <a:bodyPr>
            <a:spAutoFit/>
          </a:bodyPr>
          <a:lstStyle/>
          <a:p>
            <a:r>
              <a:rPr lang="en-US" sz="2800" dirty="0"/>
              <a:t>As always, plotting additional points will help in sketching an accurate graph.</a:t>
            </a: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4419028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Graphing Polynomial Functions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1" dirty="0"/>
                  <a:t>Solution</a:t>
                </a:r>
              </a:p>
              <a:p>
                <a:pPr marL="355600" indent="-355600"/>
                <a:r>
                  <a:rPr lang="en-US" b="1" dirty="0"/>
                  <a:t>a. </a:t>
                </a:r>
                <a:r>
                  <a:rPr lang="en-US" dirty="0"/>
                  <a:t>Begin with the </a:t>
                </a:r>
                <a:r>
                  <a:rPr lang="en-US" i="1" dirty="0"/>
                  <a:t>x</a:t>
                </a:r>
                <a:r>
                  <a:rPr lang="en-US" dirty="0"/>
                  <a:t>-intercepts. Using the Zero-Factor Property, we solve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pPr marL="355600" indent="-355600">
                  <a:buAutoNum type="alphaLcPeriod"/>
                </a:pPr>
                <a:endParaRPr lang="en-US" dirty="0"/>
              </a:p>
              <a:p>
                <a:pPr marL="355600" indent="-355600">
                  <a:buAutoNum type="alphaLcPeriod"/>
                </a:pPr>
                <a:endParaRPr lang="en-US" dirty="0"/>
              </a:p>
              <a:p>
                <a:pPr marL="355600" indent="-355600"/>
                <a:endParaRPr lang="en-US" dirty="0"/>
              </a:p>
              <a:p>
                <a:pPr marL="355600" indent="-355600"/>
                <a:r>
                  <a:rPr lang="en-US" dirty="0"/>
                  <a:t>	Thus, the </a:t>
                </a:r>
                <a:r>
                  <a:rPr lang="en-US" i="1" dirty="0"/>
                  <a:t>x</a:t>
                </a:r>
                <a:r>
                  <a:rPr lang="en-US" dirty="0"/>
                  <a:t>-intercepts are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0</m:t>
                        </m:r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0</m:t>
                        </m:r>
                      </m:e>
                    </m:d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0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81" t="-1200" r="-1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5787546"/>
              </p:ext>
            </p:extLst>
          </p:nvPr>
        </p:nvGraphicFramePr>
        <p:xfrm>
          <a:off x="1981200" y="3048000"/>
          <a:ext cx="39116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9" name="Equation" r:id="rId4" imgW="3911400" imgH="1523880" progId="Equation.DSMT4">
                  <p:embed/>
                </p:oleObj>
              </mc:Choice>
              <mc:Fallback>
                <p:oleObj name="Equation" r:id="rId4" imgW="3911400" imgH="1523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048000"/>
                        <a:ext cx="3911600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Graphing Polynomial Functions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We could plug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to find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-intercept, but we already found it when calculating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-intercepts! The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-intercept is the origin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0,0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All that remains is to determine the end behavior. Find the highest degree term by multiplying </a:t>
                </a:r>
                <a:br>
                  <a:rPr lang="en-US" dirty="0"/>
                </a:b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=−2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/>
                  <a:t>. The leading coefficient is negative, and the degree is odd, so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⟶∞</m:t>
                    </m:r>
                  </m:oMath>
                </a14:m>
                <a:r>
                  <a:rPr lang="en-US" dirty="0"/>
                  <a:t> as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⟶−∞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⟶−∞</m:t>
                    </m:r>
                  </m:oMath>
                </a14:m>
                <a:r>
                  <a:rPr lang="en-US" dirty="0"/>
                  <a:t> as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⟶∞</m:t>
                    </m:r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en-US" dirty="0"/>
              </a:p>
              <a:p>
                <a:endParaRPr lang="en-US" dirty="0"/>
              </a:p>
              <a:p>
                <a:pPr>
                  <a:lnSpc>
                    <a:spcPct val="150000"/>
                  </a:lnSpc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81" t="-1200" r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78739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Graphing Polynomial Functions (cont.)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D0CA344-20A4-4713-B13F-8DCECD5630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Putting all this together, we obtain the following graph.</a:t>
            </a:r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1FE19B-C2AF-492D-83F7-81776C01E2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1828800"/>
            <a:ext cx="41148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5274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Graphing Polynomial Functions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80160"/>
                <a:ext cx="8458200" cy="4572000"/>
              </a:xfrm>
            </p:spPr>
            <p:txBody>
              <a:bodyPr>
                <a:normAutofit fontScale="92500" lnSpcReduction="20000"/>
              </a:bodyPr>
              <a:lstStyle/>
              <a:p>
                <a:pPr marL="355600" indent="-355600"/>
                <a:r>
                  <a:rPr lang="en-US" b="1" dirty="0"/>
                  <a:t>b. </a:t>
                </a:r>
                <a:r>
                  <a:rPr lang="en-US" dirty="0"/>
                  <a:t>This polynomial is not in factored form. Before factoring, we can collect information about the </a:t>
                </a:r>
                <a:r>
                  <a:rPr lang="en-US" i="1" dirty="0"/>
                  <a:t>y</a:t>
                </a:r>
                <a:r>
                  <a:rPr lang="en-US" dirty="0"/>
                  <a:t>-intercept and behavior as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⟶±∞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355600" indent="-355600"/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r>
                  <a:rPr lang="en-US" dirty="0"/>
                  <a:t>, 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=−3</m:t>
                    </m:r>
                  </m:oMath>
                </a14:m>
                <a:r>
                  <a:rPr lang="en-US" dirty="0"/>
                  <a:t> and the leading term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. This means that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-intercept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0,−3</m:t>
                        </m:r>
                      </m:e>
                    </m:d>
                  </m:oMath>
                </a14:m>
                <a:r>
                  <a:rPr lang="en-US" dirty="0"/>
                  <a:t> and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⟶∞</m:t>
                    </m:r>
                  </m:oMath>
                </a14:m>
                <a:r>
                  <a:rPr lang="en-US" dirty="0"/>
                  <a:t> as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⟶±∞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355600" indent="-355600"/>
                <a:r>
                  <a:rPr lang="en-US" dirty="0"/>
                  <a:t>	Now, to find the </a:t>
                </a:r>
                <a:r>
                  <a:rPr lang="en-US" i="1" dirty="0"/>
                  <a:t>x</a:t>
                </a:r>
                <a:r>
                  <a:rPr lang="en-US" dirty="0"/>
                  <a:t>-intercepts, we factor the polynomial.</a:t>
                </a:r>
              </a:p>
              <a:p>
                <a:endParaRPr lang="en-US" dirty="0"/>
              </a:p>
              <a:p>
                <a:pPr marL="355600" indent="-355600">
                  <a:buAutoNum type="alphaLcPeriod"/>
                </a:pPr>
                <a:endParaRPr lang="en-US" dirty="0"/>
              </a:p>
              <a:p>
                <a:pPr marL="355600" indent="-355600">
                  <a:buAutoNum type="alphaLcPeriod"/>
                </a:pPr>
                <a:endParaRPr lang="en-US" dirty="0"/>
              </a:p>
              <a:p>
                <a:pPr marL="355600" indent="-355600"/>
                <a:endParaRPr lang="en-US" dirty="0"/>
              </a:p>
              <a:p>
                <a:pPr marL="355600" indent="-355600"/>
                <a:r>
                  <a:rPr lang="en-US" dirty="0"/>
                  <a:t>	Thus, the </a:t>
                </a:r>
                <a:r>
                  <a:rPr lang="en-US" i="1" dirty="0"/>
                  <a:t>x</a:t>
                </a:r>
                <a:r>
                  <a:rPr lang="en-US" dirty="0"/>
                  <a:t>-intercepts are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1,0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80160"/>
                <a:ext cx="8458200" cy="4572000"/>
              </a:xfrm>
              <a:blipFill>
                <a:blip r:embed="rId3"/>
                <a:stretch>
                  <a:fillRect l="-1297" t="-2667" b="-9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9673464"/>
              </p:ext>
            </p:extLst>
          </p:nvPr>
        </p:nvGraphicFramePr>
        <p:xfrm>
          <a:off x="3463925" y="3810000"/>
          <a:ext cx="1968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6" name="Equation" r:id="rId4" imgW="1968480" imgH="380880" progId="Equation.DSMT4">
                  <p:embed/>
                </p:oleObj>
              </mc:Choice>
              <mc:Fallback>
                <p:oleObj name="Equation" r:id="rId4" imgW="196848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3925" y="3810000"/>
                        <a:ext cx="1968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7245534"/>
              </p:ext>
            </p:extLst>
          </p:nvPr>
        </p:nvGraphicFramePr>
        <p:xfrm>
          <a:off x="3038475" y="4257675"/>
          <a:ext cx="2387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7" name="Equation" r:id="rId6" imgW="2387520" imgH="482400" progId="Equation.DSMT4">
                  <p:embed/>
                </p:oleObj>
              </mc:Choice>
              <mc:Fallback>
                <p:oleObj name="Equation" r:id="rId6" imgW="238752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038475" y="4257675"/>
                        <a:ext cx="23876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5742233"/>
              </p:ext>
            </p:extLst>
          </p:nvPr>
        </p:nvGraphicFramePr>
        <p:xfrm>
          <a:off x="4696692" y="4826635"/>
          <a:ext cx="12192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8" name="Equation" r:id="rId8" imgW="1218960" imgH="380880" progId="Equation.DSMT4">
                  <p:embed/>
                </p:oleObj>
              </mc:Choice>
              <mc:Fallback>
                <p:oleObj name="Equation" r:id="rId8" imgW="1218960" imgH="38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696692" y="4826635"/>
                        <a:ext cx="12192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340636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Graphing Polynomial Functions (cont.)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D861A4A-BAF0-4D97-9AEF-690626301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219200"/>
            <a:ext cx="45720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Graphing Polynomial Functions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80160"/>
                <a:ext cx="8229600" cy="4572000"/>
              </a:xfrm>
            </p:spPr>
            <p:txBody>
              <a:bodyPr/>
              <a:lstStyle/>
              <a:p>
                <a:pPr marL="358775" indent="-358775"/>
                <a:r>
                  <a:rPr lang="en-US" b="1" dirty="0"/>
                  <a:t>c.	</a:t>
                </a:r>
                <a:r>
                  <a:rPr lang="en-US" dirty="0"/>
                  <a:t>As with the previous example, we determine the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-intercept and end behavior before factoring.    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6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, 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and the leading term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dirty="0"/>
                  <a:t>. This tells us that the </a:t>
                </a:r>
                <a:r>
                  <a:rPr lang="en-US" i="1" dirty="0"/>
                  <a:t>y</a:t>
                </a:r>
                <a:r>
                  <a:rPr lang="en-US" dirty="0"/>
                  <a:t>-intercept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0,−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/>
                  <a:t> and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⟶∞</m:t>
                    </m:r>
                  </m:oMath>
                </a14:m>
                <a:r>
                  <a:rPr lang="en-US" dirty="0"/>
                  <a:t> as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⟶±∞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80160"/>
                <a:ext cx="8229600" cy="4572000"/>
              </a:xfrm>
              <a:blipFill>
                <a:blip r:embed="rId2"/>
                <a:stretch>
                  <a:fillRect l="-1481" t="-12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Zeros of Polynomials and Solutions of Polynomial Equations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80160"/>
                <a:ext cx="8229600" cy="2332946"/>
              </a:xfrm>
              <a:solidFill>
                <a:srgbClr val="FFFFCC"/>
              </a:solidFill>
              <a:ln w="28575">
                <a:solidFill>
                  <a:srgbClr val="000000"/>
                </a:solidFill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rgbClr val="000000"/>
                    </a:solidFill>
                  </a:rPr>
                  <a:t>Zeros of a Polynomial</a:t>
                </a:r>
              </a:p>
              <a:p>
                <a:r>
                  <a:rPr lang="en-US" dirty="0">
                    <a:solidFill>
                      <a:srgbClr val="000000"/>
                    </a:solidFill>
                  </a:rPr>
                  <a:t>The number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(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may be a complex number) is a </a:t>
                </a:r>
                <a:r>
                  <a:rPr lang="en-US" b="1" dirty="0">
                    <a:solidFill>
                      <a:srgbClr val="000000"/>
                    </a:solidFill>
                  </a:rPr>
                  <a:t>zero</a:t>
                </a:r>
                <a:r>
                  <a:rPr lang="en-US" dirty="0">
                    <a:solidFill>
                      <a:srgbClr val="000000"/>
                    </a:solidFill>
                  </a:rPr>
                  <a:t> of the polynomial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. This is also expressed by saying that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is a </a:t>
                </a:r>
                <a:r>
                  <a:rPr lang="en-US" b="1" dirty="0">
                    <a:solidFill>
                      <a:srgbClr val="000000"/>
                    </a:solidFill>
                  </a:rPr>
                  <a:t>root</a:t>
                </a:r>
                <a:r>
                  <a:rPr lang="en-US" dirty="0">
                    <a:solidFill>
                      <a:srgbClr val="000000"/>
                    </a:solidFill>
                  </a:rPr>
                  <a:t> of the polynomial or a </a:t>
                </a:r>
                <a:r>
                  <a:rPr lang="en-US" b="1" dirty="0">
                    <a:solidFill>
                      <a:srgbClr val="000000"/>
                    </a:solidFill>
                  </a:rPr>
                  <a:t>solution</a:t>
                </a:r>
                <a:r>
                  <a:rPr lang="en-US" dirty="0">
                    <a:solidFill>
                      <a:srgbClr val="000000"/>
                    </a:solidFill>
                  </a:rPr>
                  <a:t> of the equation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80160"/>
                <a:ext cx="8229600" cy="2332946"/>
              </a:xfrm>
              <a:blipFill>
                <a:blip r:embed="rId2"/>
                <a:stretch>
                  <a:fillRect l="-1328" t="-1804" r="-2140" b="-5670"/>
                </a:stretch>
              </a:blipFill>
              <a:ln w="28575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Graphing Polynomial Functions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</p:spPr>
        <p:txBody>
          <a:bodyPr/>
          <a:lstStyle/>
          <a:p>
            <a:r>
              <a:rPr lang="en-US" dirty="0"/>
              <a:t>Once again, we factor the polynomial to calculate the </a:t>
            </a:r>
            <a:br>
              <a:rPr lang="en-US" dirty="0"/>
            </a:br>
            <a:r>
              <a:rPr lang="en-US" i="1" dirty="0"/>
              <a:t>x</a:t>
            </a:r>
            <a:r>
              <a:rPr lang="en-US" dirty="0"/>
              <a:t>-intercepts.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1139503"/>
              </p:ext>
            </p:extLst>
          </p:nvPr>
        </p:nvGraphicFramePr>
        <p:xfrm>
          <a:off x="622300" y="2471057"/>
          <a:ext cx="3949700" cy="269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9" name="Equation" r:id="rId3" imgW="3949560" imgH="2692080" progId="Equation.DSMT4">
                  <p:embed/>
                </p:oleObj>
              </mc:Choice>
              <mc:Fallback>
                <p:oleObj name="Equation" r:id="rId3" imgW="3949560" imgH="2692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300" y="2471057"/>
                        <a:ext cx="3949700" cy="269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4848834" y="2533072"/>
                <a:ext cx="3914166" cy="29546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solidFill>
                      <a:srgbClr val="008080"/>
                    </a:solidFill>
                  </a:rPr>
                  <a:t>A difference of squares.</a:t>
                </a:r>
              </a:p>
              <a:p>
                <a:endParaRPr lang="en-US" sz="2600" dirty="0">
                  <a:solidFill>
                    <a:srgbClr val="008080"/>
                  </a:solidFill>
                </a:endParaRPr>
              </a:p>
              <a:p>
                <a:r>
                  <a:rPr lang="en-US" sz="2000" dirty="0">
                    <a:solidFill>
                      <a:srgbClr val="008080"/>
                    </a:solidFill>
                  </a:rPr>
                  <a:t>Another difference of squares.</a:t>
                </a:r>
              </a:p>
              <a:p>
                <a:endParaRPr lang="en-US" sz="2000" dirty="0">
                  <a:solidFill>
                    <a:srgbClr val="008080"/>
                  </a:solidFill>
                </a:endParaRPr>
              </a:p>
              <a:p>
                <a:endParaRPr lang="en-US" sz="2000" dirty="0">
                  <a:solidFill>
                    <a:srgbClr val="008080"/>
                  </a:solidFill>
                </a:endParaRPr>
              </a:p>
              <a:p>
                <a:endParaRPr lang="en-US" sz="2000" dirty="0">
                  <a:solidFill>
                    <a:srgbClr val="008080"/>
                  </a:solidFill>
                </a:endParaRPr>
              </a:p>
              <a:p>
                <a:r>
                  <a:rPr lang="en-US" sz="2000" dirty="0">
                    <a:solidFill>
                      <a:srgbClr val="008080"/>
                    </a:solidFill>
                  </a:rPr>
                  <a:t>Only the real solutions lead to </a:t>
                </a:r>
                <a:br>
                  <a:rPr lang="en-US" sz="2000" b="0" i="1" dirty="0">
                    <a:solidFill>
                      <a:srgbClr val="008080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808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>
                    <a:solidFill>
                      <a:srgbClr val="008080"/>
                    </a:solidFill>
                  </a:rPr>
                  <a:t>-intercepts. Here, the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808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>
                    <a:solidFill>
                      <a:srgbClr val="008080"/>
                    </a:solidFill>
                  </a:rPr>
                  <a:t>-intercepts are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smtClean="0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</a:rPr>
                          <m:t>−1,0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rgbClr val="008080"/>
                    </a:solidFill>
                  </a:rPr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</a:rPr>
                          <m:t>1,0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rgbClr val="008080"/>
                    </a:solidFill>
                  </a:rPr>
                  <a:t>.</a:t>
                </a: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8834" y="2533072"/>
                <a:ext cx="3914166" cy="2954655"/>
              </a:xfrm>
              <a:prstGeom prst="rect">
                <a:avLst/>
              </a:prstGeom>
              <a:blipFill>
                <a:blip r:embed="rId5"/>
                <a:stretch>
                  <a:fillRect l="-1555" t="-1240" r="-1089" b="-2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98691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Graphing Polynomial Functions (cont.)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C71FA3-5CDF-4842-904E-043C2A414C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219200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0750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Solving Polynomial Inequalities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80160"/>
                <a:ext cx="8229600" cy="2505301"/>
              </a:xfrm>
              <a:solidFill>
                <a:srgbClr val="FFFFCC"/>
              </a:solidFill>
              <a:ln w="28575">
                <a:solidFill>
                  <a:srgbClr val="000000"/>
                </a:solidFill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rgbClr val="000000"/>
                    </a:solidFill>
                  </a:rPr>
                  <a:t>Polynomial Inequalities</a:t>
                </a:r>
              </a:p>
              <a:p>
                <a:r>
                  <a:rPr lang="en-US" dirty="0">
                    <a:solidFill>
                      <a:srgbClr val="000000"/>
                    </a:solidFill>
                  </a:rPr>
                  <a:t>A </a:t>
                </a:r>
                <a:r>
                  <a:rPr lang="en-US" b="1" dirty="0">
                    <a:solidFill>
                      <a:srgbClr val="C00000"/>
                    </a:solidFill>
                  </a:rPr>
                  <a:t>polynomial inequality</a:t>
                </a:r>
                <a:r>
                  <a:rPr lang="en-US" dirty="0">
                    <a:solidFill>
                      <a:srgbClr val="000000"/>
                    </a:solidFill>
                  </a:rPr>
                  <a:t> is any inequality that can be written in the form</a:t>
                </a:r>
              </a:p>
              <a:p>
                <a:r>
                  <a:rPr lang="en-US" dirty="0">
                    <a:solidFill>
                      <a:srgbClr val="000000"/>
                    </a:solidFill>
                  </a:rPr>
                  <a:t>                                                             </a:t>
                </a:r>
              </a:p>
              <a:p>
                <a:r>
                  <a:rPr lang="en-US" dirty="0">
                    <a:solidFill>
                      <a:srgbClr val="000000"/>
                    </a:solidFill>
                  </a:rPr>
                  <a:t>where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is a polynomial function.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80160"/>
                <a:ext cx="8229600" cy="2505301"/>
              </a:xfrm>
              <a:blipFill>
                <a:blip r:embed="rId3"/>
                <a:stretch>
                  <a:fillRect l="-1328" t="-1683" b="-5288"/>
                </a:stretch>
              </a:blipFill>
              <a:ln w="28575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553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3277874"/>
              </p:ext>
            </p:extLst>
          </p:nvPr>
        </p:nvGraphicFramePr>
        <p:xfrm>
          <a:off x="1409700" y="2743200"/>
          <a:ext cx="6324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8" name="Equation" r:id="rId4" imgW="6324480" imgH="482400" progId="Equation.DSMT4">
                  <p:embed/>
                </p:oleObj>
              </mc:Choice>
              <mc:Fallback>
                <p:oleObj name="Equation" r:id="rId4" imgW="632448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9700" y="2743200"/>
                        <a:ext cx="63246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700862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3: Solving Polynomial Inequalities Using a Graph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Solve the polynomial inequalities, given the graph of </a:t>
            </a:r>
          </a:p>
        </p:txBody>
      </p:sp>
      <p:graphicFrame>
        <p:nvGraphicFramePr>
          <p:cNvPr id="7270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6556381"/>
              </p:ext>
            </p:extLst>
          </p:nvPr>
        </p:nvGraphicFramePr>
        <p:xfrm>
          <a:off x="536720" y="2743200"/>
          <a:ext cx="3822700" cy="119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0" name="Equation" r:id="rId3" imgW="3822480" imgH="1193760" progId="Equation.DSMT4">
                  <p:embed/>
                </p:oleObj>
              </mc:Choice>
              <mc:Fallback>
                <p:oleObj name="Equation" r:id="rId3" imgW="3822480" imgH="119376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720" y="2743200"/>
                        <a:ext cx="3822700" cy="119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5704155"/>
              </p:ext>
            </p:extLst>
          </p:nvPr>
        </p:nvGraphicFramePr>
        <p:xfrm>
          <a:off x="515938" y="1879600"/>
          <a:ext cx="3937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1" name="Equation" r:id="rId5" imgW="3936960" imgH="482400" progId="Equation.DSMT4">
                  <p:embed/>
                </p:oleObj>
              </mc:Choice>
              <mc:Fallback>
                <p:oleObj name="Equation" r:id="rId5" imgW="393696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938" y="1879600"/>
                        <a:ext cx="39370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5E6E5322-FB76-484E-83FB-8190810DEC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0" y="1752600"/>
            <a:ext cx="4114549" cy="409956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3: Solving Polynomial Inequalities Using a Graph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b="1" dirty="0"/>
                  <a:t>Solution </a:t>
                </a:r>
              </a:p>
              <a:p>
                <a:pPr marL="514350" indent="-514350">
                  <a:lnSpc>
                    <a:spcPct val="150000"/>
                  </a:lnSpc>
                  <a:buAutoNum type="alphaLcPeriod"/>
                </a:pPr>
                <a:r>
                  <a:rPr lang="en-US" dirty="0"/>
                  <a:t>From the graph, we see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dirty="0"/>
                  <a:t> on the intervals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∞,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dirty="0"/>
                  <a:t>. Since the inequality is strict, we do not include the endpoints. Thus, the solution to this inequality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−∞,−3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−1,2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 marL="514350" indent="-514350">
                  <a:lnSpc>
                    <a:spcPct val="150000"/>
                  </a:lnSpc>
                  <a:buAutoNum type="alphaLcPeriod"/>
                </a:pPr>
                <a:r>
                  <a:rPr lang="en-US" dirty="0"/>
                  <a:t>Similarly, the graph reveals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on the intervals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,∞</m:t>
                        </m:r>
                      </m:e>
                    </m:d>
                  </m:oMath>
                </a14:m>
                <a:r>
                  <a:rPr lang="en-US" dirty="0"/>
                  <a:t>. This inequality is not strict, so we include the </a:t>
                </a:r>
                <a:r>
                  <a:rPr lang="en-US" i="1" dirty="0"/>
                  <a:t>x</a:t>
                </a:r>
                <a:r>
                  <a:rPr lang="en-US" dirty="0"/>
                  <a:t>-values 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. Therefore, the solution to this inequality is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−3,−1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d>
                      <m:dPr>
                        <m:begChr m:val="[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d>
                      <m:dPr>
                        <m:begChr m:val="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85" t="-2533" b="-13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57431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Solving Polynomial Inequalities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80160"/>
                <a:ext cx="8229600" cy="3453253"/>
              </a:xfrm>
              <a:solidFill>
                <a:srgbClr val="FFFFCC"/>
              </a:solidFill>
              <a:ln w="28575">
                <a:solidFill>
                  <a:srgbClr val="000000"/>
                </a:solidFill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rgbClr val="000000"/>
                    </a:solidFill>
                  </a:rPr>
                  <a:t>Solving Polynomial Inequalities: Sign-Test Method</a:t>
                </a:r>
              </a:p>
              <a:p>
                <a:r>
                  <a:rPr lang="en-US" dirty="0">
                    <a:solidFill>
                      <a:srgbClr val="000000"/>
                    </a:solidFill>
                  </a:rPr>
                  <a:t>To solve a polynomial inequality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&lt;0,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i="1" dirty="0">
                    <a:solidFill>
                      <a:srgbClr val="00000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or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:</a:t>
                </a:r>
              </a:p>
              <a:p>
                <a:r>
                  <a:rPr lang="en-US" b="1" dirty="0">
                    <a:solidFill>
                      <a:srgbClr val="000000"/>
                    </a:solidFill>
                  </a:rPr>
                  <a:t>Step 1:</a:t>
                </a:r>
                <a:r>
                  <a:rPr lang="en-US" dirty="0">
                    <a:solidFill>
                      <a:srgbClr val="000000"/>
                    </a:solidFill>
                  </a:rPr>
                  <a:t> Find the real zeros of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. Equivalently, find the real solutions of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.</a:t>
                </a:r>
              </a:p>
              <a:p>
                <a:r>
                  <a:rPr lang="en-US" b="1" dirty="0">
                    <a:solidFill>
                      <a:srgbClr val="000000"/>
                    </a:solidFill>
                  </a:rPr>
                  <a:t>Step 2:</a:t>
                </a:r>
                <a:r>
                  <a:rPr lang="en-US" dirty="0">
                    <a:solidFill>
                      <a:srgbClr val="000000"/>
                    </a:solidFill>
                  </a:rPr>
                  <a:t> Place the zeros on a number line, splitting it into intervals.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80160"/>
                <a:ext cx="8229600" cy="3453253"/>
              </a:xfrm>
              <a:blipFill>
                <a:blip r:embed="rId2"/>
                <a:stretch>
                  <a:fillRect l="-1328" t="-1226" b="-1226"/>
                </a:stretch>
              </a:blipFill>
              <a:ln w="28575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76411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Solving Polynomial Inequalities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229600" cy="3280898"/>
              </a:xfrm>
              <a:solidFill>
                <a:srgbClr val="FFFFCC"/>
              </a:solidFill>
              <a:ln w="28575">
                <a:solidFill>
                  <a:srgbClr val="000000"/>
                </a:solidFill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rgbClr val="000000"/>
                    </a:solidFill>
                  </a:rPr>
                  <a:t>Solving Polynomial Inequalities: Sign-Test Method (cont.)</a:t>
                </a:r>
              </a:p>
              <a:p>
                <a:r>
                  <a:rPr lang="en-US" b="1" dirty="0">
                    <a:solidFill>
                      <a:srgbClr val="000000"/>
                    </a:solidFill>
                  </a:rPr>
                  <a:t>Step 3:</a:t>
                </a:r>
                <a:r>
                  <a:rPr lang="en-US" dirty="0">
                    <a:solidFill>
                      <a:srgbClr val="000000"/>
                    </a:solidFill>
                  </a:rPr>
                  <a:t> Within each interval, select a </a:t>
                </a:r>
                <a:r>
                  <a:rPr lang="en-US" b="1" dirty="0">
                    <a:solidFill>
                      <a:srgbClr val="000000"/>
                    </a:solidFill>
                  </a:rPr>
                  <a:t>test point</a:t>
                </a:r>
                <a:r>
                  <a:rPr lang="en-US" dirty="0">
                    <a:solidFill>
                      <a:srgbClr val="000000"/>
                    </a:solidFill>
                  </a:rPr>
                  <a:t> and evaluate </a:t>
                </a:r>
                <a:r>
                  <a:rPr lang="en-US" i="1" dirty="0">
                    <a:solidFill>
                      <a:srgbClr val="000000"/>
                    </a:solidFill>
                  </a:rPr>
                  <a:t>p</a:t>
                </a:r>
                <a:r>
                  <a:rPr lang="en-US" dirty="0">
                    <a:solidFill>
                      <a:srgbClr val="000000"/>
                    </a:solidFill>
                  </a:rPr>
                  <a:t> at that number.</a:t>
                </a:r>
              </a:p>
              <a:p>
                <a:r>
                  <a:rPr lang="en-US" dirty="0">
                    <a:solidFill>
                      <a:srgbClr val="000000"/>
                    </a:solidFill>
                  </a:rPr>
                  <a:t>If the result is positive, then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for all </a:t>
                </a:r>
                <a:r>
                  <a:rPr lang="en-US" i="1" dirty="0">
                    <a:solidFill>
                      <a:srgbClr val="000000"/>
                    </a:solidFill>
                  </a:rPr>
                  <a:t>x</a:t>
                </a:r>
                <a:r>
                  <a:rPr lang="en-US" dirty="0">
                    <a:solidFill>
                      <a:srgbClr val="000000"/>
                    </a:solidFill>
                  </a:rPr>
                  <a:t> in the interval. If the result is negative, then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for all </a:t>
                </a:r>
                <a:r>
                  <a:rPr lang="en-US" i="1" dirty="0">
                    <a:solidFill>
                      <a:srgbClr val="000000"/>
                    </a:solidFill>
                  </a:rPr>
                  <a:t>x</a:t>
                </a:r>
                <a:r>
                  <a:rPr lang="en-US" dirty="0">
                    <a:solidFill>
                      <a:srgbClr val="000000"/>
                    </a:solidFill>
                  </a:rPr>
                  <a:t> in the interval.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229600" cy="3280898"/>
              </a:xfrm>
              <a:blipFill>
                <a:blip r:embed="rId2"/>
                <a:stretch>
                  <a:fillRect l="-1328" t="-1473" r="-74" b="-3683"/>
                </a:stretch>
              </a:blipFill>
              <a:ln w="28575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57214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Solving Polynomial Inequalities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2850011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Solving Polynomial Inequalities: Sign-Test Method (cont.)</a:t>
            </a:r>
          </a:p>
          <a:p>
            <a:r>
              <a:rPr lang="en-US" b="1" dirty="0">
                <a:solidFill>
                  <a:srgbClr val="000000"/>
                </a:solidFill>
              </a:rPr>
              <a:t>Step 4:</a:t>
            </a:r>
            <a:r>
              <a:rPr lang="en-US" dirty="0">
                <a:solidFill>
                  <a:srgbClr val="000000"/>
                </a:solidFill>
              </a:rPr>
              <a:t> Write the solution set, consisting of all of the intervals that satisfy the given inequality.</a:t>
            </a:r>
          </a:p>
          <a:p>
            <a:r>
              <a:rPr lang="en-US" dirty="0">
                <a:solidFill>
                  <a:srgbClr val="000000"/>
                </a:solidFill>
              </a:rPr>
              <a:t>If the inequality is not strict (uses ≤ or ≥), then the zeros are included in the solution set as well.</a:t>
            </a:r>
          </a:p>
        </p:txBody>
      </p:sp>
    </p:spTree>
    <p:extLst>
      <p:ext uri="{BB962C8B-B14F-4D97-AF65-F5344CB8AC3E}">
        <p14:creationId xmlns:p14="http://schemas.microsoft.com/office/powerpoint/2010/main" val="37762777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4: Solving Polynomial Inequalities: </a:t>
            </a:r>
            <a:br>
              <a:rPr lang="en-US" dirty="0"/>
            </a:br>
            <a:r>
              <a:rPr lang="en-US" dirty="0"/>
              <a:t>Sign-Test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Solve the polynomial inequality</a:t>
            </a:r>
          </a:p>
          <a:p>
            <a:endParaRPr lang="en-US" dirty="0"/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8598898"/>
              </p:ext>
            </p:extLst>
          </p:nvPr>
        </p:nvGraphicFramePr>
        <p:xfrm>
          <a:off x="5168900" y="1329914"/>
          <a:ext cx="34417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0" name="Equation" r:id="rId3" imgW="3441600" imgH="482400" progId="Equation.DSMT4">
                  <p:embed/>
                </p:oleObj>
              </mc:Choice>
              <mc:Fallback>
                <p:oleObj name="Equation" r:id="rId3" imgW="344160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8900" y="1329914"/>
                        <a:ext cx="34417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30113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Note</a:t>
            </a:r>
            <a:r>
              <a:rPr lang="en-US" dirty="0"/>
              <a:t>: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954107"/>
          </a:xfrm>
        </p:spPr>
        <p:txBody>
          <a:bodyPr>
            <a:spAutoFit/>
          </a:bodyPr>
          <a:lstStyle/>
          <a:p>
            <a:r>
              <a:rPr lang="en-US" dirty="0"/>
              <a:t>When choosing test points, integers (especially 0) are usually easiest to work with.</a:t>
            </a: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1665015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Zeros of Polynomials and Solutions of Polynomial Equations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280898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Polynomial Equations</a:t>
            </a:r>
          </a:p>
          <a:p>
            <a:r>
              <a:rPr lang="en-US" dirty="0">
                <a:solidFill>
                  <a:srgbClr val="000000"/>
                </a:solidFill>
              </a:rPr>
              <a:t>A </a:t>
            </a:r>
            <a:r>
              <a:rPr lang="en-US" b="1" dirty="0">
                <a:solidFill>
                  <a:srgbClr val="C00000"/>
                </a:solidFill>
              </a:rPr>
              <a:t>polynomial equation in one variable</a:t>
            </a:r>
            <a:r>
              <a:rPr lang="en-US" dirty="0">
                <a:solidFill>
                  <a:srgbClr val="000000"/>
                </a:solidFill>
              </a:rPr>
              <a:t>, say the variable 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dirty="0">
                <a:solidFill>
                  <a:srgbClr val="000000"/>
                </a:solidFill>
              </a:rPr>
              <a:t>, is an equation that can be written in the form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                                                      , where </a:t>
            </a:r>
            <a:r>
              <a:rPr lang="en-US" i="1" dirty="0">
                <a:solidFill>
                  <a:srgbClr val="000000"/>
                </a:solidFill>
              </a:rPr>
              <a:t>n</a:t>
            </a:r>
            <a:r>
              <a:rPr lang="en-US" dirty="0">
                <a:solidFill>
                  <a:srgbClr val="000000"/>
                </a:solidFill>
              </a:rPr>
              <a:t> is a nonnegative integer,                             are constants. Assuming </a:t>
            </a:r>
            <a:r>
              <a:rPr lang="en-US" i="1" dirty="0">
                <a:solidFill>
                  <a:srgbClr val="000000"/>
                </a:solidFill>
              </a:rPr>
              <a:t>a</a:t>
            </a:r>
            <a:r>
              <a:rPr lang="en-US" i="1" baseline="-25000" dirty="0">
                <a:solidFill>
                  <a:srgbClr val="000000"/>
                </a:solidFill>
              </a:rPr>
              <a:t>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  <a:sym typeface="Symbol"/>
              </a:rPr>
              <a:t></a:t>
            </a:r>
            <a:r>
              <a:rPr lang="en-US" dirty="0">
                <a:solidFill>
                  <a:srgbClr val="000000"/>
                </a:solidFill>
              </a:rPr>
              <a:t> 0, we say such an equation is of </a:t>
            </a:r>
            <a:r>
              <a:rPr lang="en-US" b="1" dirty="0">
                <a:solidFill>
                  <a:srgbClr val="000000"/>
                </a:solidFill>
              </a:rPr>
              <a:t>degree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i="1" dirty="0">
                <a:solidFill>
                  <a:srgbClr val="000000"/>
                </a:solidFill>
              </a:rPr>
              <a:t>n</a:t>
            </a:r>
            <a:r>
              <a:rPr lang="en-US" dirty="0">
                <a:solidFill>
                  <a:srgbClr val="000000"/>
                </a:solidFill>
              </a:rPr>
              <a:t> and call </a:t>
            </a:r>
            <a:r>
              <a:rPr lang="en-US" i="1" dirty="0">
                <a:solidFill>
                  <a:srgbClr val="000000"/>
                </a:solidFill>
              </a:rPr>
              <a:t>a</a:t>
            </a:r>
            <a:r>
              <a:rPr lang="en-US" i="1" baseline="-25000" dirty="0">
                <a:solidFill>
                  <a:srgbClr val="000000"/>
                </a:solidFill>
              </a:rPr>
              <a:t>n</a:t>
            </a:r>
            <a:r>
              <a:rPr lang="en-US" dirty="0">
                <a:solidFill>
                  <a:srgbClr val="000000"/>
                </a:solidFill>
              </a:rPr>
              <a:t> the </a:t>
            </a:r>
            <a:r>
              <a:rPr lang="en-US" b="1" dirty="0">
                <a:solidFill>
                  <a:srgbClr val="000000"/>
                </a:solidFill>
              </a:rPr>
              <a:t>leading coefficient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</p:txBody>
      </p:sp>
      <p:graphicFrame>
        <p:nvGraphicFramePr>
          <p:cNvPr id="6553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3529853"/>
              </p:ext>
            </p:extLst>
          </p:nvPr>
        </p:nvGraphicFramePr>
        <p:xfrm>
          <a:off x="514928" y="2684463"/>
          <a:ext cx="44450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2" name="Equation" r:id="rId3" imgW="4444920" imgH="469800" progId="Equation.DSMT4">
                  <p:embed/>
                </p:oleObj>
              </mc:Choice>
              <mc:Fallback>
                <p:oleObj name="Equation" r:id="rId3" imgW="4444920" imgH="469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928" y="2684463"/>
                        <a:ext cx="44450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4213241"/>
              </p:ext>
            </p:extLst>
          </p:nvPr>
        </p:nvGraphicFramePr>
        <p:xfrm>
          <a:off x="3581400" y="3149051"/>
          <a:ext cx="22098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3" name="Equation" r:id="rId5" imgW="2209680" imgH="431640" progId="Equation.DSMT4">
                  <p:embed/>
                </p:oleObj>
              </mc:Choice>
              <mc:Fallback>
                <p:oleObj name="Equation" r:id="rId5" imgW="2209680" imgH="4316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3149051"/>
                        <a:ext cx="22098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4: Solving Polynomial Inequalities: </a:t>
            </a:r>
            <a:br>
              <a:rPr lang="en-US" dirty="0"/>
            </a:br>
            <a:r>
              <a:rPr lang="en-US" dirty="0"/>
              <a:t>Sign-Test Method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b="1" dirty="0"/>
                  <a:t>Solution</a:t>
                </a:r>
              </a:p>
              <a:p>
                <a:r>
                  <a:rPr lang="en-US" dirty="0"/>
                  <a:t>Follow the steps in the procedure for the Sign-Test Method.</a:t>
                </a:r>
              </a:p>
              <a:p>
                <a:r>
                  <a:rPr lang="en-US" b="1" dirty="0"/>
                  <a:t>Step 1: </a:t>
                </a:r>
                <a:r>
                  <a:rPr lang="en-US" dirty="0"/>
                  <a:t>Find the zeros of</a:t>
                </a:r>
              </a:p>
              <a:p>
                <a:pPr marL="1097280"/>
                <a:r>
                  <a:rPr lang="en-US" dirty="0"/>
                  <a:t>By the Zero-Factor Property, we can see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=−5, 2,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or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4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dirty="0"/>
                  <a:t>Step 2:</a:t>
                </a:r>
                <a:r>
                  <a:rPr lang="en-US" dirty="0"/>
                  <a:t> Place the zeros on a number line.</a:t>
                </a:r>
              </a:p>
              <a:p>
                <a:endParaRPr lang="en-US" dirty="0"/>
              </a:p>
              <a:p>
                <a:pPr marL="1097280"/>
                <a:r>
                  <a:rPr lang="en-US" dirty="0"/>
                  <a:t>This splits the number line into the intervals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−∞,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,2</m:t>
                        </m:r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,∞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81" t="-2133" b="-1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0619439"/>
              </p:ext>
            </p:extLst>
          </p:nvPr>
        </p:nvGraphicFramePr>
        <p:xfrm>
          <a:off x="4087092" y="2616807"/>
          <a:ext cx="3962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2" name="Equation" r:id="rId4" imgW="3962160" imgH="482400" progId="Equation.DSMT4">
                  <p:embed/>
                </p:oleObj>
              </mc:Choice>
              <mc:Fallback>
                <p:oleObj name="Equation" r:id="rId4" imgW="3962160" imgH="482400" progId="Equation.DSMT4">
                  <p:embed/>
                  <p:pic>
                    <p:nvPicPr>
                      <p:cNvPr id="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7092" y="2616807"/>
                        <a:ext cx="39624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38450" y="4419600"/>
            <a:ext cx="4019550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7214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4: Solving Polynomial Inequalities: </a:t>
            </a:r>
            <a:br>
              <a:rPr lang="en-US" dirty="0"/>
            </a:br>
            <a:r>
              <a:rPr lang="en-US" dirty="0"/>
              <a:t>Sign-Test Method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7280"/>
            <a:ext cx="8229600" cy="4754880"/>
          </a:xfrm>
        </p:spPr>
        <p:txBody>
          <a:bodyPr>
            <a:normAutofit/>
          </a:bodyPr>
          <a:lstStyle/>
          <a:p>
            <a:r>
              <a:rPr lang="en-US" b="1" dirty="0"/>
              <a:t>Step 3: </a:t>
            </a:r>
            <a:r>
              <a:rPr lang="en-US" dirty="0"/>
              <a:t>Evaluate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for a test point in each interval.</a:t>
            </a:r>
          </a:p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42900345"/>
                  </p:ext>
                </p:extLst>
              </p:nvPr>
            </p:nvGraphicFramePr>
            <p:xfrm>
              <a:off x="311372" y="1676400"/>
              <a:ext cx="8521257" cy="404807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7430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13601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81641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394522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9047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b="1" dirty="0">
                              <a:solidFill>
                                <a:srgbClr val="366092"/>
                              </a:solidFill>
                            </a:rPr>
                            <a:t>Interval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b="1" dirty="0">
                              <a:solidFill>
                                <a:srgbClr val="366092"/>
                              </a:solidFill>
                            </a:rPr>
                            <a:t>Test Point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b="1" dirty="0">
                              <a:solidFill>
                                <a:srgbClr val="366092"/>
                              </a:solidFill>
                            </a:rPr>
                            <a:t>Evaluate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b="1" dirty="0">
                              <a:solidFill>
                                <a:srgbClr val="366092"/>
                              </a:solidFill>
                            </a:rPr>
                            <a:t>Result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8724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IN" i="1" smtClean="0">
                                        <a:solidFill>
                                          <a:srgbClr val="36609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36609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  <m:r>
                                      <a:rPr lang="en-US" b="0" i="1" smtClean="0">
                                        <a:solidFill>
                                          <a:srgbClr val="36609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,−5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IN" dirty="0">
                            <a:solidFill>
                              <a:srgbClr val="36609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=−6</m:t>
                                </m:r>
                              </m:oMath>
                            </m:oMathPara>
                          </a14:m>
                          <a:endParaRPr lang="en-IN" dirty="0">
                            <a:solidFill>
                              <a:srgbClr val="36609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rgbClr val="366092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rgbClr val="36609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36609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−6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solidFill>
                                      <a:srgbClr val="366092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rgbClr val="36609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36609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−6−2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rgbClr val="36609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36609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−6+5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rgbClr val="36609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36609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−6−4</m:t>
                                    </m:r>
                                  </m:e>
                                </m:d>
                              </m:oMath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rgbClr val="366092"/>
                                    </a:solidFill>
                                    <a:latin typeface="Cambria Math" panose="02040503050406030204" pitchFamily="18" charset="0"/>
                                  </a:rPr>
                                  <m:t>              </m:t>
                                </m:r>
                                <m:r>
                                  <a:rPr lang="en-US" b="0" i="1" smtClean="0">
                                    <a:solidFill>
                                      <a:srgbClr val="366092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rgbClr val="36609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36609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−8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rgbClr val="36609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36609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rgbClr val="36609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36609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−10</m:t>
                                    </m:r>
                                  </m:e>
                                </m:d>
                              </m:oMath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rgbClr val="366092"/>
                                    </a:solidFill>
                                    <a:latin typeface="Cambria Math" panose="02040503050406030204" pitchFamily="18" charset="0"/>
                                  </a:rPr>
                                  <m:t>              </m:t>
                                </m:r>
                                <m:r>
                                  <a:rPr lang="en-US" b="0" i="1" smtClean="0">
                                    <a:solidFill>
                                      <a:srgbClr val="366092"/>
                                    </a:solidFill>
                                    <a:latin typeface="Cambria Math" panose="02040503050406030204" pitchFamily="18" charset="0"/>
                                  </a:rPr>
                                  <m:t>=−80</m:t>
                                </m:r>
                              </m:oMath>
                            </m:oMathPara>
                          </a14:m>
                          <a:endParaRPr lang="en-IN" dirty="0">
                            <a:solidFill>
                              <a:srgbClr val="366092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rgbClr val="366092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36609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rgbClr val="366092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rgbClr val="366092"/>
                                  </a:solidFill>
                                  <a:latin typeface="Cambria Math" panose="02040503050406030204" pitchFamily="18" charset="0"/>
                                </a:rPr>
                                <m:t>&lt;0</m:t>
                              </m:r>
                            </m:oMath>
                          </a14:m>
                          <a:r>
                            <a:rPr lang="en-IN" dirty="0">
                              <a:solidFill>
                                <a:srgbClr val="366092"/>
                              </a:solidFill>
                            </a:rPr>
                            <a:t> on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IN" i="1" smtClean="0">
                                      <a:solidFill>
                                        <a:srgbClr val="36609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rgbClr val="366092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∞</m:t>
                                  </m:r>
                                  <m:r>
                                    <a:rPr lang="en-US" b="0" i="1" smtClean="0">
                                      <a:solidFill>
                                        <a:srgbClr val="366092"/>
                                      </a:solidFill>
                                      <a:latin typeface="Cambria Math" panose="02040503050406030204" pitchFamily="18" charset="0"/>
                                    </a:rPr>
                                    <m:t>,−5</m:t>
                                  </m:r>
                                </m:e>
                              </m:d>
                            </m:oMath>
                          </a14:m>
                          <a:endParaRPr lang="en-IN" dirty="0">
                            <a:solidFill>
                              <a:srgbClr val="366092"/>
                            </a:solidFill>
                          </a:endParaRPr>
                        </a:p>
                        <a:p>
                          <a:pPr algn="ctr"/>
                          <a:r>
                            <a:rPr lang="en-IN" b="1" dirty="0">
                              <a:solidFill>
                                <a:srgbClr val="366092"/>
                              </a:solidFill>
                            </a:rPr>
                            <a:t>Negative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8724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IN" i="1" smtClean="0">
                                        <a:solidFill>
                                          <a:srgbClr val="36609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36609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−5,2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IN" dirty="0">
                            <a:solidFill>
                              <a:srgbClr val="36609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IN" dirty="0">
                            <a:solidFill>
                              <a:srgbClr val="36609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rgbClr val="366092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rgbClr val="36609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36609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solidFill>
                                      <a:srgbClr val="366092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rgbClr val="36609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36609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0−2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rgbClr val="36609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36609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0+5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rgbClr val="36609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36609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0−4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b="0" dirty="0">
                            <a:solidFill>
                              <a:srgbClr val="366092"/>
                            </a:solidFill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rgbClr val="366092"/>
                                    </a:solidFill>
                                    <a:latin typeface="Cambria Math" panose="02040503050406030204" pitchFamily="18" charset="0"/>
                                  </a:rPr>
                                  <m:t>          =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rgbClr val="36609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36609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rgbClr val="36609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36609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rgbClr val="36609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36609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−4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IN" dirty="0">
                            <a:solidFill>
                              <a:srgbClr val="366092"/>
                            </a:solidFill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rgbClr val="366092"/>
                                    </a:solidFill>
                                    <a:latin typeface="Cambria Math" panose="02040503050406030204" pitchFamily="18" charset="0"/>
                                  </a:rPr>
                                  <m:t>          =40</m:t>
                                </m:r>
                              </m:oMath>
                            </m:oMathPara>
                          </a14:m>
                          <a:endParaRPr lang="en-IN" dirty="0">
                            <a:solidFill>
                              <a:srgbClr val="366092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rgbClr val="366092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36609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rgbClr val="366092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rgbClr val="366092"/>
                                  </a:solidFill>
                                  <a:latin typeface="Cambria Math" panose="02040503050406030204" pitchFamily="18" charset="0"/>
                                </a:rPr>
                                <m:t>&gt;0</m:t>
                              </m:r>
                            </m:oMath>
                          </a14:m>
                          <a:r>
                            <a:rPr lang="en-IN" dirty="0">
                              <a:solidFill>
                                <a:srgbClr val="366092"/>
                              </a:solidFill>
                            </a:rPr>
                            <a:t> on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IN" i="1" smtClean="0">
                                      <a:solidFill>
                                        <a:srgbClr val="36609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rgbClr val="366092"/>
                                      </a:solidFill>
                                      <a:latin typeface="Cambria Math" panose="02040503050406030204" pitchFamily="18" charset="0"/>
                                    </a:rPr>
                                    <m:t>−5,2</m:t>
                                  </m:r>
                                </m:e>
                              </m:d>
                            </m:oMath>
                          </a14:m>
                          <a:endParaRPr lang="en-IN" dirty="0">
                            <a:solidFill>
                              <a:srgbClr val="366092"/>
                            </a:solidFill>
                          </a:endParaRPr>
                        </a:p>
                        <a:p>
                          <a:pPr algn="ctr"/>
                          <a:r>
                            <a:rPr lang="en-IN" b="1" dirty="0">
                              <a:solidFill>
                                <a:srgbClr val="366092"/>
                              </a:solidFill>
                            </a:rPr>
                            <a:t>Positive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8724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IN" i="1" smtClean="0">
                                        <a:solidFill>
                                          <a:srgbClr val="36609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36609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2,4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IN" dirty="0">
                            <a:solidFill>
                              <a:srgbClr val="36609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=3</m:t>
                                </m:r>
                              </m:oMath>
                            </m:oMathPara>
                          </a14:m>
                          <a:endParaRPr lang="en-IN" dirty="0">
                            <a:solidFill>
                              <a:srgbClr val="36609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rgbClr val="366092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rgbClr val="36609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36609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solidFill>
                                      <a:srgbClr val="366092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rgbClr val="36609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36609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3−2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rgbClr val="36609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36609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3+5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rgbClr val="36609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36609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3−4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b="0" dirty="0">
                            <a:solidFill>
                              <a:srgbClr val="366092"/>
                            </a:solidFill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rgbClr val="366092"/>
                                    </a:solidFill>
                                    <a:latin typeface="Cambria Math" panose="02040503050406030204" pitchFamily="18" charset="0"/>
                                  </a:rPr>
                                  <m:t>           =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rgbClr val="36609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36609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rgbClr val="36609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36609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rgbClr val="36609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36609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IN" dirty="0">
                            <a:solidFill>
                              <a:srgbClr val="366092"/>
                            </a:solidFill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rgbClr val="366092"/>
                                    </a:solidFill>
                                    <a:latin typeface="Cambria Math" panose="02040503050406030204" pitchFamily="18" charset="0"/>
                                  </a:rPr>
                                  <m:t>           =−8</m:t>
                                </m:r>
                              </m:oMath>
                            </m:oMathPara>
                          </a14:m>
                          <a:endParaRPr lang="en-IN" dirty="0">
                            <a:solidFill>
                              <a:srgbClr val="366092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rgbClr val="366092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36609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rgbClr val="366092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rgbClr val="366092"/>
                                  </a:solidFill>
                                  <a:latin typeface="Cambria Math" panose="02040503050406030204" pitchFamily="18" charset="0"/>
                                </a:rPr>
                                <m:t>&lt;0</m:t>
                              </m:r>
                            </m:oMath>
                          </a14:m>
                          <a:r>
                            <a:rPr lang="en-IN" dirty="0">
                              <a:solidFill>
                                <a:srgbClr val="366092"/>
                              </a:solidFill>
                            </a:rPr>
                            <a:t> on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IN" i="1" smtClean="0">
                                      <a:solidFill>
                                        <a:srgbClr val="36609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rgbClr val="366092"/>
                                      </a:solidFill>
                                      <a:latin typeface="Cambria Math" panose="02040503050406030204" pitchFamily="18" charset="0"/>
                                    </a:rPr>
                                    <m:t>2,4</m:t>
                                  </m:r>
                                </m:e>
                              </m:d>
                            </m:oMath>
                          </a14:m>
                          <a:endParaRPr lang="en-IN" dirty="0">
                            <a:solidFill>
                              <a:srgbClr val="366092"/>
                            </a:solidFill>
                          </a:endParaRPr>
                        </a:p>
                        <a:p>
                          <a:pPr algn="ctr"/>
                          <a:r>
                            <a:rPr lang="en-IN" b="1" dirty="0">
                              <a:solidFill>
                                <a:srgbClr val="366092"/>
                              </a:solidFill>
                            </a:rPr>
                            <a:t>Negative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68724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IN" i="1" smtClean="0">
                                        <a:solidFill>
                                          <a:srgbClr val="36609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36609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4,</m:t>
                                    </m:r>
                                    <m: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IN" dirty="0">
                            <a:solidFill>
                              <a:srgbClr val="36609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=6</m:t>
                                </m:r>
                              </m:oMath>
                            </m:oMathPara>
                          </a14:m>
                          <a:endParaRPr lang="en-IN" dirty="0">
                            <a:solidFill>
                              <a:srgbClr val="36609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rgbClr val="366092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rgbClr val="36609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36609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solidFill>
                                      <a:srgbClr val="366092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rgbClr val="36609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36609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6−2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rgbClr val="36609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36609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6+5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rgbClr val="36609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36609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6−4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b="0" dirty="0">
                            <a:solidFill>
                              <a:srgbClr val="366092"/>
                            </a:solidFill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rgbClr val="366092"/>
                                    </a:solidFill>
                                    <a:latin typeface="Cambria Math" panose="02040503050406030204" pitchFamily="18" charset="0"/>
                                  </a:rPr>
                                  <m:t>           =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rgbClr val="36609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36609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rgbClr val="36609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36609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rgbClr val="36609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36609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IN" dirty="0">
                            <a:solidFill>
                              <a:srgbClr val="366092"/>
                            </a:solidFill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rgbClr val="366092"/>
                                    </a:solidFill>
                                    <a:latin typeface="Cambria Math" panose="02040503050406030204" pitchFamily="18" charset="0"/>
                                  </a:rPr>
                                  <m:t>           =88</m:t>
                                </m:r>
                              </m:oMath>
                            </m:oMathPara>
                          </a14:m>
                          <a:endParaRPr lang="en-IN" dirty="0">
                            <a:solidFill>
                              <a:srgbClr val="366092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rgbClr val="366092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36609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rgbClr val="366092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rgbClr val="366092"/>
                                  </a:solidFill>
                                  <a:latin typeface="Cambria Math" panose="02040503050406030204" pitchFamily="18" charset="0"/>
                                </a:rPr>
                                <m:t>&gt;0</m:t>
                              </m:r>
                            </m:oMath>
                          </a14:m>
                          <a:r>
                            <a:rPr lang="en-IN" dirty="0">
                              <a:solidFill>
                                <a:srgbClr val="366092"/>
                              </a:solidFill>
                            </a:rPr>
                            <a:t> on</a:t>
                          </a:r>
                          <a:r>
                            <a:rPr lang="en-IN" baseline="0" dirty="0">
                              <a:solidFill>
                                <a:srgbClr val="366092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IN" i="1" smtClean="0">
                                      <a:solidFill>
                                        <a:srgbClr val="36609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rgbClr val="366092"/>
                                      </a:solidFill>
                                      <a:latin typeface="Cambria Math" panose="02040503050406030204" pitchFamily="18" charset="0"/>
                                    </a:rPr>
                                    <m:t>4,</m:t>
                                  </m:r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∞</m:t>
                                  </m:r>
                                </m:e>
                              </m:d>
                            </m:oMath>
                          </a14:m>
                          <a:endParaRPr lang="en-IN" dirty="0">
                            <a:solidFill>
                              <a:srgbClr val="366092"/>
                            </a:solidFill>
                          </a:endParaRPr>
                        </a:p>
                        <a:p>
                          <a:pPr algn="ctr"/>
                          <a:r>
                            <a:rPr lang="en-IN" b="1" dirty="0">
                              <a:solidFill>
                                <a:srgbClr val="366092"/>
                              </a:solidFill>
                            </a:rPr>
                            <a:t>Positive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42900345"/>
                  </p:ext>
                </p:extLst>
              </p:nvPr>
            </p:nvGraphicFramePr>
            <p:xfrm>
              <a:off x="311372" y="1676400"/>
              <a:ext cx="8521257" cy="404807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7430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13601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81641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394522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9047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b="1" dirty="0">
                              <a:solidFill>
                                <a:srgbClr val="366092"/>
                              </a:solidFill>
                            </a:rPr>
                            <a:t>Interval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b="1" dirty="0">
                              <a:solidFill>
                                <a:srgbClr val="366092"/>
                              </a:solidFill>
                            </a:rPr>
                            <a:t>Test Point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b="1" dirty="0">
                              <a:solidFill>
                                <a:srgbClr val="366092"/>
                              </a:solidFill>
                            </a:rPr>
                            <a:t>Evaluate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b="1" dirty="0">
                              <a:solidFill>
                                <a:srgbClr val="366092"/>
                              </a:solidFill>
                            </a:rPr>
                            <a:t>Result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18" t="-46000" r="-625907" b="-3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4301" t="-46000" r="-549462" b="-3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0703" t="-46000" r="-63259" b="-3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55980" t="-46000" r="-763" b="-30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18" t="-145033" r="-625907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4301" t="-145033" r="-549462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0703" t="-145033" r="-63259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55980" t="-145033" r="-763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18" t="-246667" r="-625907" b="-1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4301" t="-246667" r="-549462" b="-1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0703" t="-246667" r="-63259" b="-1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55980" t="-246667" r="-763" b="-101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18" t="-346667" r="-625907" b="-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4301" t="-346667" r="-549462" b="-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0703" t="-346667" r="-63259" b="-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55980" t="-346667" r="-763" b="-1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2863393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4: Solving Polynomial Inequalities: </a:t>
            </a:r>
            <a:br>
              <a:rPr lang="en-US" dirty="0"/>
            </a:br>
            <a:r>
              <a:rPr lang="en-US" dirty="0"/>
              <a:t>Sign-Test Method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80160"/>
                <a:ext cx="8547100" cy="4572000"/>
              </a:xfrm>
            </p:spPr>
            <p:txBody>
              <a:bodyPr>
                <a:normAutofit/>
              </a:bodyPr>
              <a:lstStyle/>
              <a:p>
                <a:pPr marL="1097280" indent="-1097280"/>
                <a:r>
                  <a:rPr lang="en-US" b="1" dirty="0"/>
                  <a:t>Step 4: </a:t>
                </a:r>
                <a:r>
                  <a:rPr lang="en-US" dirty="0"/>
                  <a:t>Write the solution set to the original inequality,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1097280"/>
                <a:r>
                  <a:rPr lang="en-US" dirty="0"/>
                  <a:t>From our table, we see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negative on the intervals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−∞,−5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r>
                  <a:rPr lang="en-US" dirty="0"/>
                  <a:t>. Since the inequality is not strict, we need to include the zeros in our solution set. Thus, the solution to the inequality is </a:t>
                </a:r>
                <a14:m>
                  <m:oMath xmlns:m="http://schemas.openxmlformats.org/officeDocument/2006/math">
                    <m:d>
                      <m:dPr>
                        <m:endChr m:val="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2,4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80160"/>
                <a:ext cx="8547100" cy="4572000"/>
              </a:xfrm>
              <a:blipFill>
                <a:blip r:embed="rId2"/>
                <a:stretch>
                  <a:fillRect l="-1427" t="-1200" r="-10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7494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Solutions of Polynomial Equations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Verify that the given values of </a:t>
            </a:r>
            <a:r>
              <a:rPr lang="en-US" i="1" dirty="0"/>
              <a:t>x</a:t>
            </a:r>
            <a:r>
              <a:rPr lang="en-US" dirty="0"/>
              <a:t> solve the corresponding polynomial equations. </a:t>
            </a:r>
          </a:p>
        </p:txBody>
      </p:sp>
      <p:graphicFrame>
        <p:nvGraphicFramePr>
          <p:cNvPr id="6656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3805892"/>
              </p:ext>
            </p:extLst>
          </p:nvPr>
        </p:nvGraphicFramePr>
        <p:xfrm>
          <a:off x="546100" y="2438400"/>
          <a:ext cx="4013200" cy="219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5" name="Equation" r:id="rId3" imgW="4012920" imgH="2197080" progId="Equation.DSMT4">
                  <p:embed/>
                </p:oleObj>
              </mc:Choice>
              <mc:Fallback>
                <p:oleObj name="Equation" r:id="rId3" imgW="4012920" imgH="21970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100" y="2438400"/>
                        <a:ext cx="4013200" cy="219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Note</a:t>
            </a:r>
            <a:r>
              <a:rPr lang="en-US" dirty="0"/>
              <a:t>: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954107"/>
          </a:xfrm>
        </p:spPr>
        <p:txBody>
          <a:bodyPr>
            <a:spAutoFit/>
          </a:bodyPr>
          <a:lstStyle/>
          <a:p>
            <a:r>
              <a:rPr lang="en-US" dirty="0"/>
              <a:t>When verifying a zero, there is no need to rewrite the equation in the form of the definition.</a:t>
            </a: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3418615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Solutions of Polynomial Equations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Solution</a:t>
            </a:r>
          </a:p>
          <a:p>
            <a:r>
              <a:rPr lang="en-US" b="1" dirty="0"/>
              <a:t>a.</a:t>
            </a:r>
          </a:p>
        </p:txBody>
      </p:sp>
      <p:sp>
        <p:nvSpPr>
          <p:cNvPr id="5" name="Rectangle 4"/>
          <p:cNvSpPr/>
          <p:nvPr/>
        </p:nvSpPr>
        <p:spPr>
          <a:xfrm>
            <a:off x="4419600" y="2718137"/>
            <a:ext cx="4495800" cy="183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Substitute </a:t>
            </a:r>
            <a:r>
              <a:rPr lang="en-US" sz="2000" i="1" dirty="0">
                <a:solidFill>
                  <a:srgbClr val="008080"/>
                </a:solidFill>
              </a:rPr>
              <a:t>x </a:t>
            </a:r>
            <a:r>
              <a:rPr lang="en-US" sz="2000" dirty="0">
                <a:solidFill>
                  <a:srgbClr val="008080"/>
                </a:solidFill>
              </a:rPr>
              <a:t>= 4 throughout the equation.</a:t>
            </a:r>
          </a:p>
          <a:p>
            <a:endParaRPr lang="en-US" sz="2300" dirty="0">
              <a:solidFill>
                <a:srgbClr val="00808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008080"/>
                </a:solidFill>
              </a:rPr>
              <a:t>Simplify both sides.</a:t>
            </a:r>
          </a:p>
          <a:p>
            <a:endParaRPr lang="en-US" dirty="0">
              <a:solidFill>
                <a:srgbClr val="008080"/>
              </a:solidFill>
            </a:endParaRPr>
          </a:p>
          <a:p>
            <a:r>
              <a:rPr lang="en-US" sz="2000" dirty="0">
                <a:solidFill>
                  <a:srgbClr val="008080"/>
                </a:solidFill>
              </a:rPr>
              <a:t>This is a true statement, so 4 is a solution.</a:t>
            </a:r>
          </a:p>
        </p:txBody>
      </p:sp>
      <p:graphicFrame>
        <p:nvGraphicFramePr>
          <p:cNvPr id="410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8012014"/>
              </p:ext>
            </p:extLst>
          </p:nvPr>
        </p:nvGraphicFramePr>
        <p:xfrm>
          <a:off x="1604963" y="1875473"/>
          <a:ext cx="25019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1" name="Equation" r:id="rId3" imgW="2501640" imgH="380880" progId="Equation.DSMT4">
                  <p:embed/>
                </p:oleObj>
              </mc:Choice>
              <mc:Fallback>
                <p:oleObj name="Equation" r:id="rId3" imgW="2501640" imgH="3808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4963" y="1875473"/>
                        <a:ext cx="25019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1049888"/>
              </p:ext>
            </p:extLst>
          </p:nvPr>
        </p:nvGraphicFramePr>
        <p:xfrm>
          <a:off x="1066800" y="2329448"/>
          <a:ext cx="32893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2" name="Equation" r:id="rId5" imgW="3288960" imgH="799920" progId="Equation.DSMT4">
                  <p:embed/>
                </p:oleObj>
              </mc:Choice>
              <mc:Fallback>
                <p:oleObj name="Equation" r:id="rId5" imgW="3288960" imgH="79992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329448"/>
                        <a:ext cx="328930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2" name="Object 6"/>
          <p:cNvGraphicFramePr>
            <a:graphicFrameLocks noChangeAspect="1"/>
          </p:cNvGraphicFramePr>
          <p:nvPr/>
        </p:nvGraphicFramePr>
        <p:xfrm>
          <a:off x="1706563" y="3124200"/>
          <a:ext cx="24003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" name="Equation" r:id="rId7" imgW="2400120" imgH="787320" progId="Equation.DSMT4">
                  <p:embed/>
                </p:oleObj>
              </mc:Choice>
              <mc:Fallback>
                <p:oleObj name="Equation" r:id="rId7" imgW="2400120" imgH="78732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6563" y="3124200"/>
                        <a:ext cx="24003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3" name="Object 7"/>
          <p:cNvGraphicFramePr>
            <a:graphicFrameLocks noChangeAspect="1"/>
          </p:cNvGraphicFramePr>
          <p:nvPr/>
        </p:nvGraphicFramePr>
        <p:xfrm>
          <a:off x="2324100" y="4127500"/>
          <a:ext cx="1155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" name="Equation" r:id="rId9" imgW="1155600" imgH="291960" progId="Equation.DSMT4">
                  <p:embed/>
                </p:oleObj>
              </mc:Choice>
              <mc:Fallback>
                <p:oleObj name="Equation" r:id="rId9" imgW="1155600" imgH="29196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4100" y="4127500"/>
                        <a:ext cx="11557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Solutions of Polynomial Equations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b.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572000" y="1492726"/>
                <a:ext cx="4297680" cy="317009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endParaRPr lang="en-US" sz="2000" dirty="0">
                  <a:solidFill>
                    <a:srgbClr val="008080"/>
                  </a:solidFill>
                </a:endParaRPr>
              </a:p>
              <a:p>
                <a:endParaRPr lang="en-US" sz="2000" dirty="0">
                  <a:solidFill>
                    <a:srgbClr val="008080"/>
                  </a:solidFill>
                </a:endParaRPr>
              </a:p>
              <a:p>
                <a:r>
                  <a:rPr lang="en-US" sz="2000" dirty="0">
                    <a:solidFill>
                      <a:srgbClr val="008080"/>
                    </a:solidFill>
                  </a:rPr>
                  <a:t>Substitute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808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solidFill>
                          <a:srgbClr val="008080"/>
                        </a:solidFill>
                        <a:latin typeface="Cambria Math" panose="02040503050406030204" pitchFamily="18" charset="0"/>
                      </a:rPr>
                      <m:t>=1+2</m:t>
                    </m:r>
                    <m:r>
                      <a:rPr lang="en-US" sz="2000" b="0" i="1" smtClean="0">
                        <a:solidFill>
                          <a:srgbClr val="00808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000" dirty="0">
                    <a:solidFill>
                      <a:srgbClr val="008080"/>
                    </a:solidFill>
                  </a:rPr>
                  <a:t> in the equation.</a:t>
                </a:r>
              </a:p>
              <a:p>
                <a:endParaRPr lang="en-US" sz="2000" dirty="0">
                  <a:solidFill>
                    <a:srgbClr val="008080"/>
                  </a:solidFill>
                </a:endParaRPr>
              </a:p>
              <a:p>
                <a:r>
                  <a:rPr lang="en-US" sz="2000" dirty="0">
                    <a:solidFill>
                      <a:srgbClr val="008080"/>
                    </a:solidFill>
                  </a:rPr>
                  <a:t>Expand both sides.</a:t>
                </a:r>
              </a:p>
              <a:p>
                <a:endParaRPr lang="en-US" sz="2000" dirty="0">
                  <a:solidFill>
                    <a:srgbClr val="008080"/>
                  </a:solidFill>
                </a:endParaRPr>
              </a:p>
              <a:p>
                <a:r>
                  <a:rPr lang="en-US" sz="2000" dirty="0">
                    <a:solidFill>
                      <a:srgbClr val="008080"/>
                    </a:solidFill>
                  </a:rPr>
                  <a:t>Simplify, using the fact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solidFill>
                          <a:srgbClr val="008080"/>
                        </a:solidFill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en-US" sz="2000" dirty="0">
                    <a:solidFill>
                      <a:srgbClr val="008080"/>
                    </a:solidFill>
                  </a:rPr>
                  <a:t>.</a:t>
                </a:r>
              </a:p>
              <a:p>
                <a:endParaRPr lang="en-US" sz="2000" dirty="0">
                  <a:solidFill>
                    <a:srgbClr val="008080"/>
                  </a:solidFill>
                </a:endParaRPr>
              </a:p>
              <a:p>
                <a:r>
                  <a:rPr lang="en-US" sz="2000" dirty="0">
                    <a:solidFill>
                      <a:srgbClr val="008080"/>
                    </a:solidFill>
                  </a:rPr>
                  <a:t>This is a true statement, so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8080"/>
                        </a:solidFill>
                        <a:latin typeface="Cambria Math" panose="02040503050406030204" pitchFamily="18" charset="0"/>
                      </a:rPr>
                      <m:t>1+2</m:t>
                    </m:r>
                    <m:r>
                      <a:rPr lang="en-US" sz="2000" i="1">
                        <a:solidFill>
                          <a:srgbClr val="00808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000" dirty="0">
                    <a:solidFill>
                      <a:srgbClr val="008080"/>
                    </a:solidFill>
                  </a:rPr>
                  <a:t> is a solution.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492726"/>
                <a:ext cx="4297680" cy="3170099"/>
              </a:xfrm>
              <a:prstGeom prst="rect">
                <a:avLst/>
              </a:prstGeom>
              <a:blipFill rotWithShape="0">
                <a:blip r:embed="rId3"/>
                <a:stretch>
                  <a:fillRect l="-1418" b="-25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1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7464130"/>
              </p:ext>
            </p:extLst>
          </p:nvPr>
        </p:nvGraphicFramePr>
        <p:xfrm>
          <a:off x="2045970" y="1331714"/>
          <a:ext cx="1524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86" name="Equation" r:id="rId4" imgW="1523880" imgH="380880" progId="Equation.DSMT4">
                  <p:embed/>
                </p:oleObj>
              </mc:Choice>
              <mc:Fallback>
                <p:oleObj name="Equation" r:id="rId4" imgW="1523880" imgH="3808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5970" y="1331714"/>
                        <a:ext cx="15240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7685556"/>
              </p:ext>
            </p:extLst>
          </p:nvPr>
        </p:nvGraphicFramePr>
        <p:xfrm>
          <a:off x="1422400" y="4096062"/>
          <a:ext cx="22733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87" name="Equation" r:id="rId6" imgW="2273040" imgH="291960" progId="Equation.DSMT4">
                  <p:embed/>
                </p:oleObj>
              </mc:Choice>
              <mc:Fallback>
                <p:oleObj name="Equation" r:id="rId6" imgW="2273040" imgH="29196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2400" y="4096062"/>
                        <a:ext cx="22733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862846"/>
              </p:ext>
            </p:extLst>
          </p:nvPr>
        </p:nvGraphicFramePr>
        <p:xfrm>
          <a:off x="1245870" y="1764268"/>
          <a:ext cx="31242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88" name="Equation" r:id="rId8" imgW="3124080" imgH="812520" progId="Equation.DSMT4">
                  <p:embed/>
                </p:oleObj>
              </mc:Choice>
              <mc:Fallback>
                <p:oleObj name="Equation" r:id="rId8" imgW="3124080" imgH="8125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5870" y="1764268"/>
                        <a:ext cx="3124200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9103250"/>
              </p:ext>
            </p:extLst>
          </p:nvPr>
        </p:nvGraphicFramePr>
        <p:xfrm>
          <a:off x="920750" y="2428864"/>
          <a:ext cx="30353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89" name="Equation" r:id="rId10" imgW="3035160" imgH="787320" progId="Equation.DSMT4">
                  <p:embed/>
                </p:oleObj>
              </mc:Choice>
              <mc:Fallback>
                <p:oleObj name="Equation" r:id="rId10" imgW="3035160" imgH="787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0750" y="2428864"/>
                        <a:ext cx="30353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8012218"/>
              </p:ext>
            </p:extLst>
          </p:nvPr>
        </p:nvGraphicFramePr>
        <p:xfrm>
          <a:off x="1162050" y="3091804"/>
          <a:ext cx="27940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90" name="Equation" r:id="rId12" imgW="2793960" imgH="787320" progId="Equation.DSMT4">
                  <p:embed/>
                </p:oleObj>
              </mc:Choice>
              <mc:Fallback>
                <p:oleObj name="Equation" r:id="rId12" imgW="2793960" imgH="787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2050" y="3091804"/>
                        <a:ext cx="27940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Solutions of Polynomial Equations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c.</a:t>
            </a:r>
          </a:p>
        </p:txBody>
      </p:sp>
      <p:sp>
        <p:nvSpPr>
          <p:cNvPr id="5" name="Rectangle 4"/>
          <p:cNvSpPr/>
          <p:nvPr/>
        </p:nvSpPr>
        <p:spPr>
          <a:xfrm>
            <a:off x="3429000" y="1382404"/>
            <a:ext cx="521208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2000" dirty="0">
              <a:solidFill>
                <a:srgbClr val="008080"/>
              </a:solidFill>
            </a:endParaRPr>
          </a:p>
          <a:p>
            <a:endParaRPr lang="en-US" sz="2000" dirty="0">
              <a:solidFill>
                <a:srgbClr val="008080"/>
              </a:solidFill>
            </a:endParaRPr>
          </a:p>
          <a:p>
            <a:endParaRPr lang="en-US" sz="2000" dirty="0">
              <a:solidFill>
                <a:srgbClr val="008080"/>
              </a:solidFill>
            </a:endParaRPr>
          </a:p>
          <a:p>
            <a:r>
              <a:rPr lang="en-US" sz="2000" dirty="0">
                <a:solidFill>
                  <a:srgbClr val="008080"/>
                </a:solidFill>
              </a:rPr>
              <a:t>Substitute 0 for </a:t>
            </a:r>
            <a:r>
              <a:rPr lang="en-US" sz="2000" i="1" dirty="0">
                <a:solidFill>
                  <a:srgbClr val="008080"/>
                </a:solidFill>
              </a:rPr>
              <a:t>x</a:t>
            </a:r>
            <a:r>
              <a:rPr lang="en-US" sz="2000" dirty="0">
                <a:solidFill>
                  <a:srgbClr val="008080"/>
                </a:solidFill>
              </a:rPr>
              <a:t> in the equation.</a:t>
            </a:r>
          </a:p>
          <a:p>
            <a:endParaRPr lang="en-US" sz="2000" dirty="0">
              <a:solidFill>
                <a:srgbClr val="008080"/>
              </a:solidFill>
            </a:endParaRPr>
          </a:p>
          <a:p>
            <a:endParaRPr lang="en-US" sz="2000" dirty="0">
              <a:solidFill>
                <a:srgbClr val="008080"/>
              </a:solidFill>
            </a:endParaRPr>
          </a:p>
          <a:p>
            <a:r>
              <a:rPr lang="en-US" sz="2000" dirty="0">
                <a:solidFill>
                  <a:srgbClr val="008080"/>
                </a:solidFill>
              </a:rPr>
              <a:t>After simplifying, we arrive at a true statement. Thus, 0 is a solution to the polynomial equation.</a:t>
            </a:r>
          </a:p>
        </p:txBody>
      </p:sp>
      <p:graphicFrame>
        <p:nvGraphicFramePr>
          <p:cNvPr id="6149" name="Object 5"/>
          <p:cNvGraphicFramePr>
            <a:graphicFrameLocks noChangeAspect="1"/>
          </p:cNvGraphicFramePr>
          <p:nvPr/>
        </p:nvGraphicFramePr>
        <p:xfrm>
          <a:off x="1290638" y="1192213"/>
          <a:ext cx="1447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96" name="Equation" r:id="rId3" imgW="1447560" imgH="838080" progId="Equation.DSMT4">
                  <p:embed/>
                </p:oleObj>
              </mc:Choice>
              <mc:Fallback>
                <p:oleObj name="Equation" r:id="rId3" imgW="1447560" imgH="8380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0638" y="1192213"/>
                        <a:ext cx="14478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3639850"/>
              </p:ext>
            </p:extLst>
          </p:nvPr>
        </p:nvGraphicFramePr>
        <p:xfrm>
          <a:off x="1303338" y="2055813"/>
          <a:ext cx="17018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97" name="Equation" r:id="rId5" imgW="1701720" imgH="965160" progId="Equation.DSMT4">
                  <p:embed/>
                </p:oleObj>
              </mc:Choice>
              <mc:Fallback>
                <p:oleObj name="Equation" r:id="rId5" imgW="1701720" imgH="96516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3338" y="2055813"/>
                        <a:ext cx="1701800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1" name="Object 7"/>
          <p:cNvGraphicFramePr>
            <a:graphicFrameLocks noChangeAspect="1"/>
          </p:cNvGraphicFramePr>
          <p:nvPr/>
        </p:nvGraphicFramePr>
        <p:xfrm>
          <a:off x="1689100" y="3213100"/>
          <a:ext cx="825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98" name="Equation" r:id="rId7" imgW="825480" imgH="291960" progId="Equation.DSMT4">
                  <p:embed/>
                </p:oleObj>
              </mc:Choice>
              <mc:Fallback>
                <p:oleObj name="Equation" r:id="rId7" imgW="825480" imgH="29196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9100" y="3213100"/>
                        <a:ext cx="825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Graphing Factored Polynomials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80160"/>
                <a:ext cx="8229600" cy="1902059"/>
              </a:xfrm>
              <a:solidFill>
                <a:srgbClr val="FFFFCC"/>
              </a:solidFill>
              <a:ln w="28575">
                <a:solidFill>
                  <a:srgbClr val="000000"/>
                </a:solidFill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IN" b="1" dirty="0">
                    <a:solidFill>
                      <a:srgbClr val="000000"/>
                    </a:solidFill>
                  </a:rPr>
                  <a:t>Behavior of Polynomials as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⟶±∞</m:t>
                    </m:r>
                  </m:oMath>
                </a14:m>
                <a:endParaRPr lang="en-IN" b="1" dirty="0">
                  <a:solidFill>
                    <a:srgbClr val="000000"/>
                  </a:solidFill>
                </a:endParaRPr>
              </a:p>
              <a:p>
                <a:r>
                  <a:rPr lang="en-IN" dirty="0">
                    <a:solidFill>
                      <a:srgbClr val="000000"/>
                    </a:solidFill>
                  </a:rPr>
                  <a:t>Given a polynomial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IN" dirty="0">
                    <a:solidFill>
                      <a:srgbClr val="000000"/>
                    </a:solidFill>
                  </a:rPr>
                  <a:t> with degree </a:t>
                </a:r>
                <a:r>
                  <a:rPr lang="en-IN" i="1" dirty="0">
                    <a:solidFill>
                      <a:srgbClr val="000000"/>
                    </a:solidFill>
                  </a:rPr>
                  <a:t>n, </a:t>
                </a:r>
                <a:r>
                  <a:rPr lang="en-IN" dirty="0">
                    <a:solidFill>
                      <a:srgbClr val="000000"/>
                    </a:solidFill>
                  </a:rPr>
                  <a:t>the </a:t>
                </a:r>
                <a:r>
                  <a:rPr lang="en-IN" dirty="0" err="1">
                    <a:solidFill>
                      <a:srgbClr val="000000"/>
                    </a:solidFill>
                  </a:rPr>
                  <a:t>behavior</a:t>
                </a:r>
                <a:r>
                  <a:rPr lang="en-IN" dirty="0">
                    <a:solidFill>
                      <a:srgbClr val="000000"/>
                    </a:solidFill>
                  </a:rPr>
                  <a:t> of 𝑝(𝑥) as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⟶±∞</m:t>
                    </m:r>
                  </m:oMath>
                </a14:m>
                <a:r>
                  <a:rPr lang="en-IN" dirty="0">
                    <a:solidFill>
                      <a:srgbClr val="000000"/>
                    </a:solidFill>
                  </a:rPr>
                  <a:t> </a:t>
                </a:r>
                <a:r>
                  <a:rPr lang="en-US" dirty="0">
                    <a:solidFill>
                      <a:srgbClr val="000000"/>
                    </a:solidFill>
                  </a:rPr>
                  <a:t>can be determined from the leading term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p>
                      <m:sSupPr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IN" dirty="0">
                    <a:solidFill>
                      <a:srgbClr val="000000"/>
                    </a:solidFill>
                  </a:rPr>
                  <a:t> using the following table.</a:t>
                </a:r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80160"/>
                <a:ext cx="8229600" cy="1902059"/>
              </a:xfrm>
              <a:blipFill>
                <a:blip r:embed="rId2"/>
                <a:stretch>
                  <a:fillRect l="-1328" t="-2208" b="-7256"/>
                </a:stretch>
              </a:blipFill>
              <a:ln w="28575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04199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884</TotalTime>
  <Words>1660</Words>
  <Application>Microsoft Office PowerPoint</Application>
  <PresentationFormat>On-screen Show (4:3)</PresentationFormat>
  <Paragraphs>186</Paragraphs>
  <Slides>32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Arial</vt:lpstr>
      <vt:lpstr>Calibri</vt:lpstr>
      <vt:lpstr>Courier New</vt:lpstr>
      <vt:lpstr>Cambria Math</vt:lpstr>
      <vt:lpstr>Office Theme</vt:lpstr>
      <vt:lpstr>1_Office Theme</vt:lpstr>
      <vt:lpstr>MathType 6.0 Equation</vt:lpstr>
      <vt:lpstr>Equation</vt:lpstr>
      <vt:lpstr>Section 3.7</vt:lpstr>
      <vt:lpstr>Zeros of Polynomials and Solutions of Polynomial Equations </vt:lpstr>
      <vt:lpstr>Zeros of Polynomials and Solutions of Polynomial Equations </vt:lpstr>
      <vt:lpstr>Example 1: Solutions of Polynomial Equations</vt:lpstr>
      <vt:lpstr>Note:</vt:lpstr>
      <vt:lpstr>Example 1: Solutions of Polynomial Equations (cont.)</vt:lpstr>
      <vt:lpstr>Example 1: Solutions of Polynomial Equations (cont.)</vt:lpstr>
      <vt:lpstr>Example 1: Solutions of Polynomial Equations (cont.)</vt:lpstr>
      <vt:lpstr>Graphing Factored Polynomials</vt:lpstr>
      <vt:lpstr>Graphing Factored Polynomials</vt:lpstr>
      <vt:lpstr>Graphing Factored Polynomials</vt:lpstr>
      <vt:lpstr>Example 2: Graphing Polynomial Functions</vt:lpstr>
      <vt:lpstr>Note:</vt:lpstr>
      <vt:lpstr>Example 2: Graphing Polynomial Functions (cont.)</vt:lpstr>
      <vt:lpstr>Example 2: Graphing Polynomial Functions (cont.)</vt:lpstr>
      <vt:lpstr>Example 2: Graphing Polynomial Functions (cont.)</vt:lpstr>
      <vt:lpstr>Example 2: Graphing Polynomial Functions (cont.)</vt:lpstr>
      <vt:lpstr>Example 2: Graphing Polynomial Functions (cont.)</vt:lpstr>
      <vt:lpstr>Example 2: Graphing Polynomial Functions (cont.)</vt:lpstr>
      <vt:lpstr>Example 2: Graphing Polynomial Functions (cont.)</vt:lpstr>
      <vt:lpstr>Example 2: Graphing Polynomial Functions (cont.)</vt:lpstr>
      <vt:lpstr>Solving Polynomial Inequalities </vt:lpstr>
      <vt:lpstr>Example 3: Solving Polynomial Inequalities Using a Graph</vt:lpstr>
      <vt:lpstr>Example 3: Solving Polynomial Inequalities Using a Graph (cont.)</vt:lpstr>
      <vt:lpstr>Solving Polynomial Inequalities </vt:lpstr>
      <vt:lpstr>Solving Polynomial Inequalities </vt:lpstr>
      <vt:lpstr>Solving Polynomial Inequalities </vt:lpstr>
      <vt:lpstr>Example 4: Solving Polynomial Inequalities:  Sign-Test Method</vt:lpstr>
      <vt:lpstr>Note:</vt:lpstr>
      <vt:lpstr>Example 4: Solving Polynomial Inequalities:  Sign-Test Method (cont.)</vt:lpstr>
      <vt:lpstr>Example 4: Solving Polynomial Inequalities:  Sign-Test Method (cont.)</vt:lpstr>
      <vt:lpstr>Example 4: Solving Polynomial Inequalities:  Sign-Test Method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Mathematics with Applications in Business and Social Sciences</dc:title>
  <dc:creator>Hawkes Learning Systems</dc:creator>
  <cp:lastModifiedBy>Danielle Bess</cp:lastModifiedBy>
  <cp:revision>108</cp:revision>
  <dcterms:created xsi:type="dcterms:W3CDTF">2013-04-26T14:43:13Z</dcterms:created>
  <dcterms:modified xsi:type="dcterms:W3CDTF">2021-12-02T15:23:59Z</dcterms:modified>
</cp:coreProperties>
</file>