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94" r:id="rId5"/>
    <p:sldId id="259" r:id="rId6"/>
    <p:sldId id="295" r:id="rId7"/>
    <p:sldId id="260" r:id="rId8"/>
    <p:sldId id="296" r:id="rId9"/>
    <p:sldId id="261" r:id="rId10"/>
    <p:sldId id="262" r:id="rId11"/>
    <p:sldId id="263" r:id="rId12"/>
    <p:sldId id="267" r:id="rId13"/>
    <p:sldId id="264" r:id="rId14"/>
    <p:sldId id="265" r:id="rId15"/>
    <p:sldId id="266" r:id="rId16"/>
    <p:sldId id="268" r:id="rId17"/>
    <p:sldId id="289" r:id="rId18"/>
    <p:sldId id="269" r:id="rId19"/>
    <p:sldId id="273" r:id="rId20"/>
    <p:sldId id="270" r:id="rId21"/>
    <p:sldId id="271" r:id="rId22"/>
    <p:sldId id="286" r:id="rId23"/>
    <p:sldId id="272" r:id="rId24"/>
    <p:sldId id="274" r:id="rId25"/>
    <p:sldId id="287" r:id="rId26"/>
    <p:sldId id="277" r:id="rId27"/>
    <p:sldId id="278" r:id="rId28"/>
    <p:sldId id="290" r:id="rId29"/>
    <p:sldId id="279" r:id="rId30"/>
    <p:sldId id="280" r:id="rId31"/>
    <p:sldId id="291" r:id="rId32"/>
    <p:sldId id="281" r:id="rId33"/>
    <p:sldId id="282" r:id="rId34"/>
    <p:sldId id="283" r:id="rId35"/>
    <p:sldId id="284" r:id="rId36"/>
    <p:sldId id="292" r:id="rId37"/>
    <p:sldId id="285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Sindhusha" initials="S" lastIdx="4" clrIdx="1">
    <p:extLst>
      <p:ext uri="{19B8F6BF-5375-455C-9EA6-DF929625EA0E}">
        <p15:presenceInfo xmlns:p15="http://schemas.microsoft.com/office/powerpoint/2012/main" userId="01d48f91606cf9c0" providerId="Windows Live"/>
      </p:ext>
    </p:extLst>
  </p:cmAuthor>
  <p:cmAuthor id="2" name="syamprasad" initials="s" lastIdx="1" clrIdx="2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  <p:cmAuthor id="3" name="Allison Conger" initials="AC" lastIdx="3" clrIdx="3">
    <p:extLst>
      <p:ext uri="{19B8F6BF-5375-455C-9EA6-DF929625EA0E}">
        <p15:presenceInfo xmlns:p15="http://schemas.microsoft.com/office/powerpoint/2012/main" userId="S-1-5-21-1482476501-413027322-842925246-3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04" d="100"/>
          <a:sy n="104" d="100"/>
        </p:scale>
        <p:origin x="108" y="2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Rational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3.8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Vertical Asymptotes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504742"/>
              </a:xfrm>
            </p:spPr>
            <p:txBody>
              <a:bodyPr>
                <a:sp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Equations for Vertical Asymptotes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If the rational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𝑝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𝑞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sz="2800" dirty="0"/>
                  <a:t> has been written in reduced form (so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sz="2800" dirty="0"/>
                  <a:t> have no common factors), the vertical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vertical asymptote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if and only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a zero of the polynomial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sz="2800" dirty="0"/>
                  <a:t>. In other words,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vertical asymptotes at the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504742"/>
              </a:xfrm>
              <a:blipFill>
                <a:blip r:embed="rId2"/>
                <a:stretch>
                  <a:fillRect l="-1328" t="-1382" r="-369" b="-3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1: Vertical Asymptotes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Find the domains and the equations for the vertical asymptotes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1815882"/>
          </a:xfrm>
        </p:spPr>
        <p:txBody>
          <a:bodyPr>
            <a:spAutoFit/>
          </a:bodyPr>
          <a:lstStyle/>
          <a:p>
            <a:r>
              <a:rPr sz="2800" dirty="0"/>
              <a:t>We must always find the domain before canceling common factors. Even if a zero is removed from the denominator when finding the reduced form, that value is not part of the domain.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1: Vertical Asymptotes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IN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IN" dirty="0"/>
                  <a:t>​</a:t>
                </a:r>
                <a:r>
                  <a:rPr lang="en-IN" sz="2800" dirty="0"/>
                  <a:t>To answer both questions, we need to calculate the zeros of the denominator (which is already in factored form).</a:t>
                </a:r>
              </a:p>
              <a:p>
                <a:pPr>
                  <a:tabLst>
                    <a:tab pos="4308475" algn="r"/>
                  </a:tabLst>
                  <a:defRPr sz="2800"/>
                </a:pPr>
                <a:r>
                  <a:rPr lang="en-US" i="1" dirty="0"/>
                  <a:t>	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+ 2 = 0</a:t>
                </a:r>
                <a:endParaRPr lang="ar-AE" sz="2800" dirty="0"/>
              </a:p>
              <a:p>
                <a:pPr algn="ctr"/>
                <a:r>
                  <a:rPr lang="ar-AE" dirty="0"/>
                  <a:t>​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latin typeface="Symbol" panose="05050102010706020507" pitchFamily="18" charset="2"/>
                  </a:rPr>
                  <a:t>-</a:t>
                </a:r>
                <a:r>
                  <a:rPr lang="en-US" dirty="0"/>
                  <a:t>2</a:t>
                </a:r>
                <a:endParaRPr lang="ar-AE" dirty="0"/>
              </a:p>
              <a:p>
                <a:pPr marL="512064" algn="l">
                  <a:defRPr sz="2800"/>
                </a:pPr>
                <a:r>
                  <a:rPr lang="ar-AE" dirty="0"/>
                  <a:t>​</a:t>
                </a:r>
                <a:r>
                  <a:rPr lang="en-IN" sz="2800" dirty="0"/>
                  <a:t>Since the function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/>
                  <a:t> is in reduced form, this zero is the only point excluded from the domain. This means the domain of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0" i="0" smtClean="0"/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IN" sz="2800" dirty="0"/>
                  <a:t>.</a:t>
                </a:r>
              </a:p>
              <a:p>
                <a:pPr marL="512064" algn="l">
                  <a:defRPr sz="2800"/>
                </a:pPr>
                <a:r>
                  <a:rPr lang="en-IN" sz="2800" dirty="0"/>
                  <a:t>Further, we know that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/>
                  <a:t> has a vertical asymptote of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IN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N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2086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1: Vertical Asymptotes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In this case, we need to factor the denominator before calculating the domain and vertical asymptotes.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den>
                    </m:f>
                  </m:oMath>
                </a14:m>
                <a:endParaRPr lang="ar-AE" dirty="0"/>
              </a:p>
              <a:p>
                <a:pPr marL="512064"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Since the values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 both make the denominator zero, the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ar-AE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b="0" i="0" smtClean="0"/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/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  <a:p>
                <a:pPr marL="512064"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numerator is a sum of two squares and cannot be factored, so the rational function is already in reduced form. This means that the equations of the two vertical asymptotes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2209" r="-1333"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1: Vertical Asymptotes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denominator is already in factored form, so we can see that its only zero 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 Thus,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 lang="en-US" b="0" i="0" smtClean="0"/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b="0" i="0" smtClean="0"/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marL="538163"/>
                <a:r>
                  <a:rPr dirty="0"/>
                  <a:t>​</a:t>
                </a:r>
                <a:r>
                  <a:rPr sz="2800" dirty="0"/>
                  <a:t>Now that we have found the domain, we can look for common factors to cancel.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2800" dirty="0"/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lang="en-US" sz="2800" dirty="0"/>
                  <a:t>By cancelling the common factor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we have the reduced form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which applies only for values in the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(all real numbers except for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). Since the reduced form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has no denominator,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has no vertical asymptotes.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33" t="-2699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Horizontal and Oblique Asymptotes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785322"/>
              </a:xfrm>
            </p:spPr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Equations for Horizontal and Oblique Asymptotes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𝑝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𝑞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be a rational function, 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sz="2800" dirty="0"/>
                  <a:t>-degree polynomial with leading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-</a:t>
                </a:r>
                <a:r>
                  <a:rPr lang="en-US" sz="2800" dirty="0"/>
                  <a:t>degree polynomial with leading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have no common factors other than constants. Then the asymptotes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are found as follows: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, the horizontal line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(the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-axis) is the </a:t>
                </a:r>
                <a:r>
                  <a:rPr lang="en-US" sz="2800" b="1" dirty="0"/>
                  <a:t>horizontal asymptote</a:t>
                </a:r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785322"/>
              </a:xfrm>
              <a:blipFill>
                <a:blip r:embed="rId2"/>
                <a:stretch>
                  <a:fillRect l="-1402" t="-1013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Horizontal and Oblique Asymptotes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467505"/>
              </a:xfrm>
            </p:spPr>
            <p:txBody>
              <a:bodyPr>
                <a:sp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Equations for Horizontal and Oblique Asymptotes (cont.)</a:t>
                </a:r>
                <a:endParaRPr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IN" dirty="0"/>
                  <a:t>​If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dirty="0"/>
                  <a:t>, the horizontal line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IN" dirty="0"/>
                  <a:t>is the </a:t>
                </a:r>
                <a:r>
                  <a:rPr lang="en-IN" b="1" dirty="0"/>
                  <a:t>horizontal asymptote</a:t>
                </a:r>
                <a:r>
                  <a:rPr lang="en-IN" dirty="0"/>
                  <a:t> for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an </a:t>
                </a:r>
                <a:r>
                  <a:rPr sz="2800" b="1" dirty="0"/>
                  <a:t>oblique asymptote</a:t>
                </a:r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is the quotient polynomial obtained by dividing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there is </a:t>
                </a:r>
                <a:r>
                  <a:rPr sz="2800" b="1" dirty="0"/>
                  <a:t>no</a:t>
                </a:r>
                <a:r>
                  <a:rPr sz="2800" dirty="0"/>
                  <a:t> straight</a:t>
                </a:r>
                <a:r>
                  <a:rPr lang="en-US" sz="2800" dirty="0"/>
                  <a:t>-</a:t>
                </a:r>
                <a:r>
                  <a:rPr sz="2800" dirty="0"/>
                  <a:t>line </a:t>
                </a:r>
                <a:r>
                  <a:rPr sz="2800" b="1" dirty="0"/>
                  <a:t>horizontal</a:t>
                </a:r>
                <a:r>
                  <a:rPr sz="2800" dirty="0"/>
                  <a:t> or </a:t>
                </a:r>
                <a:r>
                  <a:rPr sz="2800" b="1" dirty="0"/>
                  <a:t>oblique asymptote</a:t>
                </a:r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467505"/>
              </a:xfrm>
              <a:blipFill>
                <a:blip r:embed="rId2"/>
                <a:stretch>
                  <a:fillRect l="-1402" t="-1085" r="-148" b="-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6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2: Horizontal and Oblique Asymptotes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Find the equation for the horizontal or oblique asymptote of </a:t>
                </a:r>
                <a:r>
                  <a:rPr lang="en-US" sz="2800" dirty="0"/>
                  <a:t>each of </a:t>
                </a:r>
                <a:r>
                  <a:rPr sz="2800" dirty="0"/>
                  <a:t>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954107"/>
          </a:xfrm>
        </p:spPr>
        <p:txBody>
          <a:bodyPr>
            <a:spAutoFit/>
          </a:bodyPr>
          <a:lstStyle/>
          <a:p>
            <a:r>
              <a:rPr sz="2800"/>
              <a:t>Always begin by comparing the degrees of the numerator and the denominator.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</a:t>
            </a:r>
            <a:r>
              <a:rPr dirty="0"/>
              <a:t>tions</a:t>
            </a:r>
            <a:r>
              <a:rPr lang="en-US" dirty="0"/>
              <a:t> and Useful Notation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745723"/>
              </a:xfrm>
            </p:spPr>
            <p:txBody>
              <a:bodyPr>
                <a:sp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Rational Functions</a:t>
                </a:r>
                <a:endParaRPr dirty="0"/>
              </a:p>
              <a:p>
                <a:pPr>
                  <a:spcBef>
                    <a:spcPts val="0"/>
                  </a:spcBef>
                </a:pPr>
                <a:r>
                  <a:rPr sz="2800" dirty="0"/>
                  <a:t>A </a:t>
                </a:r>
                <a:r>
                  <a:rPr sz="2800" b="1" dirty="0"/>
                  <a:t>rational function</a:t>
                </a:r>
                <a:r>
                  <a:rPr sz="2800" dirty="0"/>
                  <a:t> is a function that can be written in the form</a:t>
                </a:r>
                <a:endParaRPr lang="en-US" sz="2800" dirty="0"/>
              </a:p>
              <a:p>
                <a:pPr algn="ctr">
                  <a:spcBef>
                    <a:spcPts val="0"/>
                  </a:spcBef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𝑝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𝑞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are polynomial functions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Even though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sz="2800" dirty="0"/>
                  <a:t> is not allowed to be identically zero, there will often be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zero, and at these values the function is undefined. Consequently, the </a:t>
                </a:r>
                <a:r>
                  <a:rPr b="1" dirty="0"/>
                  <a:t>domain of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sz="2800" dirty="0"/>
                  <a:t> consists of all real numbers except those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745723"/>
              </a:xfrm>
              <a:blipFill>
                <a:blip r:embed="rId3"/>
                <a:stretch>
                  <a:fillRect l="-1328" t="-1022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2: Horizontal and Oblique Asymptotes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First, note that the degrees of the numerator </a:t>
                </a:r>
                <a:r>
                  <a:rPr lang="en-US" dirty="0"/>
                  <a:t>and denominator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are both equal to two. This means that the line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horizontal asymptote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2: Horizontal and Oblique Asymptotes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​Here, </a:t>
                </a:r>
                <a:r>
                  <a:rPr lang="en-US" dirty="0"/>
                  <a:t>the numerator and denominator have no common factors and </a:t>
                </a:r>
                <a:r>
                  <a:rPr dirty="0"/>
                  <a:t>the degree of the numerator is one more than the degree of the denominator</a:t>
                </a:r>
                <a:r>
                  <a:rPr lang="en-US" dirty="0"/>
                  <a:t>. S</a:t>
                </a:r>
                <a:r>
                  <a:rPr dirty="0"/>
                  <a:t>o we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dirty="0"/>
                  <a:t> has an oblique asymptote, equal to the quotient polynomial of the numerator and denominator. To find it, we need to perform polynomial division</a:t>
                </a:r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2: Horizontal and Oblique Asymptotes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endParaRPr lang="en-US" dirty="0"/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r>
                  <a:rPr sz="2800" dirty="0"/>
                  <a:t>This tells us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r>
                  <a:rPr dirty="0"/>
                  <a:t>​</a:t>
                </a:r>
                <a:r>
                  <a:rPr sz="2800" dirty="0"/>
                  <a:t>but we only need the quotient,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to find that the equation for the oblique asymptote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D13FAA-72A9-43F0-8813-75C9589FC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943739"/>
              </p:ext>
            </p:extLst>
          </p:nvPr>
        </p:nvGraphicFramePr>
        <p:xfrm>
          <a:off x="3028950" y="1181100"/>
          <a:ext cx="30861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3085920" imgH="2628720" progId="Equation.DSMT4">
                  <p:embed/>
                </p:oleObj>
              </mc:Choice>
              <mc:Fallback>
                <p:oleObj name="Equation" r:id="rId4" imgW="3085920" imgH="2628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ADF137D-208A-4AA5-BBC7-4085357F0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8950" y="1181100"/>
                        <a:ext cx="3086100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624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2: Horizontal and Oblique Asymptotes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In this case, the degree of the numerator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is two </a:t>
                </a:r>
                <a:r>
                  <a:rPr sz="2800" i="1" dirty="0"/>
                  <a:t>less</a:t>
                </a:r>
                <a:r>
                  <a:rPr sz="2800" dirty="0"/>
                  <a:t> than the degree of the denominator. This means that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is the horizontal asymptote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, the degree of the numerator is two </a:t>
                </a:r>
                <a:r>
                  <a:rPr sz="2800" i="1" dirty="0"/>
                  <a:t>more</a:t>
                </a:r>
                <a:r>
                  <a:rPr sz="2800" dirty="0"/>
                  <a:t> than the degree of the denominator. Thus,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dirty="0"/>
                  <a:t> has no horizontal or oblique asymptotes.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35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Graphing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632922"/>
              </a:xfrm>
            </p:spPr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Procedure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a rational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632922"/>
              </a:xfrm>
              <a:blipFill>
                <a:blip r:embed="rId3"/>
                <a:stretch>
                  <a:fillRect l="-1328" t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2CD1836-44FB-4420-94B5-E80BD3BC07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8572931"/>
                  </p:ext>
                </p:extLst>
              </p:nvPr>
            </p:nvGraphicFramePr>
            <p:xfrm>
              <a:off x="533400" y="2133600"/>
              <a:ext cx="8077200" cy="35661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44413">
                      <a:extLst>
                        <a:ext uri="{9D8B030D-6E8A-4147-A177-3AD203B41FA5}">
                          <a16:colId xmlns:a16="http://schemas.microsoft.com/office/drawing/2014/main" val="2334561218"/>
                        </a:ext>
                      </a:extLst>
                    </a:gridCol>
                    <a:gridCol w="6932787">
                      <a:extLst>
                        <a:ext uri="{9D8B030D-6E8A-4147-A177-3AD203B41FA5}">
                          <a16:colId xmlns:a16="http://schemas.microsoft.com/office/drawing/2014/main" val="36945138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b="1" dirty="0">
                              <a:solidFill>
                                <a:srgbClr val="000000"/>
                              </a:solidFill>
                            </a:rPr>
                            <a:t>Step 1: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Factor the denominator in order to determine the domain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. Any points excluded from the domain may appear as “holes” in the graph or as vertical asymptotes.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0517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b="1" dirty="0">
                              <a:solidFill>
                                <a:srgbClr val="000000"/>
                              </a:solidFill>
                            </a:rPr>
                            <a:t>Step 2: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Factor the numerator as well and cancel any common factors.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6700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b="1">
                              <a:solidFill>
                                <a:srgbClr val="000000"/>
                              </a:solidFill>
                            </a:rPr>
                            <a:t>Step 3: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Examine the remaining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 linear</a:t>
                          </a: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 factors in the denominator to determine the equations for any vertical asymptotes.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46289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2CD1836-44FB-4420-94B5-E80BD3BC07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8572931"/>
                  </p:ext>
                </p:extLst>
              </p:nvPr>
            </p:nvGraphicFramePr>
            <p:xfrm>
              <a:off x="533400" y="2133600"/>
              <a:ext cx="8077200" cy="35661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44413">
                      <a:extLst>
                        <a:ext uri="{9D8B030D-6E8A-4147-A177-3AD203B41FA5}">
                          <a16:colId xmlns:a16="http://schemas.microsoft.com/office/drawing/2014/main" val="2334561218"/>
                        </a:ext>
                      </a:extLst>
                    </a:gridCol>
                    <a:gridCol w="6932787">
                      <a:extLst>
                        <a:ext uri="{9D8B030D-6E8A-4147-A177-3AD203B41FA5}">
                          <a16:colId xmlns:a16="http://schemas.microsoft.com/office/drawing/2014/main" val="3694513828"/>
                        </a:ext>
                      </a:extLst>
                    </a:gridCol>
                  </a:tblGrid>
                  <a:tr h="1554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b="1" dirty="0">
                              <a:solidFill>
                                <a:srgbClr val="000000"/>
                              </a:solidFill>
                            </a:rPr>
                            <a:t>Step 1: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520" t="-3137" b="-1384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51764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b="1" dirty="0">
                              <a:solidFill>
                                <a:srgbClr val="000000"/>
                              </a:solidFill>
                            </a:rPr>
                            <a:t>Step 2: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Factor the numerator as well and cancel any common factors.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6700485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b="1">
                              <a:solidFill>
                                <a:srgbClr val="000000"/>
                              </a:solidFill>
                            </a:rPr>
                            <a:t>Step 3: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Examine the remaining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 linear</a:t>
                          </a: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 factors in the denominator to determine the equations for any vertical asymptotes.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46289593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Graphing Rational Function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404322"/>
          </a:xfrm>
        </p:spPr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Procedure (cont.)</a:t>
            </a:r>
            <a:endParaRPr dirty="0"/>
          </a:p>
          <a:p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2CD1836-44FB-4420-94B5-E80BD3BC07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7386362"/>
                  </p:ext>
                </p:extLst>
              </p:nvPr>
            </p:nvGraphicFramePr>
            <p:xfrm>
              <a:off x="533400" y="1615440"/>
              <a:ext cx="8077200" cy="36576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44413">
                      <a:extLst>
                        <a:ext uri="{9D8B030D-6E8A-4147-A177-3AD203B41FA5}">
                          <a16:colId xmlns:a16="http://schemas.microsoft.com/office/drawing/2014/main" val="2334561218"/>
                        </a:ext>
                      </a:extLst>
                    </a:gridCol>
                    <a:gridCol w="6932787">
                      <a:extLst>
                        <a:ext uri="{9D8B030D-6E8A-4147-A177-3AD203B41FA5}">
                          <a16:colId xmlns:a16="http://schemas.microsoft.com/office/drawing/2014/main" val="36945138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b="1" dirty="0">
                              <a:solidFill>
                                <a:srgbClr val="000000"/>
                              </a:solidFill>
                            </a:rPr>
                            <a:t>Step 4: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Compare the degrees of the numerator and denominator to determine if there is a horizontal or oblique asymptote. If so, find its equation.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9407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b="1" dirty="0">
                              <a:solidFill>
                                <a:srgbClr val="000000"/>
                              </a:solidFill>
                            </a:rPr>
                            <a:t>Step 5: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Determine the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-intercept, if 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a:t>0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 is in the domain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0517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b="1" dirty="0">
                              <a:solidFill>
                                <a:srgbClr val="000000"/>
                              </a:solidFill>
                            </a:rPr>
                            <a:t>Step 6: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Determine the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-intercepts, if there are any, by setting the numerator of the reduced fraction equal to 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a:t>0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6700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b="1">
                              <a:solidFill>
                                <a:srgbClr val="000000"/>
                              </a:solidFill>
                            </a:rPr>
                            <a:t>Step 7: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Plot enough points to determine the behavior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-intercepts and between vertical asymptotes.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46289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2CD1836-44FB-4420-94B5-E80BD3BC07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7386362"/>
                  </p:ext>
                </p:extLst>
              </p:nvPr>
            </p:nvGraphicFramePr>
            <p:xfrm>
              <a:off x="533400" y="1615440"/>
              <a:ext cx="8077200" cy="36576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44413">
                      <a:extLst>
                        <a:ext uri="{9D8B030D-6E8A-4147-A177-3AD203B41FA5}">
                          <a16:colId xmlns:a16="http://schemas.microsoft.com/office/drawing/2014/main" val="2334561218"/>
                        </a:ext>
                      </a:extLst>
                    </a:gridCol>
                    <a:gridCol w="6932787">
                      <a:extLst>
                        <a:ext uri="{9D8B030D-6E8A-4147-A177-3AD203B41FA5}">
                          <a16:colId xmlns:a16="http://schemas.microsoft.com/office/drawing/2014/main" val="3694513828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b="1" dirty="0">
                              <a:solidFill>
                                <a:srgbClr val="000000"/>
                              </a:solidFill>
                            </a:rPr>
                            <a:t>Step 4: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Compare the degrees of the numerator and denominator to determine if there is a horizontal or oblique asymptote. If so, find its equation.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94078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b="1" dirty="0">
                              <a:solidFill>
                                <a:srgbClr val="000000"/>
                              </a:solidFill>
                            </a:rPr>
                            <a:t>Step 5: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520" t="-270667" b="-47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51764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b="1" dirty="0">
                              <a:solidFill>
                                <a:srgbClr val="000000"/>
                              </a:solidFill>
                            </a:rPr>
                            <a:t>Step 6: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520" t="-205926" b="-16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6700485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b="1">
                              <a:solidFill>
                                <a:srgbClr val="000000"/>
                              </a:solidFill>
                            </a:rPr>
                            <a:t>Step 7: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520" t="-211795" b="-117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895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66939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3: Graphing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rational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+9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3: Graphing Rational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denominator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already factored, so we know that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consists of all real numbers except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38163"/>
                <a:r>
                  <a:rPr dirty="0"/>
                  <a:t>​</a:t>
                </a:r>
                <a:r>
                  <a:rPr sz="2800" dirty="0"/>
                  <a:t>As in Example 1c, we factor the numerator to see if there are any common factors.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3: Graphing Rational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This means that, except for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undefined,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 We already know how to graph this function, so the remaining steps are unnecessary.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excluding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is not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The result is that a </a:t>
                </a:r>
                <a:r>
                  <a:rPr lang="en-US" sz="2800" dirty="0"/>
                  <a:t>“hole”</a:t>
                </a:r>
                <a:r>
                  <a:rPr sz="2800" dirty="0"/>
                  <a:t> appears in the graph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623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3: Graphing Rational Functions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BB888D-354B-462A-ADD3-2CFD10DD650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Definitions and Useful Notation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2763834"/>
              </a:xfrm>
            </p:spPr>
            <p:txBody>
              <a:bodyPr>
                <a:sp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Vertical Asymptotes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The vertical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vertical asymptote</a:t>
                </a:r>
                <a:r>
                  <a:rPr sz="2800" dirty="0"/>
                  <a:t>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increases in magnitude without bound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approaches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 Examples of vertical asymptotes appear in Figure 2. The graph of a rational function cannot intersect a vertical asymptote.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2763834"/>
              </a:xfrm>
              <a:blipFill>
                <a:blip r:embed="rId3"/>
                <a:stretch>
                  <a:fillRect l="-1328" t="-1747" b="-4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3: Graphing Rational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In Example 1b, we factored the denominator as follows.</a:t>
                </a:r>
              </a:p>
              <a:p>
                <a:pPr algn="ctr">
                  <a:spcAft>
                    <a:spcPts val="1200"/>
                  </a:spcAft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den>
                    </m:f>
                  </m:oMath>
                </a14:m>
                <a:endParaRPr dirty="0"/>
              </a:p>
              <a:p>
                <a:pPr marL="538163">
                  <a:defRPr sz="2800"/>
                </a:pPr>
                <a:r>
                  <a:rPr dirty="0"/>
                  <a:t>​</a:t>
                </a:r>
                <a:r>
                  <a:rPr sz="2800" dirty="0"/>
                  <a:t>This means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excludes the values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. Since the numerator cannot be factored, we also know that the lines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are vertical asymptotes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3: Graphing Rational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Next, we look at the degrees of the numerator and denominator. As we saw in Example 2a, the degrees are the same, so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is the horizontal asymptote. Plotting the asymptotes provides us a framework for graphing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602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3: Graphing Rational Functions 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9EAC1F-A666-4C3F-8273-820FC205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40" y="1088044"/>
            <a:ext cx="4846320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3: Graphing Rational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Setting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we find that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lies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. Since there is no real solution to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has no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-intercepts.</a:t>
                </a:r>
                <a:endParaRPr lang="en-US" sz="2800" dirty="0"/>
              </a:p>
              <a:p>
                <a:r>
                  <a:rPr dirty="0"/>
                  <a:t>​</a:t>
                </a:r>
                <a:r>
                  <a:rPr sz="2800" dirty="0"/>
                  <a:t>Plotting a few points in each region between asymptotes gives us an idea of the general shape of the grap</a:t>
                </a:r>
                <a:r>
                  <a:rPr lang="en-US" sz="2800" dirty="0"/>
                  <a:t>h.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3: Graphing Rational Functions 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19F46-C59F-4699-838B-E273E69C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40" y="1088044"/>
            <a:ext cx="4846320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3: Graphing Rational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denominator of this function cannot be factored, so there are no restrictions on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. Further, we saw in Example 2b that this function has an oblique asymptote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38163">
                  <a:spcBef>
                    <a:spcPts val="600"/>
                  </a:spcBef>
                  <a:defRPr sz="2800"/>
                </a:pPr>
                <a:r>
                  <a:rPr dirty="0"/>
                  <a:t>​</a:t>
                </a:r>
                <a:r>
                  <a:rPr sz="2800" dirty="0"/>
                  <a:t>As usual, we calculate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by substituting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+9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3: Graphing Rational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IN" dirty="0"/>
                  <a:t>There are different approaches to finding the 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/>
                  <a:t>-intercepts. Looking at the numerator, we might guess that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IN" dirty="0"/>
                  <a:t> is a zero of the numerator. A quick calculation confirms this: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dirty="0"/>
                  <a:t>. </a:t>
                </a:r>
                <a:r>
                  <a:rPr lang="en-IN" dirty="0"/>
                  <a:t>This means we can factor the numerator. Using division, we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IN" dirty="0"/>
                  <a:t>Thus,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IN">
                        <a:latin typeface="Cambria Math" panose="02040503050406030204" pitchFamily="18" charset="0"/>
                      </a:rPr>
                      <m:t>1</m:t>
                    </m:r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>
                        <a:latin typeface="Cambria Math" panose="02040503050406030204" pitchFamily="18" charset="0"/>
                      </a:rPr>
                      <m:t>0</m:t>
                    </m:r>
                    <m:r>
                      <a:rPr lang="en-I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is the only 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/>
                  <a:t>-intercept.</a:t>
                </a:r>
              </a:p>
              <a:p>
                <a:pPr>
                  <a:defRPr sz="2800"/>
                </a:pPr>
                <a:r>
                  <a:rPr lang="en-IN" dirty="0"/>
                  <a:t>​With the intercepts and a few other plotted points, we obtain the graph of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IN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150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3: Graphing Rational Functions 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15C07-2160-487B-B022-9EB5E96C9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40" y="1106516"/>
            <a:ext cx="4846320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6A65-4307-4EEC-8E48-0BF39083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2: Vertical Asymptotes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F8F96D7-BFF8-43C3-B493-B22984980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194761"/>
            <a:ext cx="2476500" cy="24765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72BDCA7-A675-4FF7-A47D-AA5D36147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10300" y="2190750"/>
            <a:ext cx="2476500" cy="24765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0D60890-BFB0-442D-B110-6639248780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3750" y="2190750"/>
            <a:ext cx="2476500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216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Definitions and Useful Notation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625608"/>
              </a:xfrm>
            </p:spPr>
            <p:txBody>
              <a:bodyPr>
                <a:sp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Horizontal Asymptotes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The horizontal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horizontal asymptote</a:t>
                </a:r>
                <a:r>
                  <a:rPr sz="2800" dirty="0"/>
                  <a:t>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approaches the value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sz="2800" dirty="0"/>
                  <a:t> or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. Examples of horizontal asymptotes appear in Figure 3. The graph of a rational function may intersect a horizontal asymptote near the origin, but will eventually approach the asymptote from one side only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increases in magnitude.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625608"/>
              </a:xfrm>
              <a:blipFill>
                <a:blip r:embed="rId3"/>
                <a:stretch>
                  <a:fillRect l="-1328" t="-1336" r="-1845" b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6A80-AA7E-4791-926A-411F1B7C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3: Horizontal Asymptotes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35CB09-E553-4C6F-B5AB-355E39412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190750"/>
            <a:ext cx="2476500" cy="24765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6BDF49C-9E3B-4D1C-8F89-4395A7CB2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3750" y="2190750"/>
            <a:ext cx="2476500" cy="2476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E64289-1124-4631-B3CA-3A628DE4DB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0300" y="2190750"/>
            <a:ext cx="2476500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62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Definitions and Useful Notation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625608"/>
              </a:xfrm>
            </p:spPr>
            <p:txBody>
              <a:bodyPr>
                <a:sp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Oblique Asymptotes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A nonvertical, nonhorizontal line may also be an asymptote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Examples of </a:t>
                </a:r>
                <a:r>
                  <a:rPr sz="2800" b="1" dirty="0"/>
                  <a:t>oblique</a:t>
                </a:r>
                <a:r>
                  <a:rPr sz="2800" dirty="0"/>
                  <a:t> (or </a:t>
                </a:r>
                <a:r>
                  <a:rPr sz="2800" b="1" dirty="0"/>
                  <a:t>slant</a:t>
                </a:r>
                <a:r>
                  <a:rPr sz="2800" dirty="0"/>
                  <a:t>) </a:t>
                </a:r>
                <a:r>
                  <a:rPr sz="2800" b="1" dirty="0"/>
                  <a:t>asymptotes</a:t>
                </a:r>
                <a:r>
                  <a:rPr sz="2800" dirty="0"/>
                  <a:t> appear in Figure 4. Again, the graph of a rational function may intersect an oblique asymptote near the origin, but will eventually approach the asymptote from one side only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or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625608"/>
              </a:xfrm>
              <a:blipFill>
                <a:blip r:embed="rId3"/>
                <a:stretch>
                  <a:fillRect l="-1328" t="-1336" r="-1550" b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EF7B-E19B-454E-9E30-F0CD3C78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4: Oblique Asymptotes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6FD8E3D-A5F2-4BDC-BC23-5E62A6945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190750"/>
            <a:ext cx="2476500" cy="24765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429D35A-1E8C-4412-AD71-5832970CF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3751" y="2190750"/>
            <a:ext cx="2476500" cy="2476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CC90485-1D42-40A1-AA10-04C9176E2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0302" y="2190750"/>
            <a:ext cx="2476500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Definitions and Useful Notation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625608"/>
              </a:xfrm>
            </p:spPr>
            <p:txBody>
              <a:bodyPr>
                <a:sp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Asymptote Nota</a:t>
                </a:r>
                <a:r>
                  <a:rPr dirty="0"/>
                  <a:t>tion</a:t>
                </a:r>
              </a:p>
              <a:p>
                <a:pPr>
                  <a:defRPr sz="2800"/>
                </a:pPr>
                <a:r>
                  <a:rPr sz="2800" dirty="0"/>
                  <a:t>The notation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sz="2800" dirty="0"/>
                  <a:t> is used when describing the behavior of a graph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approaches the value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from the left (the negative side). The notation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sz="2800" dirty="0"/>
                  <a:t> is used when describing behavior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approaches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from the right (the positive side). The notation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used when describing behavior that is the same on both sides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625608"/>
              </a:xfrm>
              <a:blipFill>
                <a:blip r:embed="rId3"/>
                <a:stretch>
                  <a:fillRect l="-1328" t="-1336" r="-1033" b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2158</Words>
  <Application>Microsoft Office PowerPoint</Application>
  <PresentationFormat>On-screen Show (4:3)</PresentationFormat>
  <Paragraphs>137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Calibri</vt:lpstr>
      <vt:lpstr>Courier New</vt:lpstr>
      <vt:lpstr>Cambria Math</vt:lpstr>
      <vt:lpstr>Symbol</vt:lpstr>
      <vt:lpstr>Arial</vt:lpstr>
      <vt:lpstr>Office Theme</vt:lpstr>
      <vt:lpstr>Equation</vt:lpstr>
      <vt:lpstr>Section 3.8</vt:lpstr>
      <vt:lpstr>Definitions and Useful Notation</vt:lpstr>
      <vt:lpstr>Definitions and Useful Notation</vt:lpstr>
      <vt:lpstr>Figure 2: Vertical Asymptotes</vt:lpstr>
      <vt:lpstr>Definitions and Useful Notation</vt:lpstr>
      <vt:lpstr>Figure 3: Horizontal Asymptotes</vt:lpstr>
      <vt:lpstr>Definitions and Useful Notation</vt:lpstr>
      <vt:lpstr>Figure 4: Oblique Asymptotes</vt:lpstr>
      <vt:lpstr>Definitions and Useful Notation</vt:lpstr>
      <vt:lpstr>Vertical Asymptotes</vt:lpstr>
      <vt:lpstr>Example 1: Vertical Asymptotes</vt:lpstr>
      <vt:lpstr>Note:</vt:lpstr>
      <vt:lpstr>Example 1: Vertical Asymptotes (cont.)</vt:lpstr>
      <vt:lpstr>Example 1: Vertical Asymptotes (cont.)</vt:lpstr>
      <vt:lpstr>Example 1: Vertical Asymptotes (cont.)</vt:lpstr>
      <vt:lpstr>Horizontal and Oblique Asymptotes</vt:lpstr>
      <vt:lpstr>Horizontal and Oblique Asymptotes</vt:lpstr>
      <vt:lpstr>Example 2: Horizontal and Oblique Asymptotes</vt:lpstr>
      <vt:lpstr>Note:</vt:lpstr>
      <vt:lpstr>Example 2: Horizontal and Oblique Asymptotes (cont.)</vt:lpstr>
      <vt:lpstr>Example 2: Horizontal and Oblique Asymptotes (cont.)</vt:lpstr>
      <vt:lpstr>Example 2: Horizontal and Oblique Asymptotes (cont.)</vt:lpstr>
      <vt:lpstr>Example 2: Horizontal and Oblique Asymptotes (cont.)</vt:lpstr>
      <vt:lpstr>Graphing Rational Functions</vt:lpstr>
      <vt:lpstr>Graphing Rational Functions</vt:lpstr>
      <vt:lpstr>Example 3: Graphing Rational Functions</vt:lpstr>
      <vt:lpstr>Example 3: Graphing Rational Functions (cont.)</vt:lpstr>
      <vt:lpstr>Example 3: Graphing Rational Functions (cont.)</vt:lpstr>
      <vt:lpstr>Example 3: Graphing Rational Functions (cont.)</vt:lpstr>
      <vt:lpstr>Example 3: Graphing Rational Functions (cont.)</vt:lpstr>
      <vt:lpstr>Example 3: Graphing Rational Functions (cont.)</vt:lpstr>
      <vt:lpstr>Example 3: Graphing Rational Functions (cont.)</vt:lpstr>
      <vt:lpstr>Example 3: Graphing Rational Functions (cont.)</vt:lpstr>
      <vt:lpstr>Example 3: Graphing Rational Functions (cont.)</vt:lpstr>
      <vt:lpstr>Example 3: Graphing Rational Functions (cont.)</vt:lpstr>
      <vt:lpstr>Example 3: Graphing Rational Functions (cont.)</vt:lpstr>
      <vt:lpstr>Example 3: Graphing Rational Functions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for Business and Social Sciences</dc:title>
  <dc:creator>Hawkes Learning</dc:creator>
  <cp:lastModifiedBy>Danielle Bess</cp:lastModifiedBy>
  <cp:revision>134</cp:revision>
  <dcterms:created xsi:type="dcterms:W3CDTF">2013-04-26T14:43:13Z</dcterms:created>
  <dcterms:modified xsi:type="dcterms:W3CDTF">2021-12-03T14:39:38Z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6573872C-23BA-477D-B143-EA14C45A7EC1</vt:lpwstr>
  </property>
  <property fmtid="{D5CDD505-2E9C-101B-9397-08002B2CF9AE}" pid="3" name="ArticulatePath">
    <vt:lpwstr>MABS_3_8_missing figures</vt:lpwstr>
  </property>
</Properties>
</file>