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91" r:id="rId3"/>
    <p:sldId id="292" r:id="rId4"/>
    <p:sldId id="294" r:id="rId5"/>
    <p:sldId id="313" r:id="rId6"/>
    <p:sldId id="295" r:id="rId7"/>
    <p:sldId id="296" r:id="rId8"/>
    <p:sldId id="314" r:id="rId9"/>
    <p:sldId id="298" r:id="rId10"/>
    <p:sldId id="305" r:id="rId11"/>
    <p:sldId id="304" r:id="rId12"/>
    <p:sldId id="299" r:id="rId13"/>
    <p:sldId id="315" r:id="rId14"/>
    <p:sldId id="300" r:id="rId15"/>
    <p:sldId id="301" r:id="rId16"/>
    <p:sldId id="316" r:id="rId17"/>
    <p:sldId id="317" r:id="rId18"/>
    <p:sldId id="307" r:id="rId19"/>
    <p:sldId id="306"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0.png"/><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Rational Inequalities</a:t>
            </a:r>
          </a:p>
        </p:txBody>
      </p:sp>
      <p:sp>
        <p:nvSpPr>
          <p:cNvPr id="3" name="Title 2"/>
          <p:cNvSpPr>
            <a:spLocks noGrp="1"/>
          </p:cNvSpPr>
          <p:nvPr>
            <p:ph type="title"/>
          </p:nvPr>
        </p:nvSpPr>
        <p:spPr/>
        <p:txBody>
          <a:bodyPr/>
          <a:lstStyle/>
          <a:p>
            <a:r>
              <a:rPr dirty="0"/>
              <a:t>Section </a:t>
            </a:r>
            <a:r>
              <a:rPr lang="en-US" dirty="0"/>
              <a:t>3.9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Solving 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258"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32258"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32258"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32258"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32870"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32870"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132870"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132870"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31797"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231797"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231797"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231797" r="-800" b="-92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dirty="0"/>
                  <a:t>, which is the set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427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It is very important to write rational inequalities in their proper form before solving them. Attempting to simplify them may cause us to neglect asymptotes. Suppose, for example, we tried to solve the inequality</a:t>
                </a:r>
                <a:endParaRPr lang="en-US" sz="2800" dirty="0"/>
              </a:p>
              <a:p>
                <a:pP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m:oMathPara>
                </a14:m>
                <a:endParaRPr sz="2800" dirty="0"/>
              </a:p>
              <a:p>
                <a:pPr>
                  <a:defRPr sz="2800"/>
                </a:pPr>
                <a:r>
                  <a:rPr sz="2800" dirty="0"/>
                  <a:t>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thus clearing the inequality of fractions. The result would be</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dirty="0"/>
                  <a:t>,</a:t>
                </a:r>
              </a:p>
              <a:p>
                <a:pPr>
                  <a:defRPr sz="2800"/>
                </a:pPr>
                <a:r>
                  <a:rPr sz="2800" dirty="0"/>
                  <a:t>a simple linear inequality. We can solve this to obtain </a:t>
                </a:r>
                <a:endParaRPr lang="en-US" dirty="0">
                  <a:latin typeface="Cambria Math" panose="02040503050406030204" pitchFamily="18" charset="0"/>
                </a:endParaRPr>
              </a:p>
              <a:p>
                <a:pP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3</m:t>
                    </m:r>
                  </m:oMath>
                </a14:m>
                <a:r>
                  <a:rPr sz="2800" dirty="0"/>
                  <a:t>, or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But does this really work?</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7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number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is in this interval,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+2</m:t>
                        </m:r>
                      </m:den>
                    </m:f>
                    <m:r>
                      <a:rPr>
                        <a:latin typeface="Cambria Math" panose="02040503050406030204" pitchFamily="18" charset="0"/>
                      </a:rPr>
                      <m:t>=5</m:t>
                    </m:r>
                  </m:oMath>
                </a14:m>
                <a:r>
                  <a:rPr sz="2800" dirty="0"/>
                  <a:t>,</a:t>
                </a:r>
              </a:p>
              <a:p>
                <a:pPr>
                  <a:defRPr sz="2800"/>
                </a:pPr>
                <a:r>
                  <a:rPr sz="2800" dirty="0"/>
                  <a:t>which is not less than </a:t>
                </a:r>
                <a:r>
                  <a:rPr sz="2800" dirty="0">
                    <a:latin typeface="Cambria Math"/>
                  </a:rPr>
                  <a:t>3</a:t>
                </a:r>
                <a:r>
                  <a:rPr sz="2800" dirty="0"/>
                  <a:t>. Also, note that </a:t>
                </a:r>
                <a14:m>
                  <m:oMath xmlns:m="http://schemas.openxmlformats.org/officeDocument/2006/math">
                    <m:r>
                      <a:rPr>
                        <a:latin typeface="Cambria Math" panose="02040503050406030204" pitchFamily="18" charset="0"/>
                      </a:rPr>
                      <m:t>−4</m:t>
                    </m:r>
                  </m:oMath>
                </a14:m>
                <a:r>
                  <a:rPr sz="2800" dirty="0"/>
                  <a:t> solves the inequality, but </a:t>
                </a:r>
                <a14:m>
                  <m:oMath xmlns:m="http://schemas.openxmlformats.org/officeDocument/2006/math">
                    <m:r>
                      <a:rPr>
                        <a:latin typeface="Cambria Math" panose="02040503050406030204" pitchFamily="18" charset="0"/>
                      </a:rPr>
                      <m:t>−4</m:t>
                    </m:r>
                  </m:oMath>
                </a14:m>
                <a:r>
                  <a:rPr sz="2800" dirty="0"/>
                  <a:t> is not in the interval </a:t>
                </a:r>
                <a14:m>
                  <m:oMath xmlns:m="http://schemas.openxmlformats.org/officeDocument/2006/math">
                    <m:r>
                      <a:rPr>
                        <a:latin typeface="Cambria Math" panose="02040503050406030204" pitchFamily="18" charset="0"/>
                      </a:rPr>
                      <m:t>(−3,∞)</m:t>
                    </m:r>
                  </m:oMath>
                </a14:m>
                <a:r>
                  <a:rPr sz="2800" dirty="0"/>
                  <a:t>.</a:t>
                </a:r>
                <a:endParaRPr lang="en-US" sz="2800" dirty="0"/>
              </a:p>
              <a:p>
                <a:pPr>
                  <a:defRPr sz="2800"/>
                </a:pPr>
                <a:r>
                  <a:rPr sz="2800" dirty="0"/>
                  <a:t>What went wrong? 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we made the assumption that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was positive, since we did not worry about possibly reversing the inequality symbol. But we don't know beforehand if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positive or not, since we are trying to solve for the variable </a:t>
                </a:r>
                <a14:m>
                  <m:oMath xmlns:m="http://schemas.openxmlformats.org/officeDocument/2006/math">
                    <m:r>
                      <a:rPr>
                        <a:latin typeface="Cambria Math" panose="02040503050406030204" pitchFamily="18" charset="0"/>
                      </a:rPr>
                      <m:t>𝑥</m:t>
                    </m:r>
                  </m:oMath>
                </a14:m>
                <a:r>
                  <a:rPr sz="2800" dirty="0"/>
                  <a:t>.</a:t>
                </a:r>
              </a:p>
              <a:p>
                <a:r>
                  <a:rPr sz="2800" dirty="0"/>
                  <a:t>To solve this inequality correctly, we have to write it in the standard form of a rational inequality, as shown in Example </a:t>
                </a:r>
                <a:r>
                  <a:rPr lang="en-US" sz="2800" dirty="0"/>
                  <a:t>2</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r="-369"/>
                </a:stretch>
              </a:blipFill>
            </p:spPr>
            <p:txBody>
              <a:bodyPr/>
              <a:lstStyle/>
              <a:p>
                <a:r>
                  <a:rPr lang="en-US">
                    <a:noFill/>
                  </a:rPr>
                  <a:t> </a:t>
                </a:r>
              </a:p>
            </p:txBody>
          </p:sp>
        </mc:Fallback>
      </mc:AlternateContent>
    </p:spTree>
    <p:extLst>
      <p:ext uri="{BB962C8B-B14F-4D97-AF65-F5344CB8AC3E}">
        <p14:creationId xmlns:p14="http://schemas.microsoft.com/office/powerpoint/2010/main" val="15756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a:t>
            </a:r>
            <a:r>
              <a:rPr lang="en-US" dirty="0"/>
              <a:t>Solving </a:t>
            </a:r>
            <a:r>
              <a:rPr dirty="0"/>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rational inequalities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a:t>
            </a:r>
            <a:r>
              <a:rPr lang="en-US" dirty="0"/>
              <a:t>Solving </a:t>
            </a:r>
            <a:r>
              <a:rPr dirty="0"/>
              <a:t>Rational Inequalities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44081">
                    <a:tc>
                      <a:txBody>
                        <a:bodyPr/>
                        <a:lstStyle/>
                        <a:p>
                          <a:endParaRPr lang="en-US"/>
                        </a:p>
                      </a:txBody>
                      <a:tcPr marL="36576" marR="36576" marT="36576" marB="36576" anchor="ctr">
                        <a:blipFill>
                          <a:blip r:embed="rId2"/>
                          <a:stretch>
                            <a:fillRect t="-943" r="-95313" b="-230189"/>
                          </a:stretch>
                        </a:blipFill>
                      </a:tcPr>
                    </a:tc>
                    <a:tc>
                      <a:txBody>
                        <a:bodyPr/>
                        <a:lstStyle/>
                        <a:p>
                          <a:endParaRPr lang="en-US"/>
                        </a:p>
                      </a:txBody>
                      <a:tcPr marL="36576" marR="36576" marT="36576" marB="36576" anchor="ctr">
                        <a:blipFill>
                          <a:blip r:embed="rId2"/>
                          <a:stretch>
                            <a:fillRect l="-273504" t="-943" r="-160684" b="-230189"/>
                          </a:stretch>
                        </a:blipFill>
                      </a:tcP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2"/>
                          <a:stretch>
                            <a:fillRect t="-91453" r="-95313" b="-108547"/>
                          </a:stretch>
                        </a:blipFill>
                      </a:tcPr>
                    </a:tc>
                    <a:tc>
                      <a:txBody>
                        <a:bodyPr/>
                        <a:lstStyle/>
                        <a:p>
                          <a:endParaRPr lang="en-US"/>
                        </a:p>
                      </a:txBody>
                      <a:tcPr marL="36576" marR="36576" marT="36576" marB="36576" anchor="ctr">
                        <a:blipFill>
                          <a:blip r:embed="rId2"/>
                          <a:stretch>
                            <a:fillRect l="-273504" t="-91453" r="-160684" b="-108547"/>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78815">
                    <a:tc>
                      <a:txBody>
                        <a:bodyPr/>
                        <a:lstStyle/>
                        <a:p>
                          <a:endParaRPr lang="en-US"/>
                        </a:p>
                      </a:txBody>
                      <a:tcPr marL="36576" marR="36576" marT="36576" marB="36576" anchor="ctr">
                        <a:blipFill>
                          <a:blip r:embed="rId2"/>
                          <a:stretch>
                            <a:fillRect t="-200000" r="-95313" b="-13393"/>
                          </a:stretch>
                        </a:blipFill>
                      </a:tcPr>
                    </a:tc>
                    <a:tc>
                      <a:txBody>
                        <a:bodyPr/>
                        <a:lstStyle/>
                        <a:p>
                          <a:endParaRPr lang="en-US"/>
                        </a:p>
                      </a:txBody>
                      <a:tcPr marL="36576" marR="36576" marT="36576" marB="36576" anchor="ctr">
                        <a:blipFill>
                          <a:blip r:embed="rId2"/>
                          <a:stretch>
                            <a:fillRect l="-273504" t="-200000" r="-160684" b="-13393"/>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9224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endParaRPr lang="en-US"/>
                        </a:p>
                      </a:txBody>
                      <a:tcPr marL="36576" marR="36576" marT="36576" marB="36576" anchor="ctr">
                        <a:blipFill>
                          <a:blip r:embed="rId3"/>
                          <a:stretch>
                            <a:fillRect r="-36875" b="-218750"/>
                          </a:stretch>
                        </a:blipFill>
                      </a:tcPr>
                    </a:tc>
                    <a:tc>
                      <a:txBody>
                        <a:bodyPr/>
                        <a:lstStyle/>
                        <a:p>
                          <a:endParaRPr lang="en-US"/>
                        </a:p>
                      </a:txBody>
                      <a:tcPr marL="36576" marR="36576" marT="36576" marB="36576" anchor="ctr">
                        <a:blipFill>
                          <a:blip r:embed="rId3"/>
                          <a:stretch>
                            <a:fillRect l="-271186" b="-218750"/>
                          </a:stretch>
                        </a:blipFill>
                      </a:tcP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3"/>
                          <a:stretch>
                            <a:fillRect t="-95726" r="-36875" b="-109402"/>
                          </a:stretch>
                        </a:blipFill>
                      </a:tcPr>
                    </a:tc>
                    <a:tc>
                      <a:txBody>
                        <a:bodyPr/>
                        <a:lstStyle/>
                        <a:p>
                          <a:endParaRPr lang="en-US"/>
                        </a:p>
                      </a:txBody>
                      <a:tcPr marL="36576" marR="36576" marT="36576" marB="36576" anchor="ctr">
                        <a:blipFill>
                          <a:blip r:embed="rId3"/>
                          <a:stretch>
                            <a:fillRect l="-271186" t="-95726" b="-109402"/>
                          </a:stretch>
                        </a:blipFill>
                      </a:tcPr>
                    </a:tc>
                    <a:extLst>
                      <a:ext uri="{0D108BD9-81ED-4DB2-BD59-A6C34878D82A}">
                        <a16:rowId xmlns:a16="http://schemas.microsoft.com/office/drawing/2014/main" val="10001"/>
                      </a:ext>
                    </a:extLst>
                  </a:tr>
                  <a:tr h="682577">
                    <a:tc>
                      <a:txBody>
                        <a:bodyPr/>
                        <a:lstStyle/>
                        <a:p>
                          <a:endParaRPr lang="en-US"/>
                        </a:p>
                      </a:txBody>
                      <a:tcPr marL="36576" marR="36576" marT="36576" marB="36576" anchor="ctr">
                        <a:blipFill>
                          <a:blip r:embed="rId3"/>
                          <a:stretch>
                            <a:fillRect t="-204464" r="-36875" b="-14286"/>
                          </a:stretch>
                        </a:blipFill>
                      </a:tcPr>
                    </a:tc>
                    <a:tc>
                      <a:txBody>
                        <a:bodyPr/>
                        <a:lstStyle/>
                        <a:p>
                          <a:endParaRPr lang="en-US"/>
                        </a:p>
                      </a:txBody>
                      <a:tcPr marL="36576" marR="36576" marT="36576" marB="36576" anchor="ctr">
                        <a:blipFill>
                          <a:blip r:embed="rId3"/>
                          <a:stretch>
                            <a:fillRect l="-271186" t="-204464" b="-1428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Then factor </a:t>
                </a:r>
                <a14:m>
                  <m:oMath xmlns:m="http://schemas.openxmlformats.org/officeDocument/2006/math">
                    <m:r>
                      <a:rPr>
                        <a:latin typeface="Cambria Math" panose="02040503050406030204" pitchFamily="18" charset="0"/>
                      </a:rPr>
                      <m:t>−2</m:t>
                    </m:r>
                  </m:oMath>
                </a14:m>
                <a:r>
                  <a:rPr sz="2800" dirty="0"/>
                  <a:t> from the numerator of the fraction and divide both sides by </a:t>
                </a:r>
                <a14:m>
                  <m:oMath xmlns:m="http://schemas.openxmlformats.org/officeDocument/2006/math">
                    <m:r>
                      <a:rPr>
                        <a:latin typeface="Cambria Math" panose="02040503050406030204" pitchFamily="18" charset="0"/>
                      </a:rPr>
                      <m:t>−2</m:t>
                    </m:r>
                  </m:oMath>
                </a14:m>
                <a:r>
                  <a:rPr sz="2800" dirty="0"/>
                  <a:t> (reversing the inequality symbol) to obtain the simpler inequalities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&gt;0</m:t>
                    </m:r>
                  </m:oMath>
                </a14:m>
                <a:r>
                  <a:rPr lang="en-US" dirty="0">
                    <a:solidFill>
                      <a:srgbClr val="191E3F"/>
                    </a:solidFill>
                  </a:rPr>
                  <a:t> </a:t>
                </a:r>
                <a:r>
                  <a:rPr sz="2800" dirty="0"/>
                  <a:t>and</a:t>
                </a:r>
                <a:r>
                  <a:rPr lang="en-US" dirty="0">
                    <a:solidFill>
                      <a:srgbClr val="191E3F"/>
                    </a:solidFill>
                  </a:rPr>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≥0</m:t>
                    </m:r>
                  </m:oMath>
                </a14:m>
                <a:r>
                  <a:rPr sz="2800" dirty="0"/>
                  <a:t>.</a:t>
                </a:r>
              </a:p>
              <a:p>
                <a:r>
                  <a:rPr sz="2800" dirty="0"/>
                  <a:t>Now that the inequalities are in standard form, we can follow the procedure for solving rational inequalities.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44834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 </a:t>
                </a:r>
                <a14:m>
                  <m:oMath xmlns:m="http://schemas.openxmlformats.org/officeDocument/2006/math">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−2</m:t>
                    </m:r>
                  </m:oMath>
                </a14:m>
                <a:r>
                  <a:rPr sz="2800" dirty="0"/>
                  <a:t>, respectively. Placing these values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53DA570-A411-4BAC-86C8-83ABC2C2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2590800"/>
            <a:ext cx="7917656" cy="833438"/>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8229600" cy="18053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 </a:t>
                </a:r>
                <a14:m>
                  <m:oMath xmlns:m="http://schemas.openxmlformats.org/officeDocument/2006/math">
                    <m:r>
                      <a:rPr lang="en-US">
                        <a:latin typeface="Cambria Math" panose="02040503050406030204" pitchFamily="18" charset="0"/>
                      </a:rPr>
                      <m:t>(−∞,−3)</m:t>
                    </m:r>
                  </m:oMath>
                </a14:m>
                <a:r>
                  <a:rPr lang="en-US" dirty="0"/>
                  <a:t>, </a:t>
                </a:r>
                <a14:m>
                  <m:oMath xmlns:m="http://schemas.openxmlformats.org/officeDocument/2006/math">
                    <m:r>
                      <a:rPr lang="en-US">
                        <a:latin typeface="Cambria Math" panose="02040503050406030204" pitchFamily="18" charset="0"/>
                      </a:rPr>
                      <m:t>(−3,−2)</m:t>
                    </m:r>
                  </m:oMath>
                </a14:m>
                <a:r>
                  <a:rPr lang="en-US" dirty="0"/>
                  <a:t>, and </a:t>
                </a:r>
                <a14:m>
                  <m:oMath xmlns:m="http://schemas.openxmlformats.org/officeDocument/2006/math">
                    <m:r>
                      <a:rPr lang="en-US">
                        <a:latin typeface="Cambria Math" panose="02040503050406030204" pitchFamily="18" charset="0"/>
                      </a:rPr>
                      <m:t>(−2,∞)</m:t>
                    </m:r>
                  </m:oMath>
                </a14:m>
                <a:r>
                  <a:rPr lang="en-US" dirty="0"/>
                  <a:t>.</a:t>
                </a:r>
              </a:p>
            </p:txBody>
          </p:sp>
        </mc:Choice>
        <mc:Fallback xmlns="">
          <p:sp>
            <p:nvSpPr>
              <p:cNvPr id="5" name="Text Placeholder 2">
                <a:extLst>
                  <a:ext uri="{FF2B5EF4-FFF2-40B4-BE49-F238E27FC236}">
                    <a16:creationId xmlns:a16="http://schemas.microsoft.com/office/drawing/2014/main" id="{9B6ABEAF-F857-459D-8474-4AEAE772CFBF}"/>
                  </a:ext>
                </a:extLst>
              </p:cNvPr>
              <p:cNvSpPr txBox="1">
                <a:spLocks noRot="1" noChangeAspect="1" noMove="1" noResize="1" noEditPoints="1" noAdjustHandles="1" noChangeArrowheads="1" noChangeShapeType="1" noTextEdit="1"/>
              </p:cNvSpPr>
              <p:nvPr/>
            </p:nvSpPr>
            <p:spPr>
              <a:xfrm>
                <a:off x="457200" y="3833446"/>
                <a:ext cx="8229600" cy="1805354"/>
              </a:xfrm>
              <a:prstGeom prst="rect">
                <a:avLst/>
              </a:prstGeom>
              <a:blipFill>
                <a:blip r:embed="rId5"/>
                <a:stretch>
                  <a:fillRect l="-1481" t="-3378"/>
                </a:stretch>
              </a:blipFill>
            </p:spPr>
            <p:txBody>
              <a:bodyPr/>
              <a:lstStyle/>
              <a:p>
                <a:r>
                  <a:rPr lang="en-US">
                    <a:noFill/>
                  </a:rPr>
                  <a:t> </a:t>
                </a:r>
              </a:p>
            </p:txBody>
          </p:sp>
        </mc:Fallback>
      </mc:AlternateContent>
    </p:spTree>
    <p:extLst>
      <p:ext uri="{BB962C8B-B14F-4D97-AF65-F5344CB8AC3E}">
        <p14:creationId xmlns:p14="http://schemas.microsoft.com/office/powerpoint/2010/main" val="109320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a:t>
            </a:r>
            <a:r>
              <a:rPr lang="en-US" dirty="0"/>
              <a:t>Solving </a:t>
            </a:r>
            <a:r>
              <a:rPr dirty="0"/>
              <a:t>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(−∞,−3)</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final step is to evaluate which intervals satisfy each inequality. The solution to the first inequality is the union of the two intervals where </a:t>
                </a:r>
                <a14:m>
                  <m:oMath xmlns:m="http://schemas.openxmlformats.org/officeDocument/2006/math">
                    <m:r>
                      <a:rPr>
                        <a:latin typeface="Cambria Math" panose="02040503050406030204" pitchFamily="18" charset="0"/>
                      </a:rPr>
                      <m:t>𝑓</m:t>
                    </m:r>
                  </m:oMath>
                </a14:m>
                <a:r>
                  <a:rPr sz="2800" dirty="0"/>
                  <a:t> is positive</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m:oMathPara>
                </a14:m>
                <a:endParaRPr sz="2800" dirty="0"/>
              </a:p>
              <a:p>
                <a:pPr>
                  <a:defRPr sz="2800"/>
                </a:pPr>
                <a:r>
                  <a:rPr sz="2800" dirty="0"/>
                  <a:t>For the second inequality, we have to decide which endpoints to include. We include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this is a zero of the rational function, but we do not include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since the value is not in the domain of </a:t>
                </a:r>
                <a14:m>
                  <m:oMath xmlns:m="http://schemas.openxmlformats.org/officeDocument/2006/math">
                    <m:r>
                      <a:rPr>
                        <a:latin typeface="Cambria Math" panose="02040503050406030204" pitchFamily="18" charset="0"/>
                      </a:rPr>
                      <m:t>𝑓</m:t>
                    </m:r>
                  </m:oMath>
                </a14:m>
                <a:r>
                  <a:rPr sz="2800" dirty="0"/>
                  <a:t>. Thus, the solution to the second inequality is</a:t>
                </a:r>
              </a:p>
              <a:p>
                <a:pPr algn="ctr">
                  <a:defRPr sz="2800"/>
                </a:pP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374210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Solving </a:t>
            </a:r>
            <a:r>
              <a:rPr dirty="0"/>
              <a:t>Rational Inequalities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Rational Inequalities</a:t>
                </a:r>
                <a:endParaRPr dirty="0"/>
              </a:p>
              <a:p>
                <a:r>
                  <a:rPr sz="2800" dirty="0"/>
                  <a:t>A </a:t>
                </a:r>
                <a:r>
                  <a:rPr sz="2800" b="1" dirty="0"/>
                  <a:t>rational inequality</a:t>
                </a:r>
                <a:r>
                  <a:rPr sz="2800" dirty="0"/>
                  <a:t> is any inequality that can be written in the form</a:t>
                </a:r>
                <a:endParaRPr lang="en-US" sz="2800" dirty="0"/>
              </a:p>
              <a:p>
                <a:endParaRPr lang="en-US" sz="1200" dirty="0"/>
              </a:p>
              <a:p>
                <a:pPr algn="ctr"/>
                <a14:m>
                  <m:oMath xmlns:m="http://schemas.openxmlformats.org/officeDocument/2006/math">
                    <m:r>
                      <a:rPr lang="ar-AE" smtClean="0">
                        <a:latin typeface="Cambria Math" panose="02040503050406030204" pitchFamily="18" charset="0"/>
                      </a:rPr>
                      <m:t>𝑓</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&lt;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&gt;</m:t>
                    </m:r>
                    <m:r>
                      <a:rPr lang="ar-AE">
                        <a:latin typeface="Cambria Math" panose="02040503050406030204" pitchFamily="18" charset="0"/>
                      </a:rPr>
                      <m:t>0</m:t>
                    </m:r>
                  </m:oMath>
                </a14:m>
                <a:r>
                  <a:rPr lang="en-US" dirty="0">
                    <a:solidFill>
                      <a:srgbClr val="191E3F"/>
                    </a:solidFill>
                  </a:rPr>
                  <a:t>, or 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a:t>
                </a:r>
                <a:endParaRPr sz="2800" dirty="0"/>
              </a:p>
              <a:p>
                <a:pPr>
                  <a:defRPr sz="2800"/>
                </a:pPr>
                <a:endParaRPr lang="en-US" sz="1200" dirty="0"/>
              </a:p>
              <a:p>
                <a:pPr>
                  <a:defRPr sz="2800"/>
                </a:pPr>
                <a:r>
                  <a:rPr sz="2800" dirty="0"/>
                  <a:t>where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 rational function.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a:t>
            </a:r>
            <a:r>
              <a:rPr dirty="0"/>
              <a:t>Sign-Test Method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To solve a rational inequality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&lt;0</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where the rational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is in reduced form</a:t>
                </a:r>
                <a:r>
                  <a:rPr lang="en-US" sz="2800" dirty="0"/>
                  <a:t>, perform the following steps.</a:t>
                </a:r>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161238019"/>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pPr algn="l">
                            <a:defRPr sz="1800"/>
                          </a:pPr>
                          <a:r>
                            <a:rPr lang="en-US" sz="2800" dirty="0">
                              <a:solidFill>
                                <a:srgbClr val="000000"/>
                              </a:solidFill>
                            </a:rPr>
                            <a:t>Find the real zeros of the numerator </a:t>
                          </a:r>
                          <a14:m>
                            <m:oMath xmlns:m="http://schemas.openxmlformats.org/officeDocument/2006/math">
                              <m:r>
                                <a:rPr lang="en-US" sz="2800">
                                  <a:solidFill>
                                    <a:srgbClr val="000000"/>
                                  </a:solidFill>
                                  <a:latin typeface="Cambria Math" panose="02040503050406030204" pitchFamily="18" charset="0"/>
                                </a:rPr>
                                <m:t>𝑝</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a:t>
                          </a:r>
                          <a:r>
                            <a:rPr lang="en-US" sz="2800" b="1" i="0" dirty="0">
                              <a:solidFill>
                                <a:srgbClr val="000000"/>
                              </a:solidFill>
                            </a:rPr>
                            <a:t>zeros</a:t>
                          </a:r>
                          <a:r>
                            <a:rPr lang="en-US" sz="2800" dirty="0">
                              <a:solidFill>
                                <a:srgbClr val="000000"/>
                              </a:solidFill>
                            </a:rPr>
                            <a:t>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0"/>
                      </a:ext>
                    </a:extLst>
                  </a:tr>
                  <a:tr h="1238577">
                    <a:tc>
                      <a:txBody>
                        <a:bodyPr/>
                        <a:lstStyle/>
                        <a:p>
                          <a:pPr algn="l"/>
                          <a:r>
                            <a:rPr sz="2800" b="1" dirty="0">
                              <a:solidFill>
                                <a:srgbClr val="000000"/>
                              </a:solidFill>
                            </a:rPr>
                            <a:t>Step 2:</a:t>
                          </a:r>
                        </a:p>
                      </a:txBody>
                      <a:tcPr/>
                    </a:tc>
                    <a:tc>
                      <a:txBody>
                        <a:bodyPr/>
                        <a:lstStyle/>
                        <a:p>
                          <a:pPr algn="l">
                            <a:defRPr sz="1800"/>
                          </a:pPr>
                          <a:r>
                            <a:rPr lang="en-US" sz="2800" dirty="0">
                              <a:solidFill>
                                <a:srgbClr val="000000"/>
                              </a:solidFill>
                            </a:rPr>
                            <a:t>Find the real zeros of the denominator </a:t>
                          </a:r>
                          <a14:m>
                            <m:oMath xmlns:m="http://schemas.openxmlformats.org/officeDocument/2006/math">
                              <m:r>
                                <a:rPr lang="en-US" sz="2800">
                                  <a:solidFill>
                                    <a:srgbClr val="000000"/>
                                  </a:solidFill>
                                  <a:latin typeface="Cambria Math" panose="02040503050406030204" pitchFamily="18" charset="0"/>
                                </a:rPr>
                                <m:t>𝑞</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locations of the </a:t>
                          </a:r>
                          <a:r>
                            <a:rPr lang="en-US" sz="2800" b="1" dirty="0">
                              <a:solidFill>
                                <a:srgbClr val="000000"/>
                              </a:solidFill>
                            </a:rPr>
                            <a:t>vertical asymptotes </a:t>
                          </a:r>
                          <a:r>
                            <a:rPr lang="en-US" sz="2800" dirty="0">
                              <a:solidFill>
                                <a:srgbClr val="000000"/>
                              </a:solidFill>
                            </a:rPr>
                            <a:t>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161238019"/>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endParaRPr lang="en-US"/>
                        </a:p>
                      </a:txBody>
                      <a:tcPr>
                        <a:blipFill>
                          <a:blip r:embed="rId3"/>
                          <a:stretch>
                            <a:fillRect l="-19432" t="-6383" b="-135106"/>
                          </a:stretch>
                        </a:blipFill>
                      </a:tcPr>
                    </a:tc>
                    <a:extLst>
                      <a:ext uri="{0D108BD9-81ED-4DB2-BD59-A6C34878D82A}">
                        <a16:rowId xmlns:a16="http://schemas.microsoft.com/office/drawing/2014/main" val="10000"/>
                      </a:ext>
                    </a:extLst>
                  </a:tr>
                  <a:tr h="1371600">
                    <a:tc>
                      <a:txBody>
                        <a:bodyPr/>
                        <a:lstStyle/>
                        <a:p>
                          <a:pPr algn="l"/>
                          <a:r>
                            <a:rPr sz="2800" b="1" dirty="0">
                              <a:solidFill>
                                <a:srgbClr val="000000"/>
                              </a:solidFill>
                            </a:rPr>
                            <a:t>Step 2:</a:t>
                          </a:r>
                        </a:p>
                      </a:txBody>
                      <a:tcPr/>
                    </a:tc>
                    <a:tc>
                      <a:txBody>
                        <a:bodyPr/>
                        <a:lstStyle/>
                        <a:p>
                          <a:endParaRPr lang="en-US"/>
                        </a:p>
                      </a:txBody>
                      <a:tcPr>
                        <a:blipFill>
                          <a:blip r:embed="rId3"/>
                          <a:stretch>
                            <a:fillRect l="-19432" t="-88496" b="-123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a:t>
            </a:r>
            <a:r>
              <a:rPr dirty="0"/>
              <a:t>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15135369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pPr algn="l">
                            <a:defRPr sz="1800"/>
                          </a:pP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 at that number. If the result is positive, then </a:t>
                          </a: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&gt;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 If the result is negative, then </a:t>
                          </a:r>
                          <a:br>
                            <a:rPr lang="en-US" sz="2800" dirty="0">
                              <a:solidFill>
                                <a:srgbClr val="000000"/>
                              </a:solidFill>
                            </a:rPr>
                          </a:b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&lt;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15135369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endParaRPr lang="en-US"/>
                        </a:p>
                      </a:txBody>
                      <a:tcPr>
                        <a:blipFill>
                          <a:blip r:embed="rId2"/>
                          <a:stretch>
                            <a:fillRect l="-21403" t="-4712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a:t>
            </a:r>
            <a:r>
              <a:rPr dirty="0"/>
              <a:t>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pPr algn="l">
                            <a:defRPr sz="1800"/>
                          </a:pP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or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then the zeros of </a:t>
                          </a:r>
                          <a14:m>
                            <m:oMath xmlns:m="http://schemas.openxmlformats.org/officeDocument/2006/math">
                              <m:r>
                                <a:rPr lang="en-US" sz="2800">
                                  <a:solidFill>
                                    <a:srgbClr val="000000"/>
                                  </a:solidFill>
                                  <a:latin typeface="Cambria Math" panose="02040503050406030204" pitchFamily="18" charset="0"/>
                                </a:rPr>
                                <m:t>𝑝</m:t>
                              </m:r>
                            </m:oMath>
                          </a14:m>
                          <a:r>
                            <a:rPr lang="en-US" sz="2800" dirty="0">
                              <a:solidFill>
                                <a:srgbClr val="000000"/>
                              </a:solidFill>
                            </a:rPr>
                            <a:t> are included in the solution set as well. The zeros of </a:t>
                          </a:r>
                          <a14:m>
                            <m:oMath xmlns:m="http://schemas.openxmlformats.org/officeDocument/2006/math">
                              <m:r>
                                <a:rPr lang="en-US" sz="2800">
                                  <a:solidFill>
                                    <a:srgbClr val="000000"/>
                                  </a:solidFill>
                                  <a:latin typeface="Cambria Math" panose="02040503050406030204" pitchFamily="18" charset="0"/>
                                </a:rPr>
                                <m:t>𝑞</m:t>
                              </m:r>
                            </m:oMath>
                          </a14:m>
                          <a:r>
                            <a:rPr lang="en-US" sz="2800" dirty="0">
                              <a:solidFill>
                                <a:srgbClr val="000000"/>
                              </a:solidFill>
                            </a:rPr>
                            <a:t> are never included in the solution set (as they are not in the domain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endParaRPr lang="en-US"/>
                        </a:p>
                      </a:txBody>
                      <a:tcPr>
                        <a:blipFill>
                          <a:blip r:embed="rId2"/>
                          <a:stretch>
                            <a:fillRect l="-18734" t="-1515"/>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81107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Solving 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rational inequality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Solving Rational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t>
                </a:r>
                <a:r>
                  <a:rPr lang="en-US" sz="2800" dirty="0"/>
                  <a:t>T</a:t>
                </a:r>
                <a:r>
                  <a:rPr sz="2800" dirty="0"/>
                  <a:t>he rational expression can be factored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we can see that the numerator has no zeros, while the denominator has zeros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sz="2800" dirty="0"/>
                  <a:t>Therefore, we place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D6F3874-43A6-4BDC-894A-64D020227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3352800"/>
            <a:ext cx="7917656" cy="833438"/>
          </a:xfrm>
          <a:prstGeom prst="rect">
            <a:avLst/>
          </a:prstGeom>
        </p:spPr>
      </p:pic>
    </p:spTree>
    <p:extLst>
      <p:ext uri="{BB962C8B-B14F-4D97-AF65-F5344CB8AC3E}">
        <p14:creationId xmlns:p14="http://schemas.microsoft.com/office/powerpoint/2010/main" val="313047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(−5,3)</m:t>
                    </m:r>
                  </m:oMath>
                </a14:m>
                <a:r>
                  <a:rPr sz="2800" dirty="0"/>
                  <a:t>, </a:t>
                </a:r>
                <a14:m>
                  <m:oMath xmlns:m="http://schemas.openxmlformats.org/officeDocument/2006/math">
                    <m:r>
                      <a:rPr>
                        <a:latin typeface="Cambria Math" panose="02040503050406030204" pitchFamily="18" charset="0"/>
                      </a:rPr>
                      <m:t>(3,∞)</m:t>
                    </m:r>
                  </m:oMath>
                </a14:m>
                <a:r>
                  <a:rPr sz="2800" dirty="0"/>
                  <a:t>. We then evaluate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for a test point in each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1264</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Courier New</vt:lpstr>
      <vt:lpstr>Cambria Math</vt:lpstr>
      <vt:lpstr>Arial</vt:lpstr>
      <vt:lpstr>Office Theme</vt:lpstr>
      <vt:lpstr>Section 3.9</vt:lpstr>
      <vt:lpstr>Solving Rational Inequalities</vt:lpstr>
      <vt:lpstr>Solving Rational Inequalities: Sign-Test Method</vt:lpstr>
      <vt:lpstr>Solving Rational Inequalities: Sign-Test Method (cont.)</vt:lpstr>
      <vt:lpstr>Solving Rational Inequalities: Sign-Test Method (cont.)</vt:lpstr>
      <vt:lpstr>Example 1: Solving Rational Inequalities</vt:lpstr>
      <vt:lpstr>Example 1: Solving Rational Inequalities (cont.)</vt:lpstr>
      <vt:lpstr>Example 1: Solving Rational Inequalities (cont.)</vt:lpstr>
      <vt:lpstr>Example 1: Solving Rational Inequalities (cont.)</vt:lpstr>
      <vt:lpstr>Example 1: Solving Rational Inequalities (cont.)</vt:lpstr>
      <vt:lpstr>Example 1: Solving Rational Inequalities (cont.)</vt:lpstr>
      <vt:lpstr>CAUTION!</vt:lpstr>
      <vt:lpstr>CAUTION! (cont.)</vt:lpstr>
      <vt:lpstr>Example 2: Solving Rational Inequalities</vt:lpstr>
      <vt:lpstr>Example 2: Solving Rational Inequalities (cont.)</vt:lpstr>
      <vt:lpstr>Example 2: Solving Rational Inequalities (cont.)</vt:lpstr>
      <vt:lpstr>Example 2: Solving Rational Inequalities (cont.)</vt:lpstr>
      <vt:lpstr>Example 2: Solving Rational Inequalities (cont.)</vt:lpstr>
      <vt:lpstr>Example 2: Solving Rational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dc:creator>
  <cp:lastModifiedBy>Claudia Vance</cp:lastModifiedBy>
  <cp:revision>166</cp:revision>
  <dcterms:created xsi:type="dcterms:W3CDTF">2013-04-26T14:43:13Z</dcterms:created>
  <dcterms:modified xsi:type="dcterms:W3CDTF">2021-12-02T20:32:32Z</dcterms:modified>
</cp:coreProperties>
</file>