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1"/>
  </p:handoutMasterIdLst>
  <p:sldIdLst>
    <p:sldId id="256" r:id="rId2"/>
    <p:sldId id="259" r:id="rId3"/>
    <p:sldId id="260" r:id="rId4"/>
    <p:sldId id="261" r:id="rId5"/>
    <p:sldId id="278" r:id="rId6"/>
    <p:sldId id="279" r:id="rId7"/>
    <p:sldId id="281" r:id="rId8"/>
    <p:sldId id="285" r:id="rId9"/>
    <p:sldId id="282" r:id="rId10"/>
    <p:sldId id="283" r:id="rId11"/>
    <p:sldId id="286" r:id="rId12"/>
    <p:sldId id="287" r:id="rId13"/>
    <p:sldId id="266" r:id="rId14"/>
    <p:sldId id="267" r:id="rId15"/>
    <p:sldId id="268" r:id="rId16"/>
    <p:sldId id="277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mprasad" initials="s" lastIdx="8" clrIdx="0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2" name="Allison Conger" initials="AC" lastIdx="7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4660"/>
  </p:normalViewPr>
  <p:slideViewPr>
    <p:cSldViewPr>
      <p:cViewPr varScale="1">
        <p:scale>
          <a:sx n="86" d="100"/>
          <a:sy n="86" d="100"/>
        </p:scale>
        <p:origin x="169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4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1F497D"/>
                </a:solidFill>
              </a:rPr>
              <a:t>Exponential Functions and 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1F497D"/>
                </a:solidFill>
              </a:rPr>
              <a:t>Their Graphs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Solutions</a:t>
            </a:r>
          </a:p>
          <a:p>
            <a:r>
              <a:rPr lang="en-IN" dirty="0"/>
              <a:t>a</a:t>
            </a:r>
            <a:r>
              <a:rPr lang="en-IN" sz="2000" dirty="0"/>
              <a:t>.</a:t>
            </a:r>
          </a:p>
          <a:p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927442"/>
                  </p:ext>
                </p:extLst>
              </p:nvPr>
            </p:nvGraphicFramePr>
            <p:xfrm>
              <a:off x="5009850" y="1600200"/>
              <a:ext cx="3676950" cy="37649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76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24477">
                    <a:tc>
                      <a:txBody>
                        <a:bodyPr/>
                        <a:lstStyle/>
                        <a:p>
                          <a:r>
                            <a:rPr lang="en-IN" sz="2800" dirty="0"/>
                            <a:t>First, draw the graph of</a:t>
                          </a:r>
                          <a:r>
                            <a:rPr lang="en-IN" sz="2800" baseline="0" dirty="0"/>
                            <a:t> the function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2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8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80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800" baseline="0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IN" sz="2800" baseline="0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sz="2800" baseline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800" dirty="0"/>
                            <a:t>, as in Example 1b.</a:t>
                          </a:r>
                        </a:p>
                        <a:p>
                          <a:endParaRPr lang="en-IN" sz="2800" dirty="0"/>
                        </a:p>
                        <a:p>
                          <a:r>
                            <a:rPr lang="en-IN" sz="2800" dirty="0"/>
                            <a:t>Then, since </a:t>
                          </a:r>
                          <a14:m>
                            <m:oMath xmlns:m="http://schemas.openxmlformats.org/officeDocument/2006/math">
                              <m: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IN" sz="2800" dirty="0"/>
                            <a:t> has</a:t>
                          </a:r>
                          <a:r>
                            <a:rPr lang="en-IN" sz="2800" baseline="0" dirty="0"/>
                            <a:t> been replaced by </a:t>
                          </a:r>
                          <a14:m>
                            <m:oMath xmlns:m="http://schemas.openxmlformats.org/officeDocument/2006/math">
                              <m:r>
                                <a:rPr lang="en-IN" sz="280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800" i="1" baseline="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IN" sz="2800" dirty="0"/>
                            <a:t>, shift the graph</a:t>
                          </a:r>
                          <a:r>
                            <a:rPr lang="en-IN" sz="2800" baseline="0" dirty="0"/>
                            <a:t> to the left by </a:t>
                          </a:r>
                          <a14:m>
                            <m:oMath xmlns:m="http://schemas.openxmlformats.org/officeDocument/2006/math">
                              <m:r>
                                <a:rPr lang="en-IN" sz="28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IN" sz="2800" dirty="0"/>
                            <a:t> units.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927442"/>
                  </p:ext>
                </p:extLst>
              </p:nvPr>
            </p:nvGraphicFramePr>
            <p:xfrm>
              <a:off x="5009850" y="1600200"/>
              <a:ext cx="3676950" cy="37649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76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649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54" b="-4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F0973F-6D97-4103-AEE4-CEF913D4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82" y="1766160"/>
            <a:ext cx="362208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</a:t>
            </a:r>
            <a:r>
              <a:rPr lang="en-IN" sz="2000" dirty="0"/>
              <a:t>.</a:t>
            </a:r>
          </a:p>
          <a:p>
            <a:endParaRPr lang="en-I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06863"/>
                  </p:ext>
                </p:extLst>
              </p:nvPr>
            </p:nvGraphicFramePr>
            <p:xfrm>
              <a:off x="4821936" y="1219200"/>
              <a:ext cx="3886200" cy="484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23360">
                    <a:tc>
                      <a:txBody>
                        <a:bodyPr/>
                        <a:lstStyle/>
                        <a:p>
                          <a:r>
                            <a:rPr lang="en-IN" sz="2600" dirty="0"/>
                            <a:t>Begin with graph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600" dirty="0"/>
                            <a:t> shown</a:t>
                          </a:r>
                          <a:r>
                            <a:rPr lang="en-IN" sz="2600" baseline="0" dirty="0"/>
                            <a:t> as a dashed curve.</a:t>
                          </a:r>
                        </a:p>
                        <a:p>
                          <a:r>
                            <a:rPr lang="en-IN" sz="2600" baseline="0" dirty="0"/>
                            <a:t>The effect of multiplying a function by </a:t>
                          </a:r>
                          <a14:m>
                            <m:oMath xmlns:m="http://schemas.openxmlformats.org/officeDocument/2006/math">
                              <m:r>
                                <a:rPr lang="en-IN" sz="2600" b="0" i="1" baseline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IN" sz="2600" dirty="0"/>
                            <a:t> is to reflect the graph</a:t>
                          </a:r>
                          <a:r>
                            <a:rPr lang="en-IN" sz="2600" baseline="0" dirty="0"/>
                            <a:t> with respect to the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IN" sz="2600" baseline="0" dirty="0"/>
                            <a:t>-axis.</a:t>
                          </a:r>
                        </a:p>
                        <a:p>
                          <a:r>
                            <a:rPr lang="en-IN" sz="2600" baseline="0" dirty="0"/>
                            <a:t>Following this, the second transformation of adding </a:t>
                          </a:r>
                          <a14:m>
                            <m:oMath xmlns:m="http://schemas.openxmlformats.org/officeDocument/2006/math">
                              <m:r>
                                <a:rPr lang="en-IN" sz="2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IN" sz="2600" baseline="0" dirty="0"/>
                            <a:t> to a function causes a vertical shift of the graph. The solid curve is the graph of </a:t>
                          </a:r>
                          <a14:m>
                            <m:oMath xmlns:m="http://schemas.openxmlformats.org/officeDocument/2006/math"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IN" sz="26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06863"/>
                  </p:ext>
                </p:extLst>
              </p:nvPr>
            </p:nvGraphicFramePr>
            <p:xfrm>
              <a:off x="4821936" y="1219200"/>
              <a:ext cx="3886200" cy="484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46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6" b="-3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DEEAA4F-5CB8-4847-B909-23B3A23B9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00328"/>
            <a:ext cx="354586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</a:t>
            </a:r>
            <a:r>
              <a:rPr lang="en-IN" sz="2000" dirty="0"/>
              <a:t>.</a:t>
            </a:r>
          </a:p>
          <a:p>
            <a:endParaRPr lang="en-I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90507"/>
                  </p:ext>
                </p:extLst>
              </p:nvPr>
            </p:nvGraphicFramePr>
            <p:xfrm>
              <a:off x="4656336" y="1005840"/>
              <a:ext cx="4335264" cy="52571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352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57165">
                    <a:tc>
                      <a:txBody>
                        <a:bodyPr/>
                        <a:lstStyle/>
                        <a:p>
                          <a:r>
                            <a:rPr lang="en-IN" sz="2200" dirty="0"/>
                            <a:t>Begin by graphing the base function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200" dirty="0"/>
                            <a:t>, shown</a:t>
                          </a:r>
                          <a:r>
                            <a:rPr lang="en-IN" sz="2200" baseline="0" dirty="0"/>
                            <a:t> as a dashed curve.</a:t>
                          </a:r>
                        </a:p>
                        <a:p>
                          <a:r>
                            <a:rPr lang="en-IN" sz="2200" baseline="0" dirty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IN" sz="2200" baseline="0" dirty="0"/>
                            <a:t> has been replaced by </a:t>
                          </a:r>
                          <a14:m>
                            <m:oMath xmlns:m="http://schemas.openxmlformats.org/officeDocument/2006/math"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IN" sz="2200" baseline="0" dirty="0"/>
                            <a:t> so we reflect the graph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200" baseline="0" dirty="0"/>
                            <a:t> across the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IN" sz="2200" baseline="0" dirty="0"/>
                            <a:t>-axis to obtain the graph of </a:t>
                          </a:r>
                          <a14:m>
                            <m:oMath xmlns:m="http://schemas.openxmlformats.org/officeDocument/2006/math"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IN" sz="2200" baseline="0" dirty="0"/>
                            <a:t>, shown as the solid curve.</a:t>
                          </a:r>
                        </a:p>
                        <a:p>
                          <a:r>
                            <a:rPr lang="en-IN" sz="2200" baseline="0" dirty="0"/>
                            <a:t>Note that this graph is also the graph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22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2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20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200" baseline="0" dirty="0"/>
                            <a:t>.</a:t>
                          </a:r>
                        </a:p>
                        <a:p>
                          <a:r>
                            <a:rPr lang="en-IN" sz="2200" baseline="0" dirty="0"/>
                            <a:t>Using properties of exponents is another way to think about this problem as</a:t>
                          </a:r>
                          <a:br>
                            <a:rPr lang="en-IN" sz="2200" baseline="0" dirty="0"/>
                          </a:br>
                          <a:r>
                            <a:rPr lang="en-IN" sz="22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22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IN" sz="2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IN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sz="22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IN" sz="22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90507"/>
                  </p:ext>
                </p:extLst>
              </p:nvPr>
            </p:nvGraphicFramePr>
            <p:xfrm>
              <a:off x="4656336" y="1005840"/>
              <a:ext cx="4335264" cy="52571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352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571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E29BAAB-0CCA-41AC-85F8-259BE6D5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0160"/>
            <a:ext cx="364946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Elementary Exponential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To solve an elementary exponential equation, complete the following steps.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1146175" indent="-1146175"/>
            <a:r>
              <a:rPr lang="en-US" b="1" dirty="0">
                <a:solidFill>
                  <a:srgbClr val="000000"/>
                </a:solidFill>
              </a:rPr>
              <a:t>Step 1:	</a:t>
            </a:r>
            <a:r>
              <a:rPr lang="en-US" dirty="0">
                <a:solidFill>
                  <a:srgbClr val="000000"/>
                </a:solidFill>
              </a:rPr>
              <a:t>Isolate the exponential. Move the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exponential containing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to one side of the equation and any constants or other variables in the expression to the other side. Simplify, if necessary.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Elementary Exponential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4671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146175" indent="-1146175">
              <a:spcBef>
                <a:spcPts val="1200"/>
              </a:spcBef>
            </a:pPr>
            <a:r>
              <a:rPr lang="en-US" b="1" dirty="0">
                <a:solidFill>
                  <a:srgbClr val="000000"/>
                </a:solidFill>
              </a:rPr>
              <a:t>Step 2:	</a:t>
            </a:r>
            <a:r>
              <a:rPr lang="en-US" dirty="0">
                <a:solidFill>
                  <a:srgbClr val="000000"/>
                </a:solidFill>
              </a:rPr>
              <a:t>Find a base that can be used to rewrite both sides of the equation. </a:t>
            </a:r>
          </a:p>
          <a:p>
            <a:pPr marL="1146175" indent="-1146175"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Step 3:	</a:t>
            </a:r>
            <a:r>
              <a:rPr lang="en-US" dirty="0">
                <a:solidFill>
                  <a:srgbClr val="000000"/>
                </a:solidFill>
              </a:rPr>
              <a:t>Equate the powers, and solve the resulting equation.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Elementary Exponential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following exponential equations.</a:t>
            </a:r>
          </a:p>
          <a:p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84033"/>
              </p:ext>
            </p:extLst>
          </p:nvPr>
        </p:nvGraphicFramePr>
        <p:xfrm>
          <a:off x="555625" y="1981200"/>
          <a:ext cx="23114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2311200" imgH="2869920" progId="Equation.DSMT4">
                  <p:embed/>
                </p:oleObj>
              </mc:Choice>
              <mc:Fallback>
                <p:oleObj name="Equation" r:id="rId3" imgW="2311200" imgH="2869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981200"/>
                        <a:ext cx="23114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Elementary Exponential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Note</a:t>
            </a:r>
          </a:p>
          <a:p>
            <a:r>
              <a:rPr lang="en-US" dirty="0">
                <a:solidFill>
                  <a:schemeClr val="tx1"/>
                </a:solidFill>
              </a:rPr>
              <a:t>As always, it is good practice to check your solution in the original equation.</a:t>
            </a:r>
          </a:p>
        </p:txBody>
      </p:sp>
    </p:spTree>
    <p:extLst>
      <p:ext uri="{BB962C8B-B14F-4D97-AF65-F5344CB8AC3E}">
        <p14:creationId xmlns:p14="http://schemas.microsoft.com/office/powerpoint/2010/main" val="325897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Elementary Exponential Equations (cont.)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</a:t>
            </a:r>
          </a:p>
          <a:p>
            <a:r>
              <a:rPr lang="en-IN" dirty="0"/>
              <a:t>a.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96488"/>
                  </p:ext>
                </p:extLst>
              </p:nvPr>
            </p:nvGraphicFramePr>
            <p:xfrm>
              <a:off x="990600" y="1791970"/>
              <a:ext cx="8102600" cy="42278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5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83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N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=125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Begin by isolating the term with the variable on one side.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9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IN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8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lang="en-IN" sz="28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We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can write both sides with the same base since </a:t>
                          </a:r>
                          <a14:m>
                            <m:oMath xmlns:m="http://schemas.openxmlformats.org/officeDocument/2006/math">
                              <m:r>
                                <a:rPr lang="en-IN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IN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are both powers of </a:t>
                          </a:r>
                          <a14:m>
                            <m:oMath xmlns:m="http://schemas.openxmlformats.org/officeDocument/2006/math">
                              <m:r>
                                <a:rPr lang="en-IN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78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Simplify using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properties of exponents.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3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We then equate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the powers, resulting in a linear equation that we can easily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89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96488"/>
                  </p:ext>
                </p:extLst>
              </p:nvPr>
            </p:nvGraphicFramePr>
            <p:xfrm>
              <a:off x="990600" y="1791970"/>
              <a:ext cx="8102600" cy="42278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50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83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336066" b="-7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66" r="-415075" b="-7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3913" r="-336066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66" t="-73913" r="-415075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Begin by isolating the term with the variable on one side.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9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53846" r="-336066" b="-28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66" t="-153846" r="-415075" b="-28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017" t="-153846" b="-28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20388" r="-336066" b="-2543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66" t="-320388" r="-415075" b="-2543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Simplify using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properties of exponents.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73276" r="-336066" b="-1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66" t="-373276" r="-415075" b="-1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We then equate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the powers, resulting in a linear equation that we can easily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76027" r="-3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66" t="-376027" r="-415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928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Elementary Exponential Equations (cont.)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IN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344923"/>
                  </p:ext>
                </p:extLst>
              </p:nvPr>
            </p:nvGraphicFramePr>
            <p:xfrm>
              <a:off x="1023048" y="1295400"/>
              <a:ext cx="7663752" cy="4164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54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90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IN" sz="2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Again, we need to rewrite both sides using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the same base.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2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8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IN" sz="280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We see that </a:t>
                          </a:r>
                          <a14:m>
                            <m:oMath xmlns:m="http://schemas.openxmlformats.org/officeDocument/2006/math">
                              <m:r>
                                <a:rPr lang="en-IN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can both be written as a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power of </a:t>
                          </a:r>
                          <a14:m>
                            <m:oMath xmlns:m="http://schemas.openxmlformats.org/officeDocument/2006/math">
                              <m:r>
                                <a:rPr lang="en-IN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Simplify using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properties of exponents.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Set the exponents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equal to each other.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Solve the resulting linear equation.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344923"/>
                  </p:ext>
                </p:extLst>
              </p:nvPr>
            </p:nvGraphicFramePr>
            <p:xfrm>
              <a:off x="1023048" y="1295400"/>
              <a:ext cx="7663752" cy="4164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54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90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425" r="-426360" b="-368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834" t="-3425" r="-427979" b="-368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Again, we need to rewrite both sides using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the same base.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66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1029" r="-426360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834" t="-111029" r="-427979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2300" t="-111029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37647" r="-426360" b="-3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834" t="-337647" r="-427979" b="-3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Simplify using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properties of exponents.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37647" r="-426360" b="-2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834" t="-437647" r="-427979" b="-2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Set the exponents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equal to each other.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37647" r="-426360" b="-1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834" t="-537647" r="-427979" b="-1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Solve the resulting linear equation.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68707" r="-426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834" t="-368707" r="-427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672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Elementary Exponential Equations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384063"/>
                  </p:ext>
                </p:extLst>
              </p:nvPr>
            </p:nvGraphicFramePr>
            <p:xfrm>
              <a:off x="914400" y="1188021"/>
              <a:ext cx="7620000" cy="40697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Sometimes, the choice of base is not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obvious.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Initially, we write the right-hand side as shown.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IN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Then,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we can make the two bases equal by using properties of exponents.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After making both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bases the same, we equate the exponents to find the solution.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384063"/>
                  </p:ext>
                </p:extLst>
              </p:nvPr>
            </p:nvGraphicFramePr>
            <p:xfrm>
              <a:off x="914400" y="1188021"/>
              <a:ext cx="7620000" cy="40697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97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762" r="-564894" b="-279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5505" t="-2762" r="-270035" b="-279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Sometimes, the choice of base is not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obvious.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4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564894" b="-171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5505" t="-100000" r="-270035" b="-171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Initially, we write the right-hand side as shown.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34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98930" r="-564894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5505" t="-198930" r="-270035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Then,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we can make the two bases equal by using properties of exponents.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86087" r="-564894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5505" t="-486087" r="-27003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After making both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bases the same, we equate the exponents to find the solution.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IN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421282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and Classification of </a:t>
            </a:r>
            <a:br>
              <a:rPr lang="en-US" dirty="0"/>
            </a:br>
            <a:r>
              <a:rPr lang="en-US" dirty="0"/>
              <a:t>Exponential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Exponential Functions</a:t>
            </a:r>
          </a:p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be a fixed, positive real number not equal to 1. The </a:t>
            </a:r>
            <a:r>
              <a:rPr lang="en-US" b="1" dirty="0">
                <a:solidFill>
                  <a:srgbClr val="000000"/>
                </a:solidFill>
              </a:rPr>
              <a:t>exponential function with base </a:t>
            </a:r>
            <a:r>
              <a:rPr lang="en-US" b="1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the function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37029"/>
              </p:ext>
            </p:extLst>
          </p:nvPr>
        </p:nvGraphicFramePr>
        <p:xfrm>
          <a:off x="3848100" y="27178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1447560" imgH="482400" progId="Equation.DSMT4">
                  <p:embed/>
                </p:oleObj>
              </mc:Choice>
              <mc:Fallback>
                <p:oleObj name="Equation" r:id="rId3" imgW="144756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717800"/>
                        <a:ext cx="144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and Classification of </a:t>
            </a:r>
            <a:br>
              <a:rPr lang="en-US" dirty="0"/>
            </a:br>
            <a:r>
              <a:rPr lang="en-US" dirty="0"/>
              <a:t>Exponential Functions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Behavior of Exponential Functions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Given a positive real number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</a:rPr>
                  <a:t> not equal to 1, the function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)=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i="1" baseline="30000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is:</a:t>
                </a:r>
              </a:p>
              <a:p>
                <a:pPr marL="463550" indent="-354013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a </a:t>
                </a:r>
                <a:r>
                  <a:rPr lang="en-US" b="1" dirty="0">
                    <a:solidFill>
                      <a:srgbClr val="000000"/>
                    </a:solidFill>
                  </a:rPr>
                  <a:t>decreasing function</a:t>
                </a:r>
                <a:r>
                  <a:rPr lang="en-US" dirty="0">
                    <a:solidFill>
                      <a:srgbClr val="000000"/>
                    </a:solidFill>
                  </a:rPr>
                  <a:t> if 0 &lt;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</a:rPr>
                  <a:t> &lt; 1, with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) →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463550" indent="-354013"/>
                <a:r>
                  <a:rPr lang="en-US" dirty="0">
                    <a:solidFill>
                      <a:srgbClr val="000000"/>
                    </a:solidFill>
                  </a:rPr>
                  <a:t>	as 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→ −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) → 0 as 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463550" indent="-354013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an </a:t>
                </a:r>
                <a:r>
                  <a:rPr lang="en-US" b="1" dirty="0">
                    <a:solidFill>
                      <a:srgbClr val="000000"/>
                    </a:solidFill>
                  </a:rPr>
                  <a:t>increasing function</a:t>
                </a:r>
                <a:r>
                  <a:rPr lang="en-US" dirty="0">
                    <a:solidFill>
                      <a:srgbClr val="000000"/>
                    </a:solidFill>
                  </a:rPr>
                  <a:t> if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dirty="0">
                    <a:solidFill>
                      <a:srgbClr val="000000"/>
                    </a:solidFill>
                  </a:rPr>
                  <a:t> &gt; 1, with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) → 0 </a:t>
                </a:r>
              </a:p>
              <a:p>
                <a:pPr marL="463550" indent="-354013"/>
                <a:r>
                  <a:rPr lang="en-US" dirty="0">
                    <a:solidFill>
                      <a:srgbClr val="000000"/>
                    </a:solidFill>
                  </a:rPr>
                  <a:t>	as 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→ −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) →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as 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In either case, the point (0, 1) lies on the graph of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, the domain of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 is the set of real numbers, and the range of 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 is the set of positive real numbers.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8" t="-1854" r="-1181" b="-662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the graphs of the following exponential functions.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86556"/>
              </p:ext>
            </p:extLst>
          </p:nvPr>
        </p:nvGraphicFramePr>
        <p:xfrm>
          <a:off x="533400" y="2444750"/>
          <a:ext cx="21971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3" imgW="2197080" imgH="1765080" progId="Equation.DSMT4">
                  <p:embed/>
                </p:oleObj>
              </mc:Choice>
              <mc:Fallback>
                <p:oleObj name="Equation" r:id="rId3" imgW="2197080" imgH="1765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44750"/>
                        <a:ext cx="21971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471172"/>
              </a:xfrm>
              <a:noFill/>
              <a:ln w="28575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Note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will produce a good idea of the shape of the graph.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471172"/>
              </a:xfrm>
              <a:blipFill>
                <a:blip r:embed="rId2"/>
                <a:stretch>
                  <a:fillRect l="-1328" t="-2846" b="-975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44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4267200" cy="4572000"/>
              </a:xfrm>
            </p:spPr>
            <p:txBody>
              <a:bodyPr/>
              <a:lstStyle/>
              <a:p>
                <a:r>
                  <a:rPr lang="en-IN" b="1" dirty="0"/>
                  <a:t>Solutions</a:t>
                </a:r>
              </a:p>
              <a:p>
                <a:pPr lvl="0">
                  <a:spcBef>
                    <a:spcPts val="0"/>
                  </a:spcBef>
                  <a:defRPr/>
                </a:pPr>
                <a:r>
                  <a:rPr lang="en-IN" dirty="0"/>
                  <a:t>In both cases, we plot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IN" dirty="0"/>
                  <a:t> points by plugging in 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. We then connect the points with a smooth curve.</a:t>
                </a:r>
              </a:p>
              <a:p>
                <a:endParaRPr lang="en-IN" dirty="0"/>
              </a:p>
              <a:p>
                <a:endParaRPr lang="en-IN" b="1" dirty="0"/>
              </a:p>
              <a:p>
                <a:endParaRPr lang="en-IN" sz="20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4267200" cy="4572000"/>
              </a:xfrm>
              <a:blipFill>
                <a:blip r:embed="rId2"/>
                <a:stretch>
                  <a:fillRect l="-2857" t="-1200" r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CA90ECD-5017-4181-87FD-42BB75A9F957}"/>
              </a:ext>
            </a:extLst>
          </p:cNvPr>
          <p:cNvSpPr/>
          <p:nvPr/>
        </p:nvSpPr>
        <p:spPr>
          <a:xfrm>
            <a:off x="4876800" y="1780665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/>
              <a:t>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EEBA4-9DC0-498B-B49A-20489C1E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52600"/>
            <a:ext cx="364396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</a:t>
            </a:r>
            <a:r>
              <a:rPr lang="en-IN" sz="2000" dirty="0"/>
              <a:t>.</a:t>
            </a:r>
          </a:p>
          <a:p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305BF-87A6-4FBA-AEF0-DF0774A2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3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 of each of the following functions.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dirty="0"/>
                  <a:t>  </a:t>
                </a:r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61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Note</a:t>
            </a:r>
          </a:p>
          <a:p>
            <a:r>
              <a:rPr lang="en-IN" dirty="0">
                <a:solidFill>
                  <a:schemeClr val="tx1"/>
                </a:solidFill>
              </a:rPr>
              <a:t>For each example, first graph the base function, then apply any transformations.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6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950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Arial</vt:lpstr>
      <vt:lpstr>Office Theme</vt:lpstr>
      <vt:lpstr>Equation</vt:lpstr>
      <vt:lpstr>Section 4.1</vt:lpstr>
      <vt:lpstr>Definition and Classification of  Exponential Functions </vt:lpstr>
      <vt:lpstr>Definition and Classification of  Exponential Functions </vt:lpstr>
      <vt:lpstr>Example 1: Graphing Exponential Functions</vt:lpstr>
      <vt:lpstr>Example 1: Graphing Exponential Functions (cont.)</vt:lpstr>
      <vt:lpstr>Example 1: Graphing Exponential Functions (cont.)</vt:lpstr>
      <vt:lpstr>Example 1: Graphing Exponential Functions (cont.)</vt:lpstr>
      <vt:lpstr>Example 2: Graphing Exponential Functions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Solving Elementary Exponential Equations</vt:lpstr>
      <vt:lpstr>Solving Elementary Exponential Equations (cont.)</vt:lpstr>
      <vt:lpstr>Example 3: Solving Elementary Exponential Equations</vt:lpstr>
      <vt:lpstr>Example 3: Solving Elementary Exponential Equations (cont.)</vt:lpstr>
      <vt:lpstr>Example 3: Solving Elementary Exponential Equations (cont.)</vt:lpstr>
      <vt:lpstr>Example 3: Solving Elementary Exponential Equations (cont.)</vt:lpstr>
      <vt:lpstr>Example 3: Solving Elementary Exponential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Claudia Vance</cp:lastModifiedBy>
  <cp:revision>88</cp:revision>
  <dcterms:created xsi:type="dcterms:W3CDTF">2013-04-26T14:43:13Z</dcterms:created>
  <dcterms:modified xsi:type="dcterms:W3CDTF">2021-12-09T20:41:16Z</dcterms:modified>
</cp:coreProperties>
</file>