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4"/>
  </p:handoutMasterIdLst>
  <p:sldIdLst>
    <p:sldId id="256" r:id="rId2"/>
    <p:sldId id="259" r:id="rId3"/>
    <p:sldId id="260" r:id="rId4"/>
    <p:sldId id="278" r:id="rId5"/>
    <p:sldId id="279" r:id="rId6"/>
    <p:sldId id="280" r:id="rId7"/>
    <p:sldId id="264" r:id="rId8"/>
    <p:sldId id="284" r:id="rId9"/>
    <p:sldId id="265" r:id="rId10"/>
    <p:sldId id="266" r:id="rId11"/>
    <p:sldId id="282" r:id="rId12"/>
    <p:sldId id="268" r:id="rId13"/>
    <p:sldId id="269" r:id="rId14"/>
    <p:sldId id="283" r:id="rId15"/>
    <p:sldId id="271" r:id="rId16"/>
    <p:sldId id="272" r:id="rId17"/>
    <p:sldId id="273" r:id="rId18"/>
    <p:sldId id="274" r:id="rId19"/>
    <p:sldId id="281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mprasad" initials="s" lastIdx="7" clrIdx="0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2" name="Allison Conger" initials="AC" lastIdx="6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008080"/>
    <a:srgbClr val="0000FF"/>
    <a:srgbClr val="2D7D9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60"/>
  </p:normalViewPr>
  <p:slideViewPr>
    <p:cSldViewPr>
      <p:cViewPr varScale="1">
        <p:scale>
          <a:sx n="106" d="100"/>
          <a:sy n="106" d="100"/>
        </p:scale>
        <p:origin x="12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1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 of Exponential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Radioactive Decay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this point, a calculator is called for, as we need to take the 5730</a:t>
                </a:r>
                <a:r>
                  <a:rPr lang="en-US" baseline="30000" dirty="0"/>
                  <a:t>th</a:t>
                </a:r>
                <a:r>
                  <a:rPr lang="en-US" dirty="0"/>
                  <a:t> root of both sides. This gives us the value for </a:t>
                </a:r>
                <a:r>
                  <a:rPr lang="en-US" i="1" dirty="0"/>
                  <a:t>a</a:t>
                </a:r>
                <a:r>
                  <a:rPr lang="en-US" dirty="0"/>
                  <a:t> that we seek.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is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0.999879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(using our approximate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20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69220"/>
              </p:ext>
            </p:extLst>
          </p:nvPr>
        </p:nvGraphicFramePr>
        <p:xfrm>
          <a:off x="2946400" y="2679700"/>
          <a:ext cx="32512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4" imgW="3251160" imgH="1130040" progId="Equation.DSMT4">
                  <p:embed/>
                </p:oleObj>
              </mc:Choice>
              <mc:Fallback>
                <p:oleObj name="Equation" r:id="rId4" imgW="3251160" imgH="1130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679700"/>
                        <a:ext cx="32512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Radioactive Decay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function is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0.999879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(using our approximate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). We can verify that the function behaves as expected by evaluating A at various multiples of the half-life for carbon-14, as shown.</a:t>
                </a:r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∙5730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0.999879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5730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∙5730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0.999879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11,46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∙5730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0.999879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17,19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99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 and the Number </a:t>
            </a:r>
            <a:r>
              <a:rPr lang="en-US" i="1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2936188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Compound Interest Formula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An investment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dollars, compounded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times per year at an annual interest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has a value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years of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2936188"/>
              </a:xfrm>
              <a:blipFill>
                <a:blip r:embed="rId3"/>
                <a:stretch>
                  <a:fillRect l="-1328" t="-143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30225"/>
              </p:ext>
            </p:extLst>
          </p:nvPr>
        </p:nvGraphicFramePr>
        <p:xfrm>
          <a:off x="3270250" y="2971800"/>
          <a:ext cx="2603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4" imgW="2603160" imgH="990360" progId="Equation.DSMT4">
                  <p:embed/>
                </p:oleObj>
              </mc:Choice>
              <mc:Fallback>
                <p:oleObj name="Equation" r:id="rId4" imgW="2603160" imgH="990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2971800"/>
                        <a:ext cx="2603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Compound Interest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Sandy invests </a:t>
            </a:r>
            <a:r>
              <a:rPr lang="en-US" dirty="0">
                <a:solidFill>
                  <a:srgbClr val="0000FF"/>
                </a:solidFill>
              </a:rPr>
              <a:t>$10,000 </a:t>
            </a:r>
            <a:r>
              <a:rPr lang="en-US" dirty="0"/>
              <a:t>in a savings account earning </a:t>
            </a:r>
            <a:r>
              <a:rPr lang="en-US" dirty="0">
                <a:solidFill>
                  <a:srgbClr val="0000FF"/>
                </a:solidFill>
              </a:rPr>
              <a:t>4.5%</a:t>
            </a:r>
            <a:r>
              <a:rPr lang="en-US" dirty="0"/>
              <a:t> annual interest compounded quarterly. What is the value of her investment after three and a half years?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Compound Interest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72000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=0.045</m:t>
                    </m:r>
                  </m:oMath>
                </a14:m>
                <a:r>
                  <a:rPr lang="en-US" dirty="0"/>
                  <a:t> (remember to express the interest rate in decimal form),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(since the account is compounded four times a year), 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dirty="0"/>
                  <a:t>. Now we substitute and evaluate.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Thus, after three and a half years, Sandy’s investment grows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$11,695.52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72000"/>
              </a:xfrm>
              <a:blipFill>
                <a:blip r:embed="rId3"/>
                <a:stretch>
                  <a:fillRect l="-1481" t="-1333" r="-741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1ACDE3-0D0B-481A-8E77-992F55BEA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90779"/>
              </p:ext>
            </p:extLst>
          </p:nvPr>
        </p:nvGraphicFramePr>
        <p:xfrm>
          <a:off x="1544638" y="3363277"/>
          <a:ext cx="4660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4" imgW="4660560" imgH="1028520" progId="Equation.DSMT4">
                  <p:embed/>
                </p:oleObj>
              </mc:Choice>
              <mc:Fallback>
                <p:oleObj name="Equation" r:id="rId4" imgW="4660560" imgH="102852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363277"/>
                        <a:ext cx="4660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8F86C8-AEB1-4236-B738-5297C13C1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577"/>
              </p:ext>
            </p:extLst>
          </p:nvPr>
        </p:nvGraphicFramePr>
        <p:xfrm>
          <a:off x="2519363" y="4485640"/>
          <a:ext cx="293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6" imgW="2933640" imgH="558720" progId="Equation.DSMT4">
                  <p:embed/>
                </p:oleObj>
              </mc:Choice>
              <mc:Fallback>
                <p:oleObj name="Equation" r:id="rId6" imgW="2933640" imgH="558720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4485640"/>
                        <a:ext cx="293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AAEA65-AEEB-480F-ADBF-02AB7D9E9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27044"/>
              </p:ext>
            </p:extLst>
          </p:nvPr>
        </p:nvGraphicFramePr>
        <p:xfrm>
          <a:off x="5473700" y="4592964"/>
          <a:ext cx="1993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8" imgW="1993680" imgH="368280" progId="Equation.DSMT4">
                  <p:embed/>
                </p:oleObj>
              </mc:Choice>
              <mc:Fallback>
                <p:oleObj name="Equation" r:id="rId8" imgW="1993680" imgH="36828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592964"/>
                        <a:ext cx="1993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80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Compound Interest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Nine months after depositing </a:t>
            </a:r>
            <a:r>
              <a:rPr lang="en-US" dirty="0">
                <a:solidFill>
                  <a:srgbClr val="0000FF"/>
                </a:solidFill>
              </a:rPr>
              <a:t>$520.00</a:t>
            </a:r>
            <a:r>
              <a:rPr lang="en-US" dirty="0"/>
              <a:t> in a monthly compounded savings account, Frank checks his balance and finds the account has </a:t>
            </a:r>
            <a:r>
              <a:rPr lang="en-US" dirty="0">
                <a:solidFill>
                  <a:srgbClr val="0000FF"/>
                </a:solidFill>
              </a:rPr>
              <a:t>$528.84</a:t>
            </a:r>
            <a:r>
              <a:rPr lang="en-US" dirty="0"/>
              <a:t>. Being the forgetful type, he can’t remember what the annual interest rate for his account is, and sees the bank is advertising a rate of </a:t>
            </a:r>
            <a:r>
              <a:rPr lang="en-US" dirty="0">
                <a:solidFill>
                  <a:srgbClr val="0000FF"/>
                </a:solidFill>
              </a:rPr>
              <a:t>2.5%</a:t>
            </a:r>
            <a:r>
              <a:rPr lang="en-US" dirty="0"/>
              <a:t> for new accounts. Should he close out his existing account and open a new one?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Compound Interest Formula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As in Example 3, we will begin by identifying the known quantities in the compound interest formula: </a:t>
            </a: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dirty="0">
                <a:solidFill>
                  <a:srgbClr val="000099"/>
                </a:solidFill>
              </a:rPr>
              <a:t> = 520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solidFill>
                  <a:srgbClr val="000099"/>
                </a:solidFill>
              </a:rPr>
              <a:t>n</a:t>
            </a:r>
            <a:r>
              <a:rPr lang="en-US" dirty="0">
                <a:solidFill>
                  <a:srgbClr val="000099"/>
                </a:solidFill>
              </a:rPr>
              <a:t> = 12</a:t>
            </a:r>
            <a:r>
              <a:rPr lang="en-US" dirty="0"/>
              <a:t> (12 compoundings per year), and </a:t>
            </a:r>
            <a:r>
              <a:rPr lang="en-US" i="1" dirty="0">
                <a:solidFill>
                  <a:srgbClr val="000099"/>
                </a:solidFill>
              </a:rPr>
              <a:t>t </a:t>
            </a:r>
            <a:r>
              <a:rPr lang="en-US" dirty="0">
                <a:solidFill>
                  <a:srgbClr val="000099"/>
                </a:solidFill>
              </a:rPr>
              <a:t>= 0.75</a:t>
            </a:r>
            <a:r>
              <a:rPr lang="en-US" dirty="0"/>
              <a:t> (nine months is three-quarters of a year).</a:t>
            </a:r>
          </a:p>
          <a:p>
            <a:r>
              <a:rPr lang="en-US" dirty="0"/>
              <a:t>Further, the amount in the account, </a:t>
            </a:r>
            <a:r>
              <a:rPr lang="en-US" i="1" dirty="0"/>
              <a:t>A</a:t>
            </a:r>
            <a:r>
              <a:rPr lang="en-US" dirty="0"/>
              <a:t>, at this time is </a:t>
            </a:r>
            <a:r>
              <a:rPr lang="en-US" dirty="0">
                <a:solidFill>
                  <a:srgbClr val="000099"/>
                </a:solidFill>
              </a:rPr>
              <a:t>$528.84</a:t>
            </a:r>
            <a:r>
              <a:rPr lang="en-US" dirty="0"/>
              <a:t>. This gives us the equation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r>
              <a:rPr lang="en-US" dirty="0"/>
              <a:t>to solve for </a:t>
            </a:r>
            <a:r>
              <a:rPr lang="en-US" i="1" dirty="0"/>
              <a:t>r</a:t>
            </a:r>
            <a:r>
              <a:rPr lang="en-US" dirty="0"/>
              <a:t>, the annual interest rate.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27815"/>
              </p:ext>
            </p:extLst>
          </p:nvPr>
        </p:nvGraphicFramePr>
        <p:xfrm>
          <a:off x="2578100" y="4519441"/>
          <a:ext cx="3987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3987720" imgH="1015920" progId="Equation.DSMT4">
                  <p:embed/>
                </p:oleObj>
              </mc:Choice>
              <mc:Fallback>
                <p:oleObj name="Equation" r:id="rId3" imgW="398772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519441"/>
                        <a:ext cx="3987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Compound Interest Formula (cont.)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578261"/>
              </p:ext>
            </p:extLst>
          </p:nvPr>
        </p:nvGraphicFramePr>
        <p:xfrm>
          <a:off x="1247611" y="1219200"/>
          <a:ext cx="3238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3" imgW="3238200" imgH="990360" progId="Equation.DSMT4">
                  <p:embed/>
                </p:oleObj>
              </mc:Choice>
              <mc:Fallback>
                <p:oleObj name="Equation" r:id="rId3" imgW="3238200" imgH="990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611" y="1219200"/>
                        <a:ext cx="3238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94788"/>
              </p:ext>
            </p:extLst>
          </p:nvPr>
        </p:nvGraphicFramePr>
        <p:xfrm>
          <a:off x="1438111" y="2326944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5" imgW="2476440" imgH="990360" progId="Equation.DSMT4">
                  <p:embed/>
                </p:oleObj>
              </mc:Choice>
              <mc:Fallback>
                <p:oleObj name="Equation" r:id="rId5" imgW="247644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111" y="2326944"/>
                        <a:ext cx="2476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720072"/>
              </p:ext>
            </p:extLst>
          </p:nvPr>
        </p:nvGraphicFramePr>
        <p:xfrm>
          <a:off x="903763" y="342900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7" imgW="2527200" imgH="838080" progId="Equation.DSMT4">
                  <p:embed/>
                </p:oleObj>
              </mc:Choice>
              <mc:Fallback>
                <p:oleObj name="Equation" r:id="rId7" imgW="2527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3" y="3429000"/>
                        <a:ext cx="2527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18057"/>
              </p:ext>
            </p:extLst>
          </p:nvPr>
        </p:nvGraphicFramePr>
        <p:xfrm>
          <a:off x="889167" y="4370696"/>
          <a:ext cx="208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9" imgW="2082600" imgH="838080" progId="Equation.DSMT4">
                  <p:embed/>
                </p:oleObj>
              </mc:Choice>
              <mc:Fallback>
                <p:oleObj name="Equation" r:id="rId9" imgW="20826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167" y="4370696"/>
                        <a:ext cx="208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13894"/>
              </p:ext>
            </p:extLst>
          </p:nvPr>
        </p:nvGraphicFramePr>
        <p:xfrm>
          <a:off x="1248559" y="5374944"/>
          <a:ext cx="147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11" imgW="1473120" imgH="291960" progId="Equation.DSMT4">
                  <p:embed/>
                </p:oleObj>
              </mc:Choice>
              <mc:Fallback>
                <p:oleObj name="Equation" r:id="rId11" imgW="14731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559" y="5374944"/>
                        <a:ext cx="147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755238" y="1529834"/>
            <a:ext cx="253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 the exponent.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5238" y="2678668"/>
            <a:ext cx="2786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520.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5238" y="3669268"/>
            <a:ext cx="362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Take the ninth root of both sides.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5238" y="4615574"/>
            <a:ext cx="2451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 to solve for </a:t>
            </a:r>
            <a:r>
              <a:rPr lang="en-US" sz="2000" i="1" dirty="0">
                <a:solidFill>
                  <a:srgbClr val="008080"/>
                </a:solidFill>
              </a:rPr>
              <a:t>r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Compound Interest Formula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Frank’s current savings account is paying an annual interest rate of </a:t>
            </a:r>
            <a:r>
              <a:rPr lang="en-US" dirty="0">
                <a:solidFill>
                  <a:srgbClr val="FF0000"/>
                </a:solidFill>
              </a:rPr>
              <a:t>2.25%</a:t>
            </a:r>
            <a:r>
              <a:rPr lang="en-US" dirty="0"/>
              <a:t>, so he would gain a slight advantage by switching to a new account.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109D-EA78-43D8-8D4F-4C85ED42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 and the Number </a:t>
            </a:r>
            <a:r>
              <a:rPr lang="en-US" i="1" dirty="0"/>
              <a:t>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5BEF7-C0D7-4D98-8B1C-042BF1B1D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166764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IN" b="1" dirty="0">
                    <a:solidFill>
                      <a:srgbClr val="000000"/>
                    </a:solidFill>
                  </a:rPr>
                  <a:t>The Number </a:t>
                </a:r>
                <a:r>
                  <a:rPr lang="en-IN" b="1" i="1" dirty="0">
                    <a:solidFill>
                      <a:srgbClr val="000000"/>
                    </a:solidFill>
                  </a:rPr>
                  <a:t>e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defined as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≈2.71828182846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In most applications, the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≈2.7183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sufficiently accurate.</a:t>
                </a:r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5BEF7-C0D7-4D98-8B1C-042BF1B1D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166764"/>
              </a:xfrm>
              <a:blipFill>
                <a:blip r:embed="rId2"/>
                <a:stretch>
                  <a:fillRect l="-1328" t="-1336" b="-4008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1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biologist is culturing bacteria in a large Petri dish. She begins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bacteria, and supplies sufficient food so that for the first five hours the bacteria population grows exponentially, doubling every hour.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Find a function that models the population growth of this bacteria culture.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Determine when the population reaches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16,000</m:t>
                    </m:r>
                  </m:oMath>
                </a14:m>
                <a:r>
                  <a:rPr lang="en-US" dirty="0"/>
                  <a:t> bacteria.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Calculate the population two and a half hours after the scientist begins.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2133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 and the Number </a:t>
            </a:r>
            <a:r>
              <a:rPr lang="en-US" i="1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Continuous Compounding Formula</a:t>
            </a:r>
          </a:p>
          <a:p>
            <a:r>
              <a:rPr lang="en-US" dirty="0">
                <a:solidFill>
                  <a:srgbClr val="000000"/>
                </a:solidFill>
              </a:rPr>
              <a:t>An investment of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dollars, compounded continuously at an annual interest rate of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, has a value after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years of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049947"/>
              </p:ext>
            </p:extLst>
          </p:nvPr>
        </p:nvGraphicFramePr>
        <p:xfrm>
          <a:off x="3759200" y="3117850"/>
          <a:ext cx="162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3" imgW="1625400" imgH="507960" progId="Equation.DSMT4">
                  <p:embed/>
                </p:oleObj>
              </mc:Choice>
              <mc:Fallback>
                <p:oleObj name="Equation" r:id="rId3" imgW="162540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117850"/>
                        <a:ext cx="1625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Continuous Compounding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Sandy (last seen in Example 3) has the option of investing her </a:t>
            </a:r>
            <a:r>
              <a:rPr lang="en-US" dirty="0">
                <a:solidFill>
                  <a:srgbClr val="0000FF"/>
                </a:solidFill>
              </a:rPr>
              <a:t>$10,000 </a:t>
            </a:r>
            <a:r>
              <a:rPr lang="en-US" dirty="0"/>
              <a:t>in a continuously compounded account earning </a:t>
            </a:r>
            <a:r>
              <a:rPr lang="en-US" dirty="0">
                <a:solidFill>
                  <a:srgbClr val="0000FF"/>
                </a:solidFill>
              </a:rPr>
              <a:t>4.5%</a:t>
            </a:r>
            <a:r>
              <a:rPr lang="en-US" dirty="0"/>
              <a:t> annual interest, what will be the value of her account in three and a half years?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Continuous Compounding Formula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Again, the solution boils down to substituting the correct values and evaluating the result. Here, </a:t>
            </a:r>
            <a:br>
              <a:rPr lang="en-US" dirty="0"/>
            </a:br>
            <a:r>
              <a:rPr lang="en-US" i="1" dirty="0"/>
              <a:t>P </a:t>
            </a:r>
            <a:r>
              <a:rPr lang="en-US" dirty="0"/>
              <a:t>= 10,000, </a:t>
            </a:r>
            <a:r>
              <a:rPr lang="en-US" i="1" dirty="0"/>
              <a:t>r</a:t>
            </a:r>
            <a:r>
              <a:rPr lang="en-US" dirty="0"/>
              <a:t> = 0.045, and </a:t>
            </a:r>
            <a:r>
              <a:rPr lang="en-US" i="1" dirty="0"/>
              <a:t>t</a:t>
            </a:r>
            <a:r>
              <a:rPr lang="en-US" dirty="0"/>
              <a:t> = 3.5.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account earns </a:t>
            </a:r>
            <a:r>
              <a:rPr lang="en-US" dirty="0">
                <a:solidFill>
                  <a:srgbClr val="FF0000"/>
                </a:solidFill>
              </a:rPr>
              <a:t>$10.29</a:t>
            </a:r>
            <a:r>
              <a:rPr lang="en-US" dirty="0"/>
              <a:t> more than the quarterly compounded account in Example 3.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49330"/>
              </p:ext>
            </p:extLst>
          </p:nvPr>
        </p:nvGraphicFramePr>
        <p:xfrm>
          <a:off x="2843213" y="3136900"/>
          <a:ext cx="345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3" imgW="3454200" imgH="520560" progId="Equation.DSMT4">
                  <p:embed/>
                </p:oleObj>
              </mc:Choice>
              <mc:Fallback>
                <p:oleObj name="Equation" r:id="rId3" imgW="3454200" imgH="520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136900"/>
                        <a:ext cx="345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3844"/>
              </p:ext>
            </p:extLst>
          </p:nvPr>
        </p:nvGraphicFramePr>
        <p:xfrm>
          <a:off x="3822700" y="3686175"/>
          <a:ext cx="205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5" imgW="2057400" imgH="419040" progId="Equation.DSMT4">
                  <p:embed/>
                </p:oleObj>
              </mc:Choice>
              <mc:Fallback>
                <p:oleObj name="Equation" r:id="rId5" imgW="20574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686175"/>
                        <a:ext cx="2057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40599"/>
              </p:ext>
            </p:extLst>
          </p:nvPr>
        </p:nvGraphicFramePr>
        <p:xfrm>
          <a:off x="3838575" y="4279900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7" imgW="1904760" imgH="368280" progId="Equation.DSMT4">
                  <p:embed/>
                </p:oleObj>
              </mc:Choice>
              <mc:Fallback>
                <p:oleObj name="Equation" r:id="rId7" imgW="190476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4279900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Solution 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We know that we seek a function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 Since the scientist starts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bacteria, the initial population,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47675"/>
                <a:r>
                  <a:rPr lang="en-US" dirty="0"/>
                  <a:t>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we use the fact that the population doubles every hour.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FE34-BF27-4D2A-8D4D-90D52063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7A087-0A1A-4FA1-9C57-7F1E1BE36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</p:spPr>
            <p:txBody>
              <a:bodyPr anchor="t"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Thus, a function which models the population growth of the bacteria culture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measured in hours.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7A087-0A1A-4FA1-9C57-7F1E1BE36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72000"/>
              </a:xfrm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FA7EAF5-E887-4D94-8807-C08EEB070A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751962"/>
                  </p:ext>
                </p:extLst>
              </p:nvPr>
            </p:nvGraphicFramePr>
            <p:xfrm>
              <a:off x="723900" y="1397000"/>
              <a:ext cx="7696200" cy="225552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51243">
                      <a:extLst>
                        <a:ext uri="{9D8B030D-6E8A-4147-A177-3AD203B41FA5}">
                          <a16:colId xmlns:a16="http://schemas.microsoft.com/office/drawing/2014/main" val="3537773295"/>
                        </a:ext>
                      </a:extLst>
                    </a:gridCol>
                    <a:gridCol w="1780223">
                      <a:extLst>
                        <a:ext uri="{9D8B030D-6E8A-4147-A177-3AD203B41FA5}">
                          <a16:colId xmlns:a16="http://schemas.microsoft.com/office/drawing/2014/main" val="2528580854"/>
                        </a:ext>
                      </a:extLst>
                    </a:gridCol>
                    <a:gridCol w="4864734">
                      <a:extLst>
                        <a:ext uri="{9D8B030D-6E8A-4147-A177-3AD203B41FA5}">
                          <a16:colId xmlns:a16="http://schemas.microsoft.com/office/drawing/2014/main" val="3671710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2000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Substitute, using the fact that the population after one hour equals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 bacteria.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6712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2000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3343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2000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Simplify, then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4405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064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FA7EAF5-E887-4D94-8807-C08EEB070A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751962"/>
                  </p:ext>
                </p:extLst>
              </p:nvPr>
            </p:nvGraphicFramePr>
            <p:xfrm>
              <a:off x="723900" y="1397000"/>
              <a:ext cx="7696200" cy="225552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51243">
                      <a:extLst>
                        <a:ext uri="{9D8B030D-6E8A-4147-A177-3AD203B41FA5}">
                          <a16:colId xmlns:a16="http://schemas.microsoft.com/office/drawing/2014/main" val="3537773295"/>
                        </a:ext>
                      </a:extLst>
                    </a:gridCol>
                    <a:gridCol w="1780223">
                      <a:extLst>
                        <a:ext uri="{9D8B030D-6E8A-4147-A177-3AD203B41FA5}">
                          <a16:colId xmlns:a16="http://schemas.microsoft.com/office/drawing/2014/main" val="2528580854"/>
                        </a:ext>
                      </a:extLst>
                    </a:gridCol>
                    <a:gridCol w="4864734">
                      <a:extLst>
                        <a:ext uri="{9D8B030D-6E8A-4147-A177-3AD203B41FA5}">
                          <a16:colId xmlns:a16="http://schemas.microsoft.com/office/drawing/2014/main" val="367171075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348" r="-630636" b="-22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247" t="-4348" r="-273630" b="-22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198" t="-4348" b="-22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67128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39535" r="-630636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247" t="-139535" r="-273630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334328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42353" r="-6306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9247" t="-242353" r="-2736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198" t="-24235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44051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2353" r="-630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247" t="-342353" r="-273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064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378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FE34-BF27-4D2A-8D4D-90D52063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7A087-0A1A-4FA1-9C57-7F1E1BE36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572000"/>
              </a:xfrm>
            </p:spPr>
            <p:txBody>
              <a:bodyPr anchor="t"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We wish to find the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=16,000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2064"/>
                <a:r>
                  <a:rPr lang="en-US" dirty="0"/>
                  <a:t>Thus, the bacteria culture reaches a population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16,000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hours.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7A087-0A1A-4FA1-9C57-7F1E1BE36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572000"/>
              </a:xfrm>
              <a:blipFill>
                <a:blip r:embed="rId2"/>
                <a:stretch>
                  <a:fillRect l="-1527" t="-1467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04CCDD-F1A3-4FB4-938B-1EB8990D7E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270679"/>
                  </p:ext>
                </p:extLst>
              </p:nvPr>
            </p:nvGraphicFramePr>
            <p:xfrm>
              <a:off x="910624" y="2078228"/>
              <a:ext cx="8209343" cy="20726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321118">
                      <a:extLst>
                        <a:ext uri="{9D8B030D-6E8A-4147-A177-3AD203B41FA5}">
                          <a16:colId xmlns:a16="http://schemas.microsoft.com/office/drawing/2014/main" val="3537773295"/>
                        </a:ext>
                      </a:extLst>
                    </a:gridCol>
                    <a:gridCol w="2023491">
                      <a:extLst>
                        <a:ext uri="{9D8B030D-6E8A-4147-A177-3AD203B41FA5}">
                          <a16:colId xmlns:a16="http://schemas.microsoft.com/office/drawing/2014/main" val="2528580854"/>
                        </a:ext>
                      </a:extLst>
                    </a:gridCol>
                    <a:gridCol w="4864734">
                      <a:extLst>
                        <a:ext uri="{9D8B030D-6E8A-4147-A177-3AD203B41FA5}">
                          <a16:colId xmlns:a16="http://schemas.microsoft.com/office/drawing/2014/main" val="3671710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16,000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Substitute the desired population value.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6712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Divide both sides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83343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800" dirty="0"/>
                            <a:t>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Rewrite both sides with the same base,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4405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IN" sz="2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Equate the exponents and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064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04CCDD-F1A3-4FB4-938B-1EB8990D7E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270679"/>
                  </p:ext>
                </p:extLst>
              </p:nvPr>
            </p:nvGraphicFramePr>
            <p:xfrm>
              <a:off x="910624" y="2078228"/>
              <a:ext cx="8209343" cy="20726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321118">
                      <a:extLst>
                        <a:ext uri="{9D8B030D-6E8A-4147-A177-3AD203B41FA5}">
                          <a16:colId xmlns:a16="http://schemas.microsoft.com/office/drawing/2014/main" val="3537773295"/>
                        </a:ext>
                      </a:extLst>
                    </a:gridCol>
                    <a:gridCol w="2023491">
                      <a:extLst>
                        <a:ext uri="{9D8B030D-6E8A-4147-A177-3AD203B41FA5}">
                          <a16:colId xmlns:a16="http://schemas.microsoft.com/office/drawing/2014/main" val="2528580854"/>
                        </a:ext>
                      </a:extLst>
                    </a:gridCol>
                    <a:gridCol w="4864734">
                      <a:extLst>
                        <a:ext uri="{9D8B030D-6E8A-4147-A177-3AD203B41FA5}">
                          <a16:colId xmlns:a16="http://schemas.microsoft.com/office/drawing/2014/main" val="367171075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521198" b="-3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61" r="-240663" b="-3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Substitute the desired population value.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67128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8837" r="-521198" b="-2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61" t="-98837" r="-240663" b="-2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8711" t="-98837" b="-20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334328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1176" r="-521198" b="-1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361" t="-201176" r="-240663" b="-1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8711" t="-201176" b="-10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44051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1176" r="-521198" b="-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61" t="-301176" r="-240663" b="-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Equate the exponents and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064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658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39D9-4308-48FB-A8A7-565A840D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Population Growth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D07C2-89A5-419D-9DB5-19F670B73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To calculate the population two and half hours after growth begins, we 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dirty="0"/>
                  <a:t> into the population model function.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39750"/>
                <a:r>
                  <a:rPr lang="en-US" dirty="0"/>
                  <a:t>While we could rewrite this using rational exponents, and try to find an exact value, frequently this will be very tedious or impossible, so we use a calculator to evaluate.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≈5657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bacteria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D07C2-89A5-419D-9DB5-19F670B73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8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Radioactive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base </a:t>
            </a:r>
            <a:r>
              <a:rPr lang="en-US" i="1" dirty="0"/>
              <a:t>a</a:t>
            </a:r>
            <a:r>
              <a:rPr lang="en-US" dirty="0"/>
              <a:t> so that the function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1" baseline="30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accurately describes the decay of carbon-14 as a function of </a:t>
            </a:r>
            <a:r>
              <a:rPr lang="en-US" i="1" dirty="0"/>
              <a:t>t</a:t>
            </a:r>
            <a:r>
              <a:rPr lang="en-US" dirty="0"/>
              <a:t> years.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Radioactive Decay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Note that </a:t>
            </a:r>
            <a:r>
              <a:rPr lang="en-US" i="1" dirty="0">
                <a:solidFill>
                  <a:srgbClr val="000099"/>
                </a:solidFill>
              </a:rPr>
              <a:t>A</a:t>
            </a:r>
            <a:r>
              <a:rPr lang="en-US" dirty="0">
                <a:solidFill>
                  <a:srgbClr val="000099"/>
                </a:solidFill>
              </a:rPr>
              <a:t>(0) = </a:t>
            </a:r>
            <a:r>
              <a:rPr lang="en-US" i="1" dirty="0">
                <a:solidFill>
                  <a:srgbClr val="000099"/>
                </a:solidFill>
              </a:rPr>
              <a:t>A</a:t>
            </a:r>
            <a:r>
              <a:rPr lang="en-US" baseline="-25000" dirty="0">
                <a:solidFill>
                  <a:srgbClr val="000099"/>
                </a:solidFill>
              </a:rPr>
              <a:t>0</a:t>
            </a:r>
            <a:r>
              <a:rPr lang="en-US" i="1" dirty="0">
                <a:solidFill>
                  <a:srgbClr val="000099"/>
                </a:solidFill>
              </a:rPr>
              <a:t>a</a:t>
            </a:r>
            <a:r>
              <a:rPr lang="en-US" baseline="30000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 = </a:t>
            </a:r>
            <a:r>
              <a:rPr lang="en-US" i="1" dirty="0">
                <a:solidFill>
                  <a:srgbClr val="000099"/>
                </a:solidFill>
              </a:rPr>
              <a:t>A</a:t>
            </a:r>
            <a:r>
              <a:rPr lang="en-US" baseline="-25000" dirty="0">
                <a:solidFill>
                  <a:srgbClr val="000099"/>
                </a:solidFill>
              </a:rPr>
              <a:t>0</a:t>
            </a:r>
            <a:r>
              <a:rPr lang="en-US" dirty="0"/>
              <a:t>, so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represents the amount of carbon-14 at time </a:t>
            </a:r>
            <a:r>
              <a:rPr lang="en-US" i="1" dirty="0"/>
              <a:t>t</a:t>
            </a:r>
            <a:r>
              <a:rPr lang="en-US" dirty="0"/>
              <a:t> = 0. Since we are seeking a general formula, we don’t know what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is specifically; that is, the value of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will vary depending on the details of the situation. But we can still determine the base constant </a:t>
            </a:r>
            <a:r>
              <a:rPr lang="en-US" i="1" dirty="0"/>
              <a:t>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28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Radioactive Decay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572000"/>
          </a:xfrm>
        </p:spPr>
        <p:txBody>
          <a:bodyPr>
            <a:normAutofit/>
          </a:bodyPr>
          <a:lstStyle/>
          <a:p>
            <a:r>
              <a:rPr lang="en-US" sz="2600" dirty="0"/>
              <a:t>What we know is that half of the original amount of carbon-14 decays over a period of </a:t>
            </a:r>
            <a:r>
              <a:rPr lang="en-US" sz="2600" dirty="0">
                <a:solidFill>
                  <a:srgbClr val="000099"/>
                </a:solidFill>
              </a:rPr>
              <a:t>5730</a:t>
            </a:r>
            <a:r>
              <a:rPr lang="en-US" sz="2600" dirty="0"/>
              <a:t> years, so </a:t>
            </a:r>
            <a:r>
              <a:rPr lang="en-US" sz="2600" i="1" dirty="0">
                <a:solidFill>
                  <a:srgbClr val="000099"/>
                </a:solidFill>
              </a:rPr>
              <a:t>A</a:t>
            </a:r>
            <a:r>
              <a:rPr lang="en-US" sz="2600" dirty="0">
                <a:solidFill>
                  <a:srgbClr val="000099"/>
                </a:solidFill>
              </a:rPr>
              <a:t>(5730)</a:t>
            </a:r>
            <a:r>
              <a:rPr lang="en-US" sz="2600" dirty="0"/>
              <a:t> will be half of </a:t>
            </a:r>
            <a:r>
              <a:rPr lang="en-US" sz="2600" i="1" dirty="0"/>
              <a:t>A</a:t>
            </a:r>
            <a:r>
              <a:rPr lang="en-US" sz="2600" baseline="-25000" dirty="0"/>
              <a:t>0</a:t>
            </a:r>
            <a:r>
              <a:rPr lang="en-US" sz="2600" dirty="0"/>
              <a:t>. This gives us the following equation.</a:t>
            </a:r>
          </a:p>
          <a:p>
            <a:pPr>
              <a:lnSpc>
                <a:spcPct val="200000"/>
              </a:lnSpc>
            </a:pPr>
            <a:endParaRPr lang="en-US" sz="2600" dirty="0"/>
          </a:p>
          <a:p>
            <a:r>
              <a:rPr lang="en-US" sz="2600" dirty="0"/>
              <a:t>To solve this for </a:t>
            </a:r>
            <a:r>
              <a:rPr lang="en-US" sz="2600" i="1" dirty="0"/>
              <a:t>a</a:t>
            </a:r>
            <a:r>
              <a:rPr lang="en-US" sz="2600" dirty="0"/>
              <a:t>, we can first divide both sides by </a:t>
            </a:r>
            <a:r>
              <a:rPr lang="en-US" sz="2600" i="1" dirty="0"/>
              <a:t>A</a:t>
            </a:r>
            <a:r>
              <a:rPr lang="en-US" sz="2600" baseline="-25000" dirty="0"/>
              <a:t>0</a:t>
            </a:r>
            <a:r>
              <a:rPr lang="en-US" sz="2600" dirty="0"/>
              <a:t>; the fact that </a:t>
            </a:r>
            <a:r>
              <a:rPr lang="en-US" sz="2600" i="1" dirty="0"/>
              <a:t>A</a:t>
            </a:r>
            <a:r>
              <a:rPr lang="en-US" sz="2600" baseline="-25000" dirty="0"/>
              <a:t>0</a:t>
            </a:r>
            <a:r>
              <a:rPr lang="en-US" sz="2600" dirty="0"/>
              <a:t> then cancels from the equation just emphasizes that its exact value is irrelevant for the task at hand. Now we have the following equation.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411585"/>
              </p:ext>
            </p:extLst>
          </p:nvPr>
        </p:nvGraphicFramePr>
        <p:xfrm>
          <a:off x="3613150" y="2362200"/>
          <a:ext cx="1917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1917360" imgH="825480" progId="Equation.DSMT4">
                  <p:embed/>
                </p:oleObj>
              </mc:Choice>
              <mc:Fallback>
                <p:oleObj name="Equation" r:id="rId3" imgW="1917360" imgH="825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2362200"/>
                        <a:ext cx="1917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28525"/>
              </p:ext>
            </p:extLst>
          </p:nvPr>
        </p:nvGraphicFramePr>
        <p:xfrm>
          <a:off x="4006850" y="4965700"/>
          <a:ext cx="1130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5" imgW="1130040" imgH="825480" progId="Equation.DSMT4">
                  <p:embed/>
                </p:oleObj>
              </mc:Choice>
              <mc:Fallback>
                <p:oleObj name="Equation" r:id="rId5" imgW="113004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4965700"/>
                        <a:ext cx="1130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1250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Arial</vt:lpstr>
      <vt:lpstr>Office Theme</vt:lpstr>
      <vt:lpstr>MathType 6.0 Equation</vt:lpstr>
      <vt:lpstr>Equation</vt:lpstr>
      <vt:lpstr>Section 4.2</vt:lpstr>
      <vt:lpstr>Example 1: Population Growth</vt:lpstr>
      <vt:lpstr>Example 1: Population Growth (cont.)</vt:lpstr>
      <vt:lpstr>Example 1: Population Growth (cont.)</vt:lpstr>
      <vt:lpstr>Example 1: Population Growth (cont.)</vt:lpstr>
      <vt:lpstr>Example 1: Population Growth (cont.)</vt:lpstr>
      <vt:lpstr>Example 2: Radioactive Decay</vt:lpstr>
      <vt:lpstr>Example 2: Radioactive Decay (cont.)</vt:lpstr>
      <vt:lpstr>Example 2: Radioactive Decay (cont.)</vt:lpstr>
      <vt:lpstr>Example 2: Radioactive Decay (cont.)</vt:lpstr>
      <vt:lpstr>Example 2: Radioactive Decay (cont.)</vt:lpstr>
      <vt:lpstr>Compound Interest and the Number e</vt:lpstr>
      <vt:lpstr>Example 3: Compound Interest Formula</vt:lpstr>
      <vt:lpstr>Example 3: Compound Interest Formula</vt:lpstr>
      <vt:lpstr>Example 4: Compound Interest Formula</vt:lpstr>
      <vt:lpstr>Example 4: Compound Interest Formula (cont.)</vt:lpstr>
      <vt:lpstr>Example 4: Compound Interest Formula (cont.)</vt:lpstr>
      <vt:lpstr>Example 4: Compound Interest Formula (cont.)</vt:lpstr>
      <vt:lpstr>Compound Interest and the Number e</vt:lpstr>
      <vt:lpstr>Compound Interest and the Number e</vt:lpstr>
      <vt:lpstr>Example 5: Continuous Compounding Formula</vt:lpstr>
      <vt:lpstr>Example 5: Continuous Compounding Formula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Danielle Bess</cp:lastModifiedBy>
  <cp:revision>62</cp:revision>
  <dcterms:created xsi:type="dcterms:W3CDTF">2013-04-26T14:43:13Z</dcterms:created>
  <dcterms:modified xsi:type="dcterms:W3CDTF">2021-12-03T18:04:55Z</dcterms:modified>
</cp:coreProperties>
</file>