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handoutMasterIdLst>
    <p:handoutMasterId r:id="rId36"/>
  </p:handoutMasterIdLst>
  <p:sldIdLst>
    <p:sldId id="256" r:id="rId3"/>
    <p:sldId id="260" r:id="rId4"/>
    <p:sldId id="261" r:id="rId5"/>
    <p:sldId id="262" r:id="rId6"/>
    <p:sldId id="263" r:id="rId7"/>
    <p:sldId id="264" r:id="rId8"/>
    <p:sldId id="279" r:id="rId9"/>
    <p:sldId id="280" r:id="rId10"/>
    <p:sldId id="281" r:id="rId11"/>
    <p:sldId id="282" r:id="rId12"/>
    <p:sldId id="289" r:id="rId13"/>
    <p:sldId id="278" r:id="rId14"/>
    <p:sldId id="288" r:id="rId15"/>
    <p:sldId id="284" r:id="rId16"/>
    <p:sldId id="285" r:id="rId17"/>
    <p:sldId id="283" r:id="rId18"/>
    <p:sldId id="290" r:id="rId19"/>
    <p:sldId id="265" r:id="rId20"/>
    <p:sldId id="266" r:id="rId21"/>
    <p:sldId id="267" r:id="rId22"/>
    <p:sldId id="268" r:id="rId23"/>
    <p:sldId id="291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86" r:id="rId32"/>
    <p:sldId id="276" r:id="rId33"/>
    <p:sldId id="287" r:id="rId34"/>
    <p:sldId id="277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kaprasad" initials="c" lastIdx="7" clrIdx="0">
    <p:extLst>
      <p:ext uri="{19B8F6BF-5375-455C-9EA6-DF929625EA0E}">
        <p15:presenceInfo xmlns:p15="http://schemas.microsoft.com/office/powerpoint/2012/main" userId="S-1-5-21-1666015839-3846122634-945917319-2233" providerId="AD"/>
      </p:ext>
    </p:extLst>
  </p:cmAuthor>
  <p:cmAuthor id="2" name="syamprasad" initials="s" lastIdx="5" clrIdx="1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3" name="Allison Conger" initials="AC" lastIdx="8" clrIdx="2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  <p:cmAuthor id="4" name="Allison Conger" initials="AC [2]" lastIdx="1" clrIdx="3">
    <p:extLst>
      <p:ext uri="{19B8F6BF-5375-455C-9EA6-DF929625EA0E}">
        <p15:presenceInfo xmlns:p15="http://schemas.microsoft.com/office/powerpoint/2012/main" userId="S-1-5-21-1482476501-413027322-842925246-3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3" autoAdjust="0"/>
    <p:restoredTop sz="94660"/>
  </p:normalViewPr>
  <p:slideViewPr>
    <p:cSldViewPr>
      <p:cViewPr varScale="1">
        <p:scale>
          <a:sx n="110" d="100"/>
          <a:sy n="110" d="100"/>
        </p:scale>
        <p:origin x="1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88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64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0.wmf"/><Relationship Id="rId26" Type="http://schemas.openxmlformats.org/officeDocument/2006/relationships/oleObject" Target="../embeddings/oleObject22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35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8.bin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32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8.wmf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44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7.bin"/><Relationship Id="rId24" Type="http://schemas.openxmlformats.org/officeDocument/2006/relationships/oleObject" Target="../embeddings/oleObject33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45.wmf"/><Relationship Id="rId10" Type="http://schemas.openxmlformats.org/officeDocument/2006/relationships/image" Target="../media/image39.wmf"/><Relationship Id="rId19" Type="http://schemas.openxmlformats.org/officeDocument/2006/relationships/image" Target="../media/image45.png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1F497D"/>
                </a:solidFill>
              </a:rPr>
              <a:t>Logarithmic Functions and </a:t>
            </a:r>
          </a:p>
          <a:p>
            <a:pPr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1F497D"/>
                </a:solidFill>
              </a:rPr>
              <a:t>Their Graphs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96A842-04E5-4AEF-8D3C-F5CCE4B94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b"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	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				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dirty="0"/>
                  <a:t>Figure 1: The Two Classes of Logarithmic Functions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496A842-04E5-4AEF-8D3C-F5CCE4B94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A8626FF-F41A-4629-AEF1-BF235736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71880"/>
            <a:ext cx="3771428" cy="3771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03D55C-9280-4816-861E-30E0A9DCF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172" y="1071880"/>
            <a:ext cx="3771428" cy="3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Logarithmic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4153958"/>
              </a:xfr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00000"/>
                    </a:solidFill>
                  </a:rPr>
                  <a:t>CAUTION!</a:t>
                </a:r>
              </a:p>
              <a:p>
                <a:pPr>
                  <a:lnSpc>
                    <a:spcPts val="3100"/>
                  </a:lnSpc>
                </a:pPr>
                <a:r>
                  <a:rPr lang="en-US" dirty="0">
                    <a:solidFill>
                      <a:srgbClr val="000000"/>
                    </a:solidFill>
                  </a:rPr>
                  <a:t>While it may appear so on the graph, logarithmic functions do </a:t>
                </a:r>
                <a:r>
                  <a:rPr lang="en-US" b="1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>
                    <a:solidFill>
                      <a:srgbClr val="000000"/>
                    </a:solidFill>
                  </a:rPr>
                  <a:t> have a horizontal asymptote. The reason that logarithmic functions often look like they have a horizontal asymptote is because they are among the slowest growing functions in mathematics! Consider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1024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2048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4096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 While the function may increase its value very slowly as </a:t>
                </a:r>
                <a:r>
                  <a:rPr lang="en-US" i="1" dirty="0">
                    <a:solidFill>
                      <a:srgbClr val="000000"/>
                    </a:solidFill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</a:rPr>
                  <a:t> increases, it never approaches an asymptote.</a:t>
                </a: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153958"/>
              </a:xfrm>
              <a:blipFill>
                <a:blip r:embed="rId2"/>
                <a:stretch>
                  <a:fillRect l="-1328" t="-1020" r="-1771" b="-3644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01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Logarithmic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the graphs of the following functions.</a:t>
            </a: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965062"/>
              </p:ext>
            </p:extLst>
          </p:nvPr>
        </p:nvGraphicFramePr>
        <p:xfrm>
          <a:off x="609600" y="2286000"/>
          <a:ext cx="23495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3" imgW="2349360" imgH="1600200" progId="Equation.DSMT4">
                  <p:embed/>
                </p:oleObj>
              </mc:Choice>
              <mc:Fallback>
                <p:oleObj name="Equation" r:id="rId3" imgW="234936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23495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46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Once again, plotting a few key points will provide a good idea of the shape of the function.</a:t>
            </a:r>
          </a:p>
        </p:txBody>
      </p:sp>
    </p:spTree>
    <p:extLst>
      <p:ext uri="{BB962C8B-B14F-4D97-AF65-F5344CB8AC3E}">
        <p14:creationId xmlns:p14="http://schemas.microsoft.com/office/powerpoint/2010/main" val="325897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Logarithmic Functions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64725"/>
            <a:ext cx="3985573" cy="40005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2EAD9-B224-46C5-ACB1-2F04C783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b="1" dirty="0"/>
              <a:t>a.</a:t>
            </a: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26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Logarithmic Functions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b.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4138613" cy="41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3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Logarithmic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the graphs of the following functions.</a:t>
            </a: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25266"/>
              </p:ext>
            </p:extLst>
          </p:nvPr>
        </p:nvGraphicFramePr>
        <p:xfrm>
          <a:off x="549275" y="1967552"/>
          <a:ext cx="36703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3" imgW="3670200" imgH="2450880" progId="Equation.DSMT4">
                  <p:embed/>
                </p:oleObj>
              </mc:Choice>
              <mc:Fallback>
                <p:oleObj name="Equation" r:id="rId3" imgW="3670200" imgH="245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1967552"/>
                        <a:ext cx="36703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3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Begin by graphing the base function, then apply any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224219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Logarithmic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4572000"/>
          </a:xfrm>
        </p:spPr>
        <p:txBody>
          <a:bodyPr/>
          <a:lstStyle/>
          <a:p>
            <a:r>
              <a:rPr lang="en-US" b="1" dirty="0"/>
              <a:t>Solution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846320" y="1923460"/>
                <a:ext cx="4145280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Begin by graphing the base function,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 This is shown as a dashed curve.</a:t>
                </a:r>
              </a:p>
              <a:p>
                <a:endParaRPr lang="en-US" sz="8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has been replaced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we shift the graph 2 units to the left.</a:t>
                </a:r>
              </a:p>
              <a:p>
                <a:endParaRPr lang="en-US" sz="8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To find the graph of </a:t>
                </a:r>
                <a:r>
                  <a:rPr lang="en-US" sz="2000" i="1" dirty="0">
                    <a:solidFill>
                      <a:srgbClr val="008080"/>
                    </a:solidFill>
                  </a:rPr>
                  <a:t>f</a:t>
                </a:r>
                <a:r>
                  <a:rPr lang="en-US" sz="2000" dirty="0">
                    <a:solidFill>
                      <a:srgbClr val="008080"/>
                    </a:solidFill>
                  </a:rPr>
                  <a:t>, we shift the result up 1 unit, since 1 has been added to the function. This graph is the solid curve.</a:t>
                </a:r>
              </a:p>
              <a:p>
                <a:endParaRPr lang="en-US" sz="8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Note that the asymptote has also shifted to the left.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1923460"/>
                <a:ext cx="4145280" cy="3847207"/>
              </a:xfrm>
              <a:prstGeom prst="rect">
                <a:avLst/>
              </a:prstGeom>
              <a:blipFill>
                <a:blip r:embed="rId2"/>
                <a:stretch>
                  <a:fillRect l="-1471" t="-951" b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7486"/>
            <a:ext cx="3698239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Logarithmic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b.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724400" y="1600200"/>
                <a:ext cx="41148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The basic shape of the graph of </a:t>
                </a:r>
                <a:r>
                  <a:rPr lang="en-US" sz="2000" i="1" dirty="0">
                    <a:solidFill>
                      <a:srgbClr val="008080"/>
                    </a:solidFill>
                  </a:rPr>
                  <a:t>g</a:t>
                </a:r>
                <a:r>
                  <a:rPr lang="en-US" sz="2000" dirty="0">
                    <a:solidFill>
                      <a:srgbClr val="008080"/>
                    </a:solidFill>
                  </a:rPr>
                  <a:t> is the same as the 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0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the dashed curve.</a:t>
                </a:r>
              </a:p>
              <a:p>
                <a:endParaRPr lang="en-US" sz="8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To obtain </a:t>
                </a:r>
                <a:r>
                  <a:rPr lang="en-US" sz="2000" i="1" dirty="0">
                    <a:solidFill>
                      <a:srgbClr val="008080"/>
                    </a:solidFill>
                  </a:rPr>
                  <a:t>g</a:t>
                </a:r>
                <a:r>
                  <a:rPr lang="en-US" sz="2000" dirty="0">
                    <a:solidFill>
                      <a:srgbClr val="008080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the variable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is replaced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which shifts the graph 1 unit to the right, and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is replaced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which reflects the graph with respect to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-axis.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600200"/>
                <a:ext cx="4114800" cy="2677656"/>
              </a:xfrm>
              <a:prstGeom prst="rect">
                <a:avLst/>
              </a:prstGeom>
              <a:blipFill>
                <a:blip r:embed="rId2"/>
                <a:stretch>
                  <a:fillRect l="-1481" t="-1367" r="-2370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58" y="1517073"/>
            <a:ext cx="3657716" cy="3664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Logarithmic Functions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075807"/>
              </p:ext>
            </p:extLst>
          </p:nvPr>
        </p:nvGraphicFramePr>
        <p:xfrm>
          <a:off x="457200" y="1279525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Solvable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 Easily Solvable Yet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can solve the equation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60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8</a:t>
                      </a:r>
                    </a:p>
                    <a:p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by writing 8 as 2</a:t>
                      </a:r>
                      <a:r>
                        <a:rPr lang="en-US" sz="26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equating exponents. This is an example of an elementary exponential equation we learned to solve in an earlier section.</a:t>
                      </a:r>
                      <a:endParaRPr lang="en-US" sz="2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cannot solve the equation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600" i="1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= 9</a:t>
                      </a:r>
                    </a:p>
                    <a:p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 the same way, although this equation is only slightly different. All we can say at the moment is that </a:t>
                      </a:r>
                      <a:r>
                        <a:rPr lang="en-US" sz="26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US" sz="26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must be a bit larger than 3.</a:t>
                      </a:r>
                      <a:endParaRPr lang="en-US" sz="26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Graphing Logarithmic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4550" y="1518047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We begin with the dashed curve, which is the graph of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We then shift the graph 2 units down to obtain the graph of the function </a:t>
            </a:r>
            <a:r>
              <a:rPr lang="en-US" sz="2000" i="1" dirty="0">
                <a:solidFill>
                  <a:srgbClr val="008080"/>
                </a:solidFill>
              </a:rPr>
              <a:t>h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18390"/>
              </p:ext>
            </p:extLst>
          </p:nvPr>
        </p:nvGraphicFramePr>
        <p:xfrm>
          <a:off x="6938191" y="1878873"/>
          <a:ext cx="67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3" imgW="672840" imgH="533160" progId="Equation.DSMT4">
                  <p:embed/>
                </p:oleObj>
              </mc:Choice>
              <mc:Fallback>
                <p:oleObj name="Equation" r:id="rId3" imgW="67284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191" y="1878873"/>
                        <a:ext cx="673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34" y="1371600"/>
            <a:ext cx="3665866" cy="36794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Logarithmic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following logarithmic expressions.</a:t>
            </a:r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09402"/>
              </p:ext>
            </p:extLst>
          </p:nvPr>
        </p:nvGraphicFramePr>
        <p:xfrm>
          <a:off x="561975" y="2235200"/>
          <a:ext cx="599440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3" imgW="5994360" imgH="2501640" progId="Equation.DSMT4">
                  <p:embed/>
                </p:oleObj>
              </mc:Choice>
              <mc:Fallback>
                <p:oleObj name="Equation" r:id="rId3" imgW="5994360" imgH="250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235200"/>
                        <a:ext cx="5994400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write each of the equivalent exponential equations as a reference.</a:t>
            </a:r>
          </a:p>
        </p:txBody>
      </p:sp>
    </p:spTree>
    <p:extLst>
      <p:ext uri="{BB962C8B-B14F-4D97-AF65-F5344CB8AC3E}">
        <p14:creationId xmlns:p14="http://schemas.microsoft.com/office/powerpoint/2010/main" val="981857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Logarithmic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30352" y="1905000"/>
          <a:ext cx="1460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1" name="Equation" r:id="rId3" imgW="1460160" imgH="431640" progId="Equation.DSMT4">
                  <p:embed/>
                </p:oleObj>
              </mc:Choice>
              <mc:Fallback>
                <p:oleObj name="Equation" r:id="rId3" imgW="14601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05000"/>
                        <a:ext cx="1460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030104" y="2438400"/>
          <a:ext cx="49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2" name="Equation" r:id="rId5" imgW="495000" imgH="380880" progId="Equation.DSMT4">
                  <p:embed/>
                </p:oleObj>
              </mc:Choice>
              <mc:Fallback>
                <p:oleObj name="Equation" r:id="rId5" imgW="4950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104" y="2438400"/>
                        <a:ext cx="495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30352" y="3092450"/>
          <a:ext cx="1308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3" name="Equation" r:id="rId7" imgW="1307880" imgH="711000" progId="Equation.DSMT4">
                  <p:embed/>
                </p:oleObj>
              </mc:Choice>
              <mc:Fallback>
                <p:oleObj name="Equation" r:id="rId7" imgW="130788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92450"/>
                        <a:ext cx="1308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905000" y="3886200"/>
          <a:ext cx="73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4" name="Equation" r:id="rId9" imgW="736560" imgH="380880" progId="Equation.DSMT4">
                  <p:embed/>
                </p:oleObj>
              </mc:Choice>
              <mc:Fallback>
                <p:oleObj name="Equation" r:id="rId9" imgW="7365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86200"/>
                        <a:ext cx="73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844038"/>
              </p:ext>
            </p:extLst>
          </p:nvPr>
        </p:nvGraphicFramePr>
        <p:xfrm>
          <a:off x="523875" y="4437063"/>
          <a:ext cx="1943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5" name="Equation" r:id="rId11" imgW="1942920" imgH="533160" progId="Equation.DSMT4">
                  <p:embed/>
                </p:oleObj>
              </mc:Choice>
              <mc:Fallback>
                <p:oleObj name="Equation" r:id="rId11" imgW="1942920" imgH="533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4437063"/>
                        <a:ext cx="1943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66150"/>
              </p:ext>
            </p:extLst>
          </p:nvPr>
        </p:nvGraphicFramePr>
        <p:xfrm>
          <a:off x="2501900" y="5021811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" name="Equation" r:id="rId13" imgW="545760" imgH="838080" progId="Equation.DSMT4">
                  <p:embed/>
                </p:oleObj>
              </mc:Choice>
              <mc:Fallback>
                <p:oleObj name="Equation" r:id="rId13" imgW="54576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021811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082166"/>
              </p:ext>
            </p:extLst>
          </p:nvPr>
        </p:nvGraphicFramePr>
        <p:xfrm>
          <a:off x="2032000" y="1827168"/>
          <a:ext cx="1473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" name="Equation" r:id="rId15" imgW="1473120" imgH="583920" progId="Equation.DSMT4">
                  <p:embed/>
                </p:oleObj>
              </mc:Choice>
              <mc:Fallback>
                <p:oleObj name="Equation" r:id="rId15" imgW="1473120" imgH="5839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827168"/>
                        <a:ext cx="1473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26279"/>
              </p:ext>
            </p:extLst>
          </p:nvPr>
        </p:nvGraphicFramePr>
        <p:xfrm>
          <a:off x="1905000" y="2751909"/>
          <a:ext cx="20955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" name="Equation" r:id="rId17" imgW="2095200" imgH="1117440" progId="Equation.DSMT4">
                  <p:embed/>
                </p:oleObj>
              </mc:Choice>
              <mc:Fallback>
                <p:oleObj name="Equation" r:id="rId17" imgW="2095200" imgH="11174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51909"/>
                        <a:ext cx="20955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604811"/>
              </p:ext>
            </p:extLst>
          </p:nvPr>
        </p:nvGraphicFramePr>
        <p:xfrm>
          <a:off x="2501900" y="4240395"/>
          <a:ext cx="1612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" name="Equation" r:id="rId19" imgW="1612800" imgH="736560" progId="Equation.DSMT4">
                  <p:embed/>
                </p:oleObj>
              </mc:Choice>
              <mc:Fallback>
                <p:oleObj name="Equation" r:id="rId19" imgW="1612800" imgH="7365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4240395"/>
                        <a:ext cx="1612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154343" y="1905000"/>
                <a:ext cx="4761057" cy="3912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Rewrite 25 as a power of 5.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Rewrite 2 as a power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Rewrite the radical as a rational exponent.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343" y="1905000"/>
                <a:ext cx="4761057" cy="3912481"/>
              </a:xfrm>
              <a:prstGeom prst="rect">
                <a:avLst/>
              </a:prstGeom>
              <a:blipFill>
                <a:blip r:embed="rId21"/>
                <a:stretch>
                  <a:fillRect l="-1279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76289"/>
              </p:ext>
            </p:extLst>
          </p:nvPr>
        </p:nvGraphicFramePr>
        <p:xfrm>
          <a:off x="4267200" y="5029200"/>
          <a:ext cx="4495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0" name="Equation" r:id="rId22" imgW="4495680" imgH="596880" progId="Equation.DSMT4">
                  <p:embed/>
                </p:oleObj>
              </mc:Choice>
              <mc:Fallback>
                <p:oleObj name="Equation" r:id="rId22" imgW="44956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495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62556"/>
              </p:ext>
            </p:extLst>
          </p:nvPr>
        </p:nvGraphicFramePr>
        <p:xfrm>
          <a:off x="4247598" y="3589482"/>
          <a:ext cx="4546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1" name="Equation" r:id="rId24" imgW="4546440" imgH="736560" progId="Equation.DSMT4">
                  <p:embed/>
                </p:oleObj>
              </mc:Choice>
              <mc:Fallback>
                <p:oleObj name="Equation" r:id="rId24" imgW="4546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598" y="3589482"/>
                        <a:ext cx="4546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07337"/>
              </p:ext>
            </p:extLst>
          </p:nvPr>
        </p:nvGraphicFramePr>
        <p:xfrm>
          <a:off x="4247598" y="2222500"/>
          <a:ext cx="427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2" name="Equation" r:id="rId26" imgW="4279680" imgH="406080" progId="Equation.DSMT4">
                  <p:embed/>
                </p:oleObj>
              </mc:Choice>
              <mc:Fallback>
                <p:oleObj name="Equation" r:id="rId26" imgW="4279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598" y="2222500"/>
                        <a:ext cx="4279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Logarithmic Expressions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736" y="1305220"/>
            <a:ext cx="8229600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90467" name="Object 2"/>
          <p:cNvGraphicFramePr>
            <a:graphicFrameLocks noChangeAspect="1"/>
          </p:cNvGraphicFramePr>
          <p:nvPr/>
        </p:nvGraphicFramePr>
        <p:xfrm>
          <a:off x="530352" y="137160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" name="Equation" r:id="rId3" imgW="1346040" imgH="431640" progId="Equation.DSMT4">
                  <p:embed/>
                </p:oleObj>
              </mc:Choice>
              <mc:Fallback>
                <p:oleObj name="Equation" r:id="rId3" imgW="13460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30352" y="2286000"/>
          <a:ext cx="140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3" name="Equation" r:id="rId5" imgW="1409400" imgH="431640" progId="Equation.DSMT4">
                  <p:embed/>
                </p:oleObj>
              </mc:Choice>
              <mc:Fallback>
                <p:oleObj name="Equation" r:id="rId5" imgW="14094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286000"/>
                        <a:ext cx="1409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996744" y="2784144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4" name="Equation" r:id="rId7" imgW="545760" imgH="838080" progId="Equation.DSMT4">
                  <p:embed/>
                </p:oleObj>
              </mc:Choice>
              <mc:Fallback>
                <p:oleObj name="Equation" r:id="rId7" imgW="5457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44" y="2784144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30352" y="3733800"/>
          <a:ext cx="2247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5" name="Equation" r:id="rId9" imgW="2247840" imgH="927000" progId="Equation.DSMT4">
                  <p:embed/>
                </p:oleObj>
              </mc:Choice>
              <mc:Fallback>
                <p:oleObj name="Equation" r:id="rId9" imgW="2247840" imgH="927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733800"/>
                        <a:ext cx="2247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77478"/>
              </p:ext>
            </p:extLst>
          </p:nvPr>
        </p:nvGraphicFramePr>
        <p:xfrm>
          <a:off x="1981200" y="4819650"/>
          <a:ext cx="1790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6" name="Equation" r:id="rId11" imgW="1790640" imgH="583920" progId="Equation.DSMT4">
                  <p:embed/>
                </p:oleObj>
              </mc:Choice>
              <mc:Fallback>
                <p:oleObj name="Equation" r:id="rId11" imgW="1790640" imgH="583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19650"/>
                        <a:ext cx="1790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996744" y="5554640"/>
          <a:ext cx="66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" name="Equation" r:id="rId13" imgW="660240" imgH="380880" progId="Equation.DSMT4">
                  <p:embed/>
                </p:oleObj>
              </mc:Choice>
              <mc:Fallback>
                <p:oleObj name="Equation" r:id="rId13" imgW="66024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44" y="5554640"/>
                        <a:ext cx="660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996744" y="142875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" name="Equation" r:id="rId15" imgW="482400" imgH="291960" progId="Equation.DSMT4">
                  <p:embed/>
                </p:oleObj>
              </mc:Choice>
              <mc:Fallback>
                <p:oleObj name="Equation" r:id="rId15" imgW="4824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744" y="142875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56459"/>
              </p:ext>
            </p:extLst>
          </p:nvPr>
        </p:nvGraphicFramePr>
        <p:xfrm>
          <a:off x="1973218" y="1981200"/>
          <a:ext cx="177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9" name="Equation" r:id="rId17" imgW="1777680" imgH="736560" progId="Equation.DSMT4">
                  <p:embed/>
                </p:oleObj>
              </mc:Choice>
              <mc:Fallback>
                <p:oleObj name="Equation" r:id="rId17" imgW="1777680" imgH="736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18" y="1981200"/>
                        <a:ext cx="1778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19221" y="1371600"/>
                <a:ext cx="5124780" cy="4529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Rewrite 4 as a power of 16.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Rewrite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as a power of 10.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221" y="1371600"/>
                <a:ext cx="5124780" cy="4529958"/>
              </a:xfrm>
              <a:prstGeom prst="rect">
                <a:avLst/>
              </a:prstGeom>
              <a:blipFill rotWithShape="0">
                <a:blip r:embed="rId19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964021"/>
              </p:ext>
            </p:extLst>
          </p:nvPr>
        </p:nvGraphicFramePr>
        <p:xfrm>
          <a:off x="4107298" y="1361764"/>
          <a:ext cx="427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" name="Equation" r:id="rId20" imgW="4279680" imgH="406080" progId="Equation.DSMT4">
                  <p:embed/>
                </p:oleObj>
              </mc:Choice>
              <mc:Fallback>
                <p:oleObj name="Equation" r:id="rId20" imgW="4279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298" y="1361764"/>
                        <a:ext cx="4279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498672"/>
              </p:ext>
            </p:extLst>
          </p:nvPr>
        </p:nvGraphicFramePr>
        <p:xfrm>
          <a:off x="4107298" y="2683164"/>
          <a:ext cx="4305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1" name="Equation" r:id="rId22" imgW="4305240" imgH="596880" progId="Equation.DSMT4">
                  <p:embed/>
                </p:oleObj>
              </mc:Choice>
              <mc:Fallback>
                <p:oleObj name="Equation" r:id="rId22" imgW="43052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298" y="2683164"/>
                        <a:ext cx="43053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48429"/>
              </p:ext>
            </p:extLst>
          </p:nvPr>
        </p:nvGraphicFramePr>
        <p:xfrm>
          <a:off x="4107298" y="5346700"/>
          <a:ext cx="4660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" name="Equation" r:id="rId24" imgW="4660560" imgH="622080" progId="Equation.DSMT4">
                  <p:embed/>
                </p:oleObj>
              </mc:Choice>
              <mc:Fallback>
                <p:oleObj name="Equation" r:id="rId24" imgW="46605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298" y="5346700"/>
                        <a:ext cx="4660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Solving Logarithmic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following equations involving logarithms.</a:t>
            </a:r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86859"/>
              </p:ext>
            </p:extLst>
          </p:nvPr>
        </p:nvGraphicFramePr>
        <p:xfrm>
          <a:off x="533400" y="2216150"/>
          <a:ext cx="27940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2793960" imgH="2120760" progId="Equation.DSMT4">
                  <p:embed/>
                </p:oleObj>
              </mc:Choice>
              <mc:Fallback>
                <p:oleObj name="Equation" r:id="rId3" imgW="2793960" imgH="2120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16150"/>
                        <a:ext cx="27940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Solving Logarithmic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39804" y="1869744"/>
            <a:ext cx="5303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2000" dirty="0">
                <a:solidFill>
                  <a:srgbClr val="008080"/>
                </a:solidFill>
              </a:rPr>
              <a:t>Convert the equation to exponential form.</a:t>
            </a:r>
          </a:p>
          <a:p>
            <a:pPr>
              <a:spcBef>
                <a:spcPts val="200"/>
              </a:spcBef>
            </a:pPr>
            <a:endParaRPr lang="en-US" sz="2000" dirty="0">
              <a:solidFill>
                <a:srgbClr val="008080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2000" dirty="0">
                <a:solidFill>
                  <a:srgbClr val="008080"/>
                </a:solidFill>
              </a:rPr>
              <a:t>Simplify the exponent, then solve for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30352" y="1865313"/>
          <a:ext cx="242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Equation" r:id="rId3" imgW="2425680" imgH="469800" progId="Equation.DSMT4">
                  <p:embed/>
                </p:oleObj>
              </mc:Choice>
              <mc:Fallback>
                <p:oleObj name="Equation" r:id="rId3" imgW="2425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865313"/>
                        <a:ext cx="242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844344" y="2452996"/>
          <a:ext cx="116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Equation" r:id="rId5" imgW="1168200" imgH="469800" progId="Equation.DSMT4">
                  <p:embed/>
                </p:oleObj>
              </mc:Choice>
              <mc:Fallback>
                <p:oleObj name="Equation" r:id="rId5" imgW="1168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344" y="2452996"/>
                        <a:ext cx="1168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50777"/>
              </p:ext>
            </p:extLst>
          </p:nvPr>
        </p:nvGraphicFramePr>
        <p:xfrm>
          <a:off x="1844344" y="2961645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7" imgW="990360" imgH="838080" progId="Equation.DSMT4">
                  <p:embed/>
                </p:oleObj>
              </mc:Choice>
              <mc:Fallback>
                <p:oleObj name="Equation" r:id="rId7" imgW="9903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344" y="2961645"/>
                        <a:ext cx="990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986668"/>
              </p:ext>
            </p:extLst>
          </p:nvPr>
        </p:nvGraphicFramePr>
        <p:xfrm>
          <a:off x="1978152" y="3928021"/>
          <a:ext cx="97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9" imgW="977760" imgH="838080" progId="Equation.DSMT4">
                  <p:embed/>
                </p:oleObj>
              </mc:Choice>
              <mc:Fallback>
                <p:oleObj name="Equation" r:id="rId9" imgW="9777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152" y="3928021"/>
                        <a:ext cx="977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Solving Logarithmic Equations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9742" y="1280160"/>
            <a:ext cx="5577840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This time, we convert from the exponential form to the logarithmic form.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pPr>
              <a:spcAft>
                <a:spcPts val="50"/>
              </a:spcAft>
            </a:pPr>
            <a:endParaRPr lang="en-US" sz="2000" dirty="0">
              <a:solidFill>
                <a:srgbClr val="008080"/>
              </a:solidFill>
            </a:endParaRPr>
          </a:p>
          <a:p>
            <a:pPr>
              <a:spcAft>
                <a:spcPts val="50"/>
              </a:spcAft>
            </a:pPr>
            <a:r>
              <a:rPr lang="en-US" sz="2000" dirty="0">
                <a:solidFill>
                  <a:srgbClr val="008080"/>
                </a:solidFill>
              </a:rPr>
              <a:t>We can equate the bases, just like we equate the exponents in an elementary exponential equation.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30352" y="1280160"/>
          <a:ext cx="179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" name="Equation" r:id="rId3" imgW="1790640" imgH="393480" progId="Equation.DSMT4">
                  <p:embed/>
                </p:oleObj>
              </mc:Choice>
              <mc:Fallback>
                <p:oleObj name="Equation" r:id="rId3" imgW="17906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280160"/>
                        <a:ext cx="179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914400" y="1883392"/>
          <a:ext cx="204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Equation" r:id="rId5" imgW="2044440" imgH="431640" progId="Equation.DSMT4">
                  <p:embed/>
                </p:oleObj>
              </mc:Choice>
              <mc:Fallback>
                <p:oleObj name="Equation" r:id="rId5" imgW="20444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83392"/>
                        <a:ext cx="2044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471597"/>
              </p:ext>
            </p:extLst>
          </p:nvPr>
        </p:nvGraphicFramePr>
        <p:xfrm>
          <a:off x="1425702" y="2590800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Equation" r:id="rId7" imgW="927000" imgH="380880" progId="Equation.DSMT4">
                  <p:embed/>
                </p:oleObj>
              </mc:Choice>
              <mc:Fallback>
                <p:oleObj name="Equation" r:id="rId7" imgW="9270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702" y="2590800"/>
                        <a:ext cx="927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419512"/>
              </p:ext>
            </p:extLst>
          </p:nvPr>
        </p:nvGraphicFramePr>
        <p:xfrm>
          <a:off x="1601447" y="3101304"/>
          <a:ext cx="74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9" imgW="749160" imgH="380880" progId="Equation.DSMT4">
                  <p:embed/>
                </p:oleObj>
              </mc:Choice>
              <mc:Fallback>
                <p:oleObj name="Equation" r:id="rId9" imgW="7491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447" y="3101304"/>
                        <a:ext cx="749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Solving Logarithmic Equations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8960" y="1314799"/>
            <a:ext cx="5555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8080"/>
              </a:solidFill>
            </a:endParaRP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Rewrite the equation in exponential form.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Rewrite 8 as a power of 2.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Simplify using properties of exponents.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Set the exponents equal to each other, then solve.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264636"/>
              </p:ext>
            </p:extLst>
          </p:nvPr>
        </p:nvGraphicFramePr>
        <p:xfrm>
          <a:off x="479425" y="1222375"/>
          <a:ext cx="2197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5" name="Equation" r:id="rId3" imgW="2197080" imgH="583920" progId="Equation.DSMT4">
                  <p:embed/>
                </p:oleObj>
              </mc:Choice>
              <mc:Fallback>
                <p:oleObj name="Equation" r:id="rId3" imgW="219708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222375"/>
                        <a:ext cx="21971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448245"/>
              </p:ext>
            </p:extLst>
          </p:nvPr>
        </p:nvGraphicFramePr>
        <p:xfrm>
          <a:off x="1826260" y="1926608"/>
          <a:ext cx="96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" name="Equation" r:id="rId5" imgW="965160" imgH="380880" progId="Equation.DSMT4">
                  <p:embed/>
                </p:oleObj>
              </mc:Choice>
              <mc:Fallback>
                <p:oleObj name="Equation" r:id="rId5" imgW="9651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260" y="1926608"/>
                        <a:ext cx="965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38885"/>
              </p:ext>
            </p:extLst>
          </p:nvPr>
        </p:nvGraphicFramePr>
        <p:xfrm>
          <a:off x="1457960" y="2397705"/>
          <a:ext cx="1333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7" name="Equation" r:id="rId7" imgW="1333440" imgH="634680" progId="Equation.DSMT4">
                  <p:embed/>
                </p:oleObj>
              </mc:Choice>
              <mc:Fallback>
                <p:oleObj name="Equation" r:id="rId7" imgW="1333440" imgH="634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960" y="2397705"/>
                        <a:ext cx="1333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020458"/>
              </p:ext>
            </p:extLst>
          </p:nvPr>
        </p:nvGraphicFramePr>
        <p:xfrm>
          <a:off x="1724660" y="3108166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" name="Equation" r:id="rId9" imgW="1066680" imgH="368280" progId="Equation.DSMT4">
                  <p:embed/>
                </p:oleObj>
              </mc:Choice>
              <mc:Fallback>
                <p:oleObj name="Equation" r:id="rId9" imgW="106668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60" y="3108166"/>
                        <a:ext cx="1066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24397"/>
              </p:ext>
            </p:extLst>
          </p:nvPr>
        </p:nvGraphicFramePr>
        <p:xfrm>
          <a:off x="1813560" y="38100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9" name="Equation" r:id="rId11" imgW="888840" imgH="291960" progId="Equation.DSMT4">
                  <p:embed/>
                </p:oleObj>
              </mc:Choice>
              <mc:Fallback>
                <p:oleObj name="Equation" r:id="rId11" imgW="8888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560" y="381000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885408"/>
              </p:ext>
            </p:extLst>
          </p:nvPr>
        </p:nvGraphicFramePr>
        <p:xfrm>
          <a:off x="1950951" y="4177121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" name="Equation" r:id="rId13" imgW="774360" imgH="838080" progId="Equation.DSMT4">
                  <p:embed/>
                </p:oleObj>
              </mc:Choice>
              <mc:Fallback>
                <p:oleObj name="Equation" r:id="rId13" imgW="77436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951" y="4177121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and Natural Logarithms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63779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function </a:t>
            </a:r>
            <a:r>
              <a:rPr lang="en-US" dirty="0">
                <a:solidFill>
                  <a:srgbClr val="0000FF"/>
                </a:solidFill>
              </a:rPr>
              <a:t>log</a:t>
            </a:r>
            <a:r>
              <a:rPr lang="en-US" baseline="-25000" dirty="0">
                <a:solidFill>
                  <a:srgbClr val="0000FF"/>
                </a:solidFill>
              </a:rPr>
              <a:t>10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is called the </a:t>
            </a:r>
            <a:r>
              <a:rPr lang="en-US" b="1" dirty="0">
                <a:solidFill>
                  <a:srgbClr val="C00000"/>
                </a:solidFill>
              </a:rPr>
              <a:t>common logarithm</a:t>
            </a:r>
            <a:r>
              <a:rPr lang="en-US" dirty="0">
                <a:solidFill>
                  <a:srgbClr val="000000"/>
                </a:solidFill>
              </a:rPr>
              <a:t>, and is usually written log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function </a:t>
            </a:r>
            <a:r>
              <a:rPr lang="en-US" dirty="0">
                <a:solidFill>
                  <a:srgbClr val="0000FF"/>
                </a:solidFill>
              </a:rPr>
              <a:t>log</a:t>
            </a:r>
            <a:r>
              <a:rPr lang="en-US" i="1" baseline="-25000" dirty="0">
                <a:solidFill>
                  <a:srgbClr val="0000FF"/>
                </a:solidFill>
              </a:rPr>
              <a:t>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is called the </a:t>
            </a:r>
            <a:r>
              <a:rPr lang="en-US" b="1" dirty="0">
                <a:solidFill>
                  <a:srgbClr val="C00000"/>
                </a:solidFill>
              </a:rPr>
              <a:t>natural logarithm</a:t>
            </a:r>
            <a:r>
              <a:rPr lang="en-US" dirty="0">
                <a:solidFill>
                  <a:srgbClr val="000000"/>
                </a:solidFill>
              </a:rPr>
              <a:t>, and is usually written ln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Logarithmic Functions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502020"/>
              </p:ext>
            </p:extLst>
          </p:nvPr>
        </p:nvGraphicFramePr>
        <p:xfrm>
          <a:off x="457200" y="1279525"/>
          <a:ext cx="822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Solvable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 easily solvable yet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we know </a:t>
                      </a:r>
                      <a:r>
                        <a:rPr lang="en-US" sz="26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A, P, n</a:t>
                      </a:r>
                      <a:r>
                        <a:rPr lang="en-US" sz="26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and</a:t>
                      </a:r>
                      <a:r>
                        <a:rPr lang="en-US" sz="26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en-US" sz="26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we can solve the compound interest equation</a:t>
                      </a:r>
                    </a:p>
                    <a:p>
                      <a:endParaRPr lang="en-US" sz="2600" i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600" i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the annual interest rate </a:t>
                      </a:r>
                      <a:r>
                        <a:rPr lang="en-US" sz="26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r.</a:t>
                      </a:r>
                      <a:endParaRPr lang="en-US" sz="26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If we know </a:t>
                      </a:r>
                      <a:r>
                        <a:rPr lang="en-US" sz="26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A, P</a:t>
                      </a:r>
                      <a:r>
                        <a:rPr lang="en-US" sz="26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and</a:t>
                      </a:r>
                      <a:r>
                        <a:rPr lang="en-US" sz="26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t</a:t>
                      </a:r>
                      <a:r>
                        <a:rPr lang="en-US" sz="26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it is not so easy to solve the continuously compounded interest equation</a:t>
                      </a:r>
                    </a:p>
                    <a:p>
                      <a:endParaRPr lang="en-US" sz="2600" i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600" i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6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annual interest rate </a:t>
                      </a:r>
                      <a:r>
                        <a:rPr lang="en-US" sz="26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6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600" i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4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26862"/>
              </p:ext>
            </p:extLst>
          </p:nvPr>
        </p:nvGraphicFramePr>
        <p:xfrm>
          <a:off x="1409700" y="3041650"/>
          <a:ext cx="1981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3" imgW="1981080" imgH="939600" progId="Equation.DSMT4">
                  <p:embed/>
                </p:oleObj>
              </mc:Choice>
              <mc:Fallback>
                <p:oleObj name="Equation" r:id="rId3" imgW="1981080" imgH="939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041650"/>
                        <a:ext cx="1981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22961"/>
              </p:ext>
            </p:extLst>
          </p:nvPr>
        </p:nvGraphicFramePr>
        <p:xfrm>
          <a:off x="5981700" y="3581400"/>
          <a:ext cx="1054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5" imgW="1054080" imgH="444240" progId="Equation.DSMT4">
                  <p:embed/>
                </p:oleObj>
              </mc:Choice>
              <mc:Fallback>
                <p:oleObj name="Equation" r:id="rId5" imgW="105408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581400"/>
                        <a:ext cx="1054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and Natural Logarithms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solidFill>
                <a:srgbClr val="FFFFCC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000000"/>
                    </a:solidFill>
                  </a:rPr>
                  <a:t>Properties of Natural Logarithms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/>
                        <m:t> 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</a:rPr>
                        <m:t>⇔</m:t>
                      </m:r>
                      <m:r>
                        <m:rPr>
                          <m:nor/>
                        </m:rPr>
                        <a:rPr lang="en-US"/>
                        <m:t> 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086119"/>
                  </p:ext>
                </p:extLst>
              </p:nvPr>
            </p:nvGraphicFramePr>
            <p:xfrm>
              <a:off x="885539" y="2514600"/>
              <a:ext cx="7372922" cy="301752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45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18440"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IN" sz="2800" dirty="0">
                              <a:solidFill>
                                <a:sysClr val="windowText" lastClr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dirty="0">
                              <a:solidFill>
                                <a:sysClr val="windowText" lastClr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1.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1=0</m:t>
                              </m:r>
                            </m:oMath>
                          </a14:m>
                          <a:endParaRPr lang="en-US" sz="28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 to the power 0 to get 1.</a:t>
                          </a:r>
                          <a:endParaRPr lang="en-IN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2.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28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 to the power 1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IN" sz="28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3.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8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Raise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 to the power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 to get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IN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4.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8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 sz="2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8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8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 is the power to which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 must be raised to get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ysClr val="windowText" lastClr="000000"/>
                              </a:solidFill>
                            </a:rPr>
                            <a:t>.</a:t>
                          </a:r>
                          <a:endParaRPr lang="en-IN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086119"/>
                  </p:ext>
                </p:extLst>
              </p:nvPr>
            </p:nvGraphicFramePr>
            <p:xfrm>
              <a:off x="885539" y="2514600"/>
              <a:ext cx="7372922" cy="301752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45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IN" sz="2800" dirty="0">
                              <a:solidFill>
                                <a:sysClr val="windowText" lastClr="000000"/>
                              </a:solidFill>
                            </a:rPr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dirty="0">
                              <a:solidFill>
                                <a:sysClr val="windowText" lastClr="000000"/>
                              </a:solidFill>
                            </a:rPr>
                            <a:t>Reasons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0" t="-110588" r="-203250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06" t="-110588" r="-370" b="-4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0" t="-208140" r="-203250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06" t="-208140" r="-370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0" t="-311765" r="-203250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06" t="-311765" r="-370" b="-21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0" t="-225806" r="-203250" b="-1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06" t="-225806" r="-370" b="-1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0206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Evaluating Logarithmic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following logarithmic expressions.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63100"/>
              </p:ext>
            </p:extLst>
          </p:nvPr>
        </p:nvGraphicFramePr>
        <p:xfrm>
          <a:off x="536575" y="1746250"/>
          <a:ext cx="57023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Equation" r:id="rId3" imgW="5702040" imgH="1422360" progId="Equation.DSMT4">
                  <p:embed/>
                </p:oleObj>
              </mc:Choice>
              <mc:Fallback>
                <p:oleObj name="Equation" r:id="rId3" imgW="5702040" imgH="1422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746250"/>
                        <a:ext cx="57023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Evaluating Logarithmic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b="1" dirty="0"/>
              <a:t>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0528" y="1828800"/>
            <a:ext cx="4276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 calculator is necessary for this problem, just an application of an elementary property of logarithms.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23489"/>
              </p:ext>
            </p:extLst>
          </p:nvPr>
        </p:nvGraphicFramePr>
        <p:xfrm>
          <a:off x="323850" y="1879600"/>
          <a:ext cx="1498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1498320" imgH="495000" progId="Equation.DSMT4">
                  <p:embed/>
                </p:oleObj>
              </mc:Choice>
              <mc:Fallback>
                <p:oleObj name="Equation" r:id="rId3" imgW="1498320" imgH="495000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79600"/>
                        <a:ext cx="1498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91976"/>
              </p:ext>
            </p:extLst>
          </p:nvPr>
        </p:nvGraphicFramePr>
        <p:xfrm>
          <a:off x="1866900" y="1667691"/>
          <a:ext cx="1181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5" imgW="1180800" imgH="685800" progId="Equation.DSMT4">
                  <p:embed/>
                </p:oleObj>
              </mc:Choice>
              <mc:Fallback>
                <p:oleObj name="Equation" r:id="rId5" imgW="1180800" imgH="685800" progId="Equation.DSMT4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667691"/>
                        <a:ext cx="1181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83697"/>
              </p:ext>
            </p:extLst>
          </p:nvPr>
        </p:nvGraphicFramePr>
        <p:xfrm>
          <a:off x="3136900" y="1752600"/>
          <a:ext cx="520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7" imgW="520560" imgH="838080" progId="Equation.DSMT4">
                  <p:embed/>
                </p:oleObj>
              </mc:Choice>
              <mc:Fallback>
                <p:oleObj name="Equation" r:id="rId7" imgW="520560" imgH="838080" progId="Equation.DSMT4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1752600"/>
                        <a:ext cx="520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19584B9A-D24F-426E-9DD3-E3F65A685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15289"/>
              </p:ext>
            </p:extLst>
          </p:nvPr>
        </p:nvGraphicFramePr>
        <p:xfrm>
          <a:off x="531586" y="3894909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9" imgW="1676160" imgH="368280" progId="Equation.DSMT4">
                  <p:embed/>
                </p:oleObj>
              </mc:Choice>
              <mc:Fallback>
                <p:oleObj name="Equation" r:id="rId9" imgW="1676160" imgH="368280" progId="Equation.DSMT4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86" y="3894909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97F9FA5-7C6E-4694-9356-3714AADBE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212325"/>
              </p:ext>
            </p:extLst>
          </p:nvPr>
        </p:nvGraphicFramePr>
        <p:xfrm>
          <a:off x="2235200" y="3776618"/>
          <a:ext cx="1498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1" imgW="1498320" imgH="583920" progId="Equation.DSMT4">
                  <p:embed/>
                </p:oleObj>
              </mc:Choice>
              <mc:Fallback>
                <p:oleObj name="Equation" r:id="rId11" imgW="1498320" imgH="583920" progId="Equation.DSMT4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3776618"/>
                        <a:ext cx="1498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30CE5DA7-C542-4134-BBDD-D33F3006D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52984"/>
              </p:ext>
            </p:extLst>
          </p:nvPr>
        </p:nvGraphicFramePr>
        <p:xfrm>
          <a:off x="3771173" y="3910161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3" imgW="469800" imgH="291960" progId="Equation.DSMT4">
                  <p:embed/>
                </p:oleObj>
              </mc:Choice>
              <mc:Fallback>
                <p:oleObj name="Equation" r:id="rId13" imgW="469800" imgH="291960" progId="Equation.DSMT4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73" y="3910161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B0BE9FE-5EC1-48FB-9FE3-DCD9754F1E39}"/>
              </a:ext>
            </a:extLst>
          </p:cNvPr>
          <p:cNvSpPr/>
          <p:nvPr/>
        </p:nvSpPr>
        <p:spPr>
          <a:xfrm>
            <a:off x="4410528" y="385947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Again, no calculator is required.</a:t>
            </a:r>
          </a:p>
        </p:txBody>
      </p:sp>
    </p:spTree>
    <p:extLst>
      <p:ext uri="{BB962C8B-B14F-4D97-AF65-F5344CB8AC3E}">
        <p14:creationId xmlns:p14="http://schemas.microsoft.com/office/powerpoint/2010/main" val="871307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Evaluating Logarithmic Expressions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157216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This time, a calculator is needed, and only an approximate answer can be given. Be sure to use the correct logarithm.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7200" y="350520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Again, we must use a calculator, though we can say beforehand that the answer should be only slightly larger than 1, as </a:t>
            </a:r>
            <a:br>
              <a:rPr lang="en-US" sz="2000" dirty="0">
                <a:solidFill>
                  <a:srgbClr val="008080"/>
                </a:solidFill>
              </a:rPr>
            </a:br>
            <a:r>
              <a:rPr lang="en-US" sz="2000" dirty="0">
                <a:solidFill>
                  <a:srgbClr val="008080"/>
                </a:solidFill>
              </a:rPr>
              <a:t>log 10 = 1 and 10.5 is only slightly larger than 10.</a:t>
            </a: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62767"/>
              </p:ext>
            </p:extLst>
          </p:nvPr>
        </p:nvGraphicFramePr>
        <p:xfrm>
          <a:off x="530352" y="15240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" name="Equation" r:id="rId3" imgW="1650960" imgH="469800" progId="Equation.DSMT4">
                  <p:embed/>
                </p:oleObj>
              </mc:Choice>
              <mc:Fallback>
                <p:oleObj name="Equation" r:id="rId3" imgW="165096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5240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586499"/>
              </p:ext>
            </p:extLst>
          </p:nvPr>
        </p:nvGraphicFramePr>
        <p:xfrm>
          <a:off x="2272352" y="1600200"/>
          <a:ext cx="111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" name="Equation" r:id="rId5" imgW="1117440" imgH="380880" progId="Equation.DSMT4">
                  <p:embed/>
                </p:oleObj>
              </mc:Choice>
              <mc:Fallback>
                <p:oleObj name="Equation" r:id="rId5" imgW="111744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352" y="1600200"/>
                        <a:ext cx="111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55052"/>
              </p:ext>
            </p:extLst>
          </p:nvPr>
        </p:nvGraphicFramePr>
        <p:xfrm>
          <a:off x="530352" y="3505200"/>
          <a:ext cx="181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8" name="Equation" r:id="rId7" imgW="1815840" imgH="469800" progId="Equation.DSMT4">
                  <p:embed/>
                </p:oleObj>
              </mc:Choice>
              <mc:Fallback>
                <p:oleObj name="Equation" r:id="rId7" imgW="181584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505200"/>
                        <a:ext cx="1816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86796"/>
              </p:ext>
            </p:extLst>
          </p:nvPr>
        </p:nvGraphicFramePr>
        <p:xfrm>
          <a:off x="2430440" y="3581400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9" name="Equation" r:id="rId9" imgW="1091880" imgH="380880" progId="Equation.DSMT4">
                  <p:embed/>
                </p:oleObj>
              </mc:Choice>
              <mc:Fallback>
                <p:oleObj name="Equation" r:id="rId9" imgW="10918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40" y="3581400"/>
                        <a:ext cx="1092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Logarithmic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7722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Logarithmic Functions</a:t>
            </a:r>
          </a:p>
          <a:p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be a fixed positive real number not equal to 1. The </a:t>
            </a:r>
            <a:r>
              <a:rPr lang="en-US" b="1" dirty="0">
                <a:solidFill>
                  <a:srgbClr val="C00000"/>
                </a:solidFill>
              </a:rPr>
              <a:t>logarithmic function with base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defined to be the inverse of the exponential function with base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and is denoted </a:t>
            </a:r>
            <a:r>
              <a:rPr lang="en-US" dirty="0" err="1">
                <a:solidFill>
                  <a:srgbClr val="000000"/>
                </a:solidFill>
              </a:rPr>
              <a:t>log</a:t>
            </a:r>
            <a:r>
              <a:rPr lang="en-US" i="1" baseline="-25000" dirty="0" err="1">
                <a:solidFill>
                  <a:srgbClr val="000000"/>
                </a:solidFill>
              </a:rPr>
              <a:t>a</a:t>
            </a:r>
            <a:r>
              <a:rPr lang="en-US" i="1" dirty="0" err="1">
                <a:solidFill>
                  <a:srgbClr val="000000"/>
                </a:solidFill>
              </a:rPr>
              <a:t>x</a:t>
            </a:r>
            <a:r>
              <a:rPr lang="en-US" i="1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In symbols, if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1" baseline="30000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then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baseline="30000" dirty="0">
                <a:solidFill>
                  <a:srgbClr val="0000FF"/>
                </a:solidFill>
              </a:rPr>
              <a:t> −1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dirty="0" err="1">
                <a:solidFill>
                  <a:srgbClr val="0000FF"/>
                </a:solidFill>
              </a:rPr>
              <a:t>log</a:t>
            </a:r>
            <a:r>
              <a:rPr lang="en-US" i="1" baseline="-25000" dirty="0" err="1">
                <a:solidFill>
                  <a:srgbClr val="0000FF"/>
                </a:solidFill>
              </a:rPr>
              <a:t>a</a:t>
            </a:r>
            <a:r>
              <a:rPr lang="en-US" i="1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Logarithmic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Logarithmic Functions (cont.)</a:t>
            </a:r>
          </a:p>
          <a:p>
            <a:r>
              <a:rPr lang="en-US" dirty="0">
                <a:solidFill>
                  <a:srgbClr val="000000"/>
                </a:solidFill>
              </a:rPr>
              <a:t>In equation form, the definition of logarithm means that the equations</a:t>
            </a:r>
          </a:p>
          <a:p>
            <a:pPr algn="ctr"/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1" baseline="30000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and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dirty="0" err="1">
                <a:solidFill>
                  <a:srgbClr val="0000FF"/>
                </a:solidFill>
              </a:rPr>
              <a:t>log</a:t>
            </a:r>
            <a:r>
              <a:rPr lang="en-US" i="1" baseline="-25000" dirty="0" err="1">
                <a:solidFill>
                  <a:srgbClr val="0000FF"/>
                </a:solidFill>
              </a:rPr>
              <a:t>a</a:t>
            </a:r>
            <a:r>
              <a:rPr lang="en-US" i="1" dirty="0" err="1">
                <a:solidFill>
                  <a:srgbClr val="0000FF"/>
                </a:solidFill>
              </a:rPr>
              <a:t>x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are equivalent. Note that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the base in both equations: either the base of the exponential function or the base of the logarithmic function.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Exponential and Logarithmic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definition of logarithmic functions to rewrite the following exponential equations as logarithmic equations.</a:t>
            </a: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47721"/>
              </p:ext>
            </p:extLst>
          </p:nvPr>
        </p:nvGraphicFramePr>
        <p:xfrm>
          <a:off x="609600" y="2895600"/>
          <a:ext cx="1676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3" imgW="1676160" imgH="2133360" progId="Equation.DSMT4">
                  <p:embed/>
                </p:oleObj>
              </mc:Choice>
              <mc:Fallback>
                <p:oleObj name="Equation" r:id="rId3" imgW="1676160" imgH="2133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5600"/>
                        <a:ext cx="1676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Exponential and Logarithmic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rewrite the following logarithmic equations as exponential equations.</a:t>
            </a: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11108"/>
              </p:ext>
            </p:extLst>
          </p:nvPr>
        </p:nvGraphicFramePr>
        <p:xfrm>
          <a:off x="609600" y="2562860"/>
          <a:ext cx="21336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3" imgW="2133360" imgH="2006280" progId="Equation.DSMT4">
                  <p:embed/>
                </p:oleObj>
              </mc:Choice>
              <mc:Fallback>
                <p:oleObj name="Equation" r:id="rId3" imgW="2133360" imgH="200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62860"/>
                        <a:ext cx="21336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19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Exponential and Logarithmic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Note that in each case, the base of the exponential equation is the base of the logarithmic equation.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039979"/>
              </p:ext>
            </p:extLst>
          </p:nvPr>
        </p:nvGraphicFramePr>
        <p:xfrm>
          <a:off x="609600" y="3048000"/>
          <a:ext cx="21463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3" imgW="2145960" imgH="2006280" progId="Equation.DSMT4">
                  <p:embed/>
                </p:oleObj>
              </mc:Choice>
              <mc:Fallback>
                <p:oleObj name="Equation" r:id="rId3" imgW="2145960" imgH="200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21463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660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Exponential and Logarithmic Equations (cont.)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66605"/>
              </p:ext>
            </p:extLst>
          </p:nvPr>
        </p:nvGraphicFramePr>
        <p:xfrm>
          <a:off x="990600" y="1379538"/>
          <a:ext cx="1676400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3" imgW="1688760" imgH="2133360" progId="Equation.DSMT4">
                  <p:embed/>
                </p:oleObj>
              </mc:Choice>
              <mc:Fallback>
                <p:oleObj name="Equation" r:id="rId3" imgW="1688760" imgH="213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9538"/>
                        <a:ext cx="1676400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48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1225</Words>
  <Application>Microsoft Office PowerPoint</Application>
  <PresentationFormat>On-screen Show (4:3)</PresentationFormat>
  <Paragraphs>159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Cambria Math</vt:lpstr>
      <vt:lpstr>Arial</vt:lpstr>
      <vt:lpstr>Calibri</vt:lpstr>
      <vt:lpstr>Office Theme</vt:lpstr>
      <vt:lpstr>1_Office Theme</vt:lpstr>
      <vt:lpstr>Equation</vt:lpstr>
      <vt:lpstr>MathType 6.0 Equation</vt:lpstr>
      <vt:lpstr>Section 4.3</vt:lpstr>
      <vt:lpstr>Definition of Logarithmic Functions</vt:lpstr>
      <vt:lpstr>Definition of Logarithmic Functions</vt:lpstr>
      <vt:lpstr>Definition of Logarithmic Functions</vt:lpstr>
      <vt:lpstr>Definition of Logarithmic Functions</vt:lpstr>
      <vt:lpstr>Example 1: Exponential and Logarithmic Equations</vt:lpstr>
      <vt:lpstr>Example 1: Exponential and Logarithmic Equations (cont.)</vt:lpstr>
      <vt:lpstr>Example 1: Exponential and Logarithmic Equations (cont.)</vt:lpstr>
      <vt:lpstr>Example 1: Exponential and Logarithmic Equations (cont.)</vt:lpstr>
      <vt:lpstr>Graphing Logarithmic Functions</vt:lpstr>
      <vt:lpstr>Graphing Logarithmic Functions</vt:lpstr>
      <vt:lpstr>Example 2: Graphing Logarithmic Functions</vt:lpstr>
      <vt:lpstr>Note</vt:lpstr>
      <vt:lpstr>Example 2: Graphing Logarithmic Functions (cont.)</vt:lpstr>
      <vt:lpstr>Example 2: Graphing Logarithmic Functions (cont.)</vt:lpstr>
      <vt:lpstr>Example 3: Graphing Logarithmic Functions</vt:lpstr>
      <vt:lpstr>Note</vt:lpstr>
      <vt:lpstr>Example 3: Graphing Logarithmic Functions (cont.)</vt:lpstr>
      <vt:lpstr>Example 3: Graphing Logarithmic Functions (cont.)</vt:lpstr>
      <vt:lpstr>Example 3: Graphing Logarithmic Functions (cont.)</vt:lpstr>
      <vt:lpstr>Example 4: Logarithmic Expressions</vt:lpstr>
      <vt:lpstr>Note</vt:lpstr>
      <vt:lpstr>Example 4: Logarithmic Expressions (cont.)</vt:lpstr>
      <vt:lpstr>Example 4: Logarithmic Expressions (cont.)</vt:lpstr>
      <vt:lpstr>Example 5: Solving Logarithmic Equations</vt:lpstr>
      <vt:lpstr>Example 5: Solving Logarithmic Equations (cont.)</vt:lpstr>
      <vt:lpstr>Example 5: Solving Logarithmic Equations (cont.)</vt:lpstr>
      <vt:lpstr>Example 5: Solving Logarithmic Equations (cont.)</vt:lpstr>
      <vt:lpstr>Common and Natural Logarithms</vt:lpstr>
      <vt:lpstr>Common and Natural Logarithms</vt:lpstr>
      <vt:lpstr>Example 6: Evaluating Logarithmic Expressions</vt:lpstr>
      <vt:lpstr>Example 6: Evaluating Logarithmic Expressions (cont.)</vt:lpstr>
      <vt:lpstr>Example 6: Evaluating Logarithmic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Danielle Bess</cp:lastModifiedBy>
  <cp:revision>89</cp:revision>
  <dcterms:created xsi:type="dcterms:W3CDTF">2013-04-26T14:43:13Z</dcterms:created>
  <dcterms:modified xsi:type="dcterms:W3CDTF">2021-12-29T22:09:30Z</dcterms:modified>
</cp:coreProperties>
</file>