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handoutMasterIdLst>
    <p:handoutMasterId r:id="rId38"/>
  </p:handoutMasterIdLst>
  <p:sldIdLst>
    <p:sldId id="256" r:id="rId2"/>
    <p:sldId id="259" r:id="rId3"/>
    <p:sldId id="260" r:id="rId4"/>
    <p:sldId id="262" r:id="rId5"/>
    <p:sldId id="263" r:id="rId6"/>
    <p:sldId id="264" r:id="rId7"/>
    <p:sldId id="265" r:id="rId8"/>
    <p:sldId id="266" r:id="rId9"/>
    <p:sldId id="267" r:id="rId10"/>
    <p:sldId id="292" r:id="rId11"/>
    <p:sldId id="268" r:id="rId12"/>
    <p:sldId id="269" r:id="rId13"/>
    <p:sldId id="270" r:id="rId14"/>
    <p:sldId id="271" r:id="rId15"/>
    <p:sldId id="293" r:id="rId16"/>
    <p:sldId id="272" r:id="rId17"/>
    <p:sldId id="273" r:id="rId18"/>
    <p:sldId id="274" r:id="rId19"/>
    <p:sldId id="275" r:id="rId20"/>
    <p:sldId id="276" r:id="rId21"/>
    <p:sldId id="294" r:id="rId22"/>
    <p:sldId id="295" r:id="rId23"/>
    <p:sldId id="277" r:id="rId24"/>
    <p:sldId id="278" r:id="rId25"/>
    <p:sldId id="296" r:id="rId26"/>
    <p:sldId id="279" r:id="rId27"/>
    <p:sldId id="280" r:id="rId28"/>
    <p:sldId id="281" r:id="rId29"/>
    <p:sldId id="282" r:id="rId30"/>
    <p:sldId id="283" r:id="rId31"/>
    <p:sldId id="290" r:id="rId32"/>
    <p:sldId id="284" r:id="rId33"/>
    <p:sldId id="286" r:id="rId34"/>
    <p:sldId id="287" r:id="rId35"/>
    <p:sldId id="291" r:id="rId36"/>
    <p:sldId id="289" r:id="rId37"/>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ukkaprasad" initials="c" lastIdx="20" clrIdx="0">
    <p:extLst>
      <p:ext uri="{19B8F6BF-5375-455C-9EA6-DF929625EA0E}">
        <p15:presenceInfo xmlns:p15="http://schemas.microsoft.com/office/powerpoint/2012/main" userId="S-1-5-21-1666015839-3846122634-945917319-2233" providerId="AD"/>
      </p:ext>
    </p:extLst>
  </p:cmAuthor>
  <p:cmAuthor id="2"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8080"/>
    <a:srgbClr val="2D7D9F"/>
    <a:srgbClr val="CCFFCC"/>
    <a:srgbClr val="99FFCC"/>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265" autoAdjust="0"/>
    <p:restoredTop sz="94660"/>
  </p:normalViewPr>
  <p:slideViewPr>
    <p:cSldViewPr>
      <p:cViewPr varScale="1">
        <p:scale>
          <a:sx n="98" d="100"/>
          <a:sy n="98" d="100"/>
        </p:scale>
        <p:origin x="90" y="38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font" Target="fonts/font3.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 Id="rId4"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37.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6" Type="http://schemas.openxmlformats.org/officeDocument/2006/relationships/image" Target="../media/image44.wmf"/><Relationship Id="rId5" Type="http://schemas.openxmlformats.org/officeDocument/2006/relationships/image" Target="../media/image43.wmf"/><Relationship Id="rId4" Type="http://schemas.openxmlformats.org/officeDocument/2006/relationships/image" Target="../media/image42.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4" Type="http://schemas.openxmlformats.org/officeDocument/2006/relationships/image" Target="../media/image48.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2.wmf"/><Relationship Id="rId2" Type="http://schemas.openxmlformats.org/officeDocument/2006/relationships/image" Target="../media/image51.wmf"/><Relationship Id="rId1" Type="http://schemas.openxmlformats.org/officeDocument/2006/relationships/image" Target="../media/image50.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5" Type="http://schemas.openxmlformats.org/officeDocument/2006/relationships/image" Target="../media/image58.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6.w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59.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2.wmf"/><Relationship Id="rId2" Type="http://schemas.openxmlformats.org/officeDocument/2006/relationships/image" Target="../media/image61.wmf"/><Relationship Id="rId1" Type="http://schemas.openxmlformats.org/officeDocument/2006/relationships/image" Target="../media/image60.wmf"/><Relationship Id="rId4" Type="http://schemas.openxmlformats.org/officeDocument/2006/relationships/image" Target="../media/image6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image" Target="../media/image9.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1/5/2022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9864959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1.bin"/><Relationship Id="rId7"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3.wmf"/><Relationship Id="rId5" Type="http://schemas.openxmlformats.org/officeDocument/2006/relationships/oleObject" Target="../embeddings/oleObject12.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5.bin"/><Relationship Id="rId7" Type="http://schemas.openxmlformats.org/officeDocument/2006/relationships/oleObject" Target="../embeddings/oleObject17.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7.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8.bin"/></Relationships>
</file>

<file path=ppt/slides/_rels/slide1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2.wmf"/><Relationship Id="rId5" Type="http://schemas.openxmlformats.org/officeDocument/2006/relationships/oleObject" Target="../embeddings/oleObject21.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3.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25.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5.bin"/><Relationship Id="rId7"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7.wmf"/><Relationship Id="rId5" Type="http://schemas.openxmlformats.org/officeDocument/2006/relationships/oleObject" Target="../embeddings/oleObject26.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8.bin"/></Relationships>
</file>

<file path=ppt/slides/_rels/slide17.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18.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3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38.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0.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41.bin"/><Relationship Id="rId14" Type="http://schemas.openxmlformats.org/officeDocument/2006/relationships/image" Target="../media/image44.wmf"/></Relationships>
</file>

<file path=ppt/slides/_rels/slide23.xml.rels><?xml version="1.0" encoding="UTF-8" standalone="yes"?>
<Relationships xmlns="http://schemas.openxmlformats.org/package/2006/relationships"><Relationship Id="rId8" Type="http://schemas.openxmlformats.org/officeDocument/2006/relationships/image" Target="../media/image47.wmf"/><Relationship Id="rId3" Type="http://schemas.openxmlformats.org/officeDocument/2006/relationships/oleObject" Target="../embeddings/oleObject44.bin"/><Relationship Id="rId7"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6.wmf"/><Relationship Id="rId5" Type="http://schemas.openxmlformats.org/officeDocument/2006/relationships/oleObject" Target="../embeddings/oleObject45.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7.bin"/></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1.wmf"/><Relationship Id="rId5" Type="http://schemas.openxmlformats.org/officeDocument/2006/relationships/oleObject" Target="../embeddings/oleObject49.bin"/><Relationship Id="rId4" Type="http://schemas.openxmlformats.org/officeDocument/2006/relationships/image" Target="../media/image50.wmf"/></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3.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image" Target="../media/image56.wmf"/><Relationship Id="rId3" Type="http://schemas.openxmlformats.org/officeDocument/2006/relationships/oleObject" Target="../embeddings/oleObject52.bin"/><Relationship Id="rId7" Type="http://schemas.openxmlformats.org/officeDocument/2006/relationships/oleObject" Target="../embeddings/oleObject54.bin"/><Relationship Id="rId12" Type="http://schemas.openxmlformats.org/officeDocument/2006/relationships/image" Target="../media/image58.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55.wmf"/><Relationship Id="rId11" Type="http://schemas.openxmlformats.org/officeDocument/2006/relationships/oleObject" Target="../embeddings/oleObject56.bin"/><Relationship Id="rId5" Type="http://schemas.openxmlformats.org/officeDocument/2006/relationships/oleObject" Target="../embeddings/oleObject53.bin"/><Relationship Id="rId10" Type="http://schemas.openxmlformats.org/officeDocument/2006/relationships/image" Target="../media/image57.wmf"/><Relationship Id="rId4" Type="http://schemas.openxmlformats.org/officeDocument/2006/relationships/image" Target="../media/image54.wmf"/><Relationship Id="rId9" Type="http://schemas.openxmlformats.org/officeDocument/2006/relationships/oleObject" Target="../embeddings/oleObject55.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59.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8" Type="http://schemas.openxmlformats.org/officeDocument/2006/relationships/image" Target="../media/image62.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1.wmf"/><Relationship Id="rId5" Type="http://schemas.openxmlformats.org/officeDocument/2006/relationships/oleObject" Target="../embeddings/oleObject59.bin"/><Relationship Id="rId10" Type="http://schemas.openxmlformats.org/officeDocument/2006/relationships/image" Target="../media/image63.wmf"/><Relationship Id="rId4" Type="http://schemas.openxmlformats.org/officeDocument/2006/relationships/image" Target="../media/image60.wmf"/><Relationship Id="rId9" Type="http://schemas.openxmlformats.org/officeDocument/2006/relationships/oleObject" Target="../embeddings/oleObject6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6.bin"/><Relationship Id="rId4" Type="http://schemas.openxmlformats.org/officeDocument/2006/relationships/image" Target="../media/image6.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4" Type="http://schemas.openxmlformats.org/officeDocument/2006/relationships/image" Target="../media/image9.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4.4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defRPr/>
            </a:pPr>
            <a:r>
              <a:rPr lang="en-US" b="1" i="1" dirty="0">
                <a:solidFill>
                  <a:srgbClr val="1F497D"/>
                </a:solidFill>
              </a:rPr>
              <a:t>Applications of Logarithmic Functions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FE38-E3DD-4295-8048-7C1FF57B8CA1}"/>
              </a:ext>
            </a:extLst>
          </p:cNvPr>
          <p:cNvSpPr>
            <a:spLocks noGrp="1"/>
          </p:cNvSpPr>
          <p:nvPr>
            <p:ph type="title"/>
          </p:nvPr>
        </p:nvSpPr>
        <p:spPr/>
        <p:txBody>
          <a:bodyPr/>
          <a:lstStyle/>
          <a:p>
            <a:r>
              <a:rPr lang="en-US" dirty="0"/>
              <a:t>Note</a:t>
            </a:r>
          </a:p>
        </p:txBody>
      </p:sp>
      <p:sp>
        <p:nvSpPr>
          <p:cNvPr id="5" name="Content Placeholder 2">
            <a:extLst>
              <a:ext uri="{FF2B5EF4-FFF2-40B4-BE49-F238E27FC236}">
                <a16:creationId xmlns:a16="http://schemas.microsoft.com/office/drawing/2014/main" id="{CEE2E263-CA33-428A-B1D1-46C0608E855B}"/>
              </a:ext>
            </a:extLst>
          </p:cNvPr>
          <p:cNvSpPr txBox="1">
            <a:spLocks/>
          </p:cNvSpPr>
          <p:nvPr/>
        </p:nvSpPr>
        <p:spPr>
          <a:xfrm>
            <a:off x="457200" y="1280160"/>
            <a:ext cx="8229600" cy="954107"/>
          </a:xfrm>
          <a:prstGeom prst="rect">
            <a:avLst/>
          </a:prstGeom>
          <a:noFill/>
          <a:ln w="28575">
            <a:solidFill>
              <a:schemeClr val="tx1"/>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As long as the base is the same for each term, its value does not affect the use of the properties.</a:t>
            </a:r>
          </a:p>
        </p:txBody>
      </p:sp>
    </p:spTree>
    <p:extLst>
      <p:ext uri="{BB962C8B-B14F-4D97-AF65-F5344CB8AC3E}">
        <p14:creationId xmlns:p14="http://schemas.microsoft.com/office/powerpoint/2010/main" val="39110615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Expanding Logarithmic Expressions (cont.)</a:t>
            </a:r>
          </a:p>
        </p:txBody>
      </p:sp>
      <p:sp>
        <p:nvSpPr>
          <p:cNvPr id="3" name="Content Placeholder 2"/>
          <p:cNvSpPr>
            <a:spLocks noGrp="1"/>
          </p:cNvSpPr>
          <p:nvPr>
            <p:ph idx="1"/>
          </p:nvPr>
        </p:nvSpPr>
        <p:spPr/>
        <p:txBody>
          <a:bodyPr/>
          <a:lstStyle/>
          <a:p>
            <a:r>
              <a:rPr lang="en-US" b="1" dirty="0"/>
              <a:t>Solution</a:t>
            </a:r>
          </a:p>
          <a:p>
            <a:endParaRPr lang="en-US" b="1" dirty="0"/>
          </a:p>
          <a:p>
            <a:endParaRPr lang="en-US" b="1" dirty="0"/>
          </a:p>
          <a:p>
            <a:endParaRPr lang="en-US" b="1" dirty="0"/>
          </a:p>
          <a:p>
            <a:endParaRPr lang="en-US" b="1" dirty="0"/>
          </a:p>
          <a:p>
            <a:endParaRPr lang="en-US" b="1" dirty="0"/>
          </a:p>
          <a:p>
            <a:endParaRPr lang="en-US" b="1" dirty="0"/>
          </a:p>
          <a:p>
            <a:endParaRPr lang="en-US" b="1" dirty="0"/>
          </a:p>
          <a:p>
            <a:endParaRPr lang="en-US" b="1" dirty="0"/>
          </a:p>
        </p:txBody>
      </p:sp>
      <p:sp>
        <p:nvSpPr>
          <p:cNvPr id="5" name="Rectangle 4"/>
          <p:cNvSpPr/>
          <p:nvPr/>
        </p:nvSpPr>
        <p:spPr>
          <a:xfrm>
            <a:off x="5791200" y="1752600"/>
            <a:ext cx="2819400" cy="2369880"/>
          </a:xfrm>
          <a:prstGeom prst="rect">
            <a:avLst/>
          </a:prstGeom>
        </p:spPr>
        <p:txBody>
          <a:bodyPr wrap="square">
            <a:spAutoFit/>
          </a:bodyPr>
          <a:lstStyle/>
          <a:p>
            <a:r>
              <a:rPr lang="en-US" sz="2000" dirty="0">
                <a:solidFill>
                  <a:srgbClr val="008080"/>
                </a:solidFill>
              </a:rPr>
              <a:t>Use the first property to rewrite the expression as three terms.</a:t>
            </a:r>
          </a:p>
          <a:p>
            <a:endParaRPr lang="en-US" sz="800" dirty="0">
              <a:solidFill>
                <a:srgbClr val="008080"/>
              </a:solidFill>
            </a:endParaRPr>
          </a:p>
          <a:p>
            <a:r>
              <a:rPr lang="en-US" sz="2000" dirty="0">
                <a:solidFill>
                  <a:srgbClr val="008080"/>
                </a:solidFill>
              </a:rPr>
              <a:t>We can evaluate the first term and rewrite the second and third terms using the third property.</a:t>
            </a:r>
          </a:p>
        </p:txBody>
      </p:sp>
      <p:graphicFrame>
        <p:nvGraphicFramePr>
          <p:cNvPr id="6147" name="Object 3"/>
          <p:cNvGraphicFramePr>
            <a:graphicFrameLocks noChangeAspect="1"/>
          </p:cNvGraphicFramePr>
          <p:nvPr/>
        </p:nvGraphicFramePr>
        <p:xfrm>
          <a:off x="560696" y="1828800"/>
          <a:ext cx="2501900" cy="622300"/>
        </p:xfrm>
        <a:graphic>
          <a:graphicData uri="http://schemas.openxmlformats.org/presentationml/2006/ole">
            <mc:AlternateContent xmlns:mc="http://schemas.openxmlformats.org/markup-compatibility/2006">
              <mc:Choice xmlns:v="urn:schemas-microsoft-com:vml" Requires="v">
                <p:oleObj spid="_x0000_s6283" name="Equation" r:id="rId3" imgW="2501640" imgH="622080" progId="Equation.DSMT4">
                  <p:embed/>
                </p:oleObj>
              </mc:Choice>
              <mc:Fallback>
                <p:oleObj name="Equation" r:id="rId3" imgW="2501640" imgH="622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0696" y="1828800"/>
                        <a:ext cx="25019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423224446"/>
              </p:ext>
            </p:extLst>
          </p:nvPr>
        </p:nvGraphicFramePr>
        <p:xfrm>
          <a:off x="1066800" y="2515870"/>
          <a:ext cx="4521200" cy="660400"/>
        </p:xfrm>
        <a:graphic>
          <a:graphicData uri="http://schemas.openxmlformats.org/presentationml/2006/ole">
            <mc:AlternateContent xmlns:mc="http://schemas.openxmlformats.org/markup-compatibility/2006">
              <mc:Choice xmlns:v="urn:schemas-microsoft-com:vml" Requires="v">
                <p:oleObj spid="_x0000_s6284" name="Equation" r:id="rId5" imgW="4520880" imgH="660240" progId="Equation.DSMT4">
                  <p:embed/>
                </p:oleObj>
              </mc:Choice>
              <mc:Fallback>
                <p:oleObj name="Equation" r:id="rId5" imgW="4520880" imgH="660240" progId="Equation.DSMT4">
                  <p:embed/>
                  <p:pic>
                    <p:nvPicPr>
                      <p:cNvPr id="0" name="Picture 4"/>
                      <p:cNvPicPr>
                        <a:picLocks noChangeAspect="1" noChangeArrowheads="1"/>
                      </p:cNvPicPr>
                      <p:nvPr/>
                    </p:nvPicPr>
                    <p:blipFill>
                      <a:blip r:embed="rId6"/>
                      <a:srcRect/>
                      <a:stretch>
                        <a:fillRect/>
                      </a:stretch>
                    </p:blipFill>
                    <p:spPr bwMode="auto">
                      <a:xfrm>
                        <a:off x="1066800" y="2515870"/>
                        <a:ext cx="45212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extLst>
              <p:ext uri="{D42A27DB-BD31-4B8C-83A1-F6EECF244321}">
                <p14:modId xmlns:p14="http://schemas.microsoft.com/office/powerpoint/2010/main" val="2705407422"/>
              </p:ext>
            </p:extLst>
          </p:nvPr>
        </p:nvGraphicFramePr>
        <p:xfrm>
          <a:off x="1066800" y="3279775"/>
          <a:ext cx="4648200" cy="736600"/>
        </p:xfrm>
        <a:graphic>
          <a:graphicData uri="http://schemas.openxmlformats.org/presentationml/2006/ole">
            <mc:AlternateContent xmlns:mc="http://schemas.openxmlformats.org/markup-compatibility/2006">
              <mc:Choice xmlns:v="urn:schemas-microsoft-com:vml" Requires="v">
                <p:oleObj spid="_x0000_s6285" name="Equation" r:id="rId7" imgW="4647960" imgH="736560" progId="Equation.DSMT4">
                  <p:embed/>
                </p:oleObj>
              </mc:Choice>
              <mc:Fallback>
                <p:oleObj name="Equation" r:id="rId7" imgW="4647960" imgH="736560" progId="Equation.DSMT4">
                  <p:embed/>
                  <p:pic>
                    <p:nvPicPr>
                      <p:cNvPr id="0" name="Picture 5"/>
                      <p:cNvPicPr>
                        <a:picLocks noChangeAspect="1" noChangeArrowheads="1"/>
                      </p:cNvPicPr>
                      <p:nvPr/>
                    </p:nvPicPr>
                    <p:blipFill>
                      <a:blip r:embed="rId8"/>
                      <a:srcRect/>
                      <a:stretch>
                        <a:fillRect/>
                      </a:stretch>
                    </p:blipFill>
                    <p:spPr bwMode="auto">
                      <a:xfrm>
                        <a:off x="1066800" y="3279775"/>
                        <a:ext cx="4648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extLst>
              <p:ext uri="{D42A27DB-BD31-4B8C-83A1-F6EECF244321}">
                <p14:modId xmlns:p14="http://schemas.microsoft.com/office/powerpoint/2010/main" val="527789654"/>
              </p:ext>
            </p:extLst>
          </p:nvPr>
        </p:nvGraphicFramePr>
        <p:xfrm>
          <a:off x="1066800" y="4119880"/>
          <a:ext cx="3263900" cy="838200"/>
        </p:xfrm>
        <a:graphic>
          <a:graphicData uri="http://schemas.openxmlformats.org/presentationml/2006/ole">
            <mc:AlternateContent xmlns:mc="http://schemas.openxmlformats.org/markup-compatibility/2006">
              <mc:Choice xmlns:v="urn:schemas-microsoft-com:vml" Requires="v">
                <p:oleObj spid="_x0000_s6286" name="Equation" r:id="rId9" imgW="3263760" imgH="838080" progId="Equation.DSMT4">
                  <p:embed/>
                </p:oleObj>
              </mc:Choice>
              <mc:Fallback>
                <p:oleObj name="Equation" r:id="rId9" imgW="326376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66800" y="4119880"/>
                        <a:ext cx="326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Expanding Logarithmic Expressions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5" name="Rectangle 4"/>
          <p:cNvSpPr/>
          <p:nvPr/>
        </p:nvSpPr>
        <p:spPr>
          <a:xfrm>
            <a:off x="5943602" y="2352619"/>
            <a:ext cx="2738118" cy="707886"/>
          </a:xfrm>
          <a:prstGeom prst="rect">
            <a:avLst/>
          </a:prstGeom>
        </p:spPr>
        <p:txBody>
          <a:bodyPr wrap="square">
            <a:spAutoFit/>
          </a:bodyPr>
          <a:lstStyle/>
          <a:p>
            <a:r>
              <a:rPr lang="en-US" sz="2000" dirty="0">
                <a:solidFill>
                  <a:srgbClr val="008080"/>
                </a:solidFill>
              </a:rPr>
              <a:t>Rewrite the radical as an exponent.</a:t>
            </a:r>
          </a:p>
        </p:txBody>
      </p:sp>
      <p:graphicFrame>
        <p:nvGraphicFramePr>
          <p:cNvPr id="7172" name="Object 4"/>
          <p:cNvGraphicFramePr>
            <a:graphicFrameLocks noChangeAspect="1"/>
          </p:cNvGraphicFramePr>
          <p:nvPr>
            <p:extLst>
              <p:ext uri="{D42A27DB-BD31-4B8C-83A1-F6EECF244321}">
                <p14:modId xmlns:p14="http://schemas.microsoft.com/office/powerpoint/2010/main" val="3425947283"/>
              </p:ext>
            </p:extLst>
          </p:nvPr>
        </p:nvGraphicFramePr>
        <p:xfrm>
          <a:off x="457200" y="1030162"/>
          <a:ext cx="2324100" cy="1041400"/>
        </p:xfrm>
        <a:graphic>
          <a:graphicData uri="http://schemas.openxmlformats.org/presentationml/2006/ole">
            <mc:AlternateContent xmlns:mc="http://schemas.openxmlformats.org/markup-compatibility/2006">
              <mc:Choice xmlns:v="urn:schemas-microsoft-com:vml" Requires="v">
                <p:oleObj spid="_x0000_s7364" name="Equation" r:id="rId3" imgW="2323800" imgH="1041120" progId="Equation.DSMT4">
                  <p:embed/>
                </p:oleObj>
              </mc:Choice>
              <mc:Fallback>
                <p:oleObj name="Equation" r:id="rId3" imgW="2323800" imgH="1041120" progId="Equation.DSMT4">
                  <p:embed/>
                  <p:pic>
                    <p:nvPicPr>
                      <p:cNvPr id="0" name="Picture 4"/>
                      <p:cNvPicPr>
                        <a:picLocks noChangeAspect="1" noChangeArrowheads="1"/>
                      </p:cNvPicPr>
                      <p:nvPr/>
                    </p:nvPicPr>
                    <p:blipFill>
                      <a:blip r:embed="rId4"/>
                      <a:srcRect/>
                      <a:stretch>
                        <a:fillRect/>
                      </a:stretch>
                    </p:blipFill>
                    <p:spPr bwMode="auto">
                      <a:xfrm>
                        <a:off x="457200" y="1030162"/>
                        <a:ext cx="23241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extLst>
              <p:ext uri="{D42A27DB-BD31-4B8C-83A1-F6EECF244321}">
                <p14:modId xmlns:p14="http://schemas.microsoft.com/office/powerpoint/2010/main" val="713153354"/>
              </p:ext>
            </p:extLst>
          </p:nvPr>
        </p:nvGraphicFramePr>
        <p:xfrm>
          <a:off x="1130300" y="2071562"/>
          <a:ext cx="2324100" cy="1270000"/>
        </p:xfrm>
        <a:graphic>
          <a:graphicData uri="http://schemas.openxmlformats.org/presentationml/2006/ole">
            <mc:AlternateContent xmlns:mc="http://schemas.openxmlformats.org/markup-compatibility/2006">
              <mc:Choice xmlns:v="urn:schemas-microsoft-com:vml" Requires="v">
                <p:oleObj spid="_x0000_s7365" name="Equation" r:id="rId5" imgW="2323800" imgH="1269720" progId="Equation.DSMT4">
                  <p:embed/>
                </p:oleObj>
              </mc:Choice>
              <mc:Fallback>
                <p:oleObj name="Equation" r:id="rId5" imgW="2323800" imgH="1269720" progId="Equation.DSMT4">
                  <p:embed/>
                  <p:pic>
                    <p:nvPicPr>
                      <p:cNvPr id="0" name="Picture 5"/>
                      <p:cNvPicPr>
                        <a:picLocks noChangeAspect="1" noChangeArrowheads="1"/>
                      </p:cNvPicPr>
                      <p:nvPr/>
                    </p:nvPicPr>
                    <p:blipFill>
                      <a:blip r:embed="rId6"/>
                      <a:srcRect/>
                      <a:stretch>
                        <a:fillRect/>
                      </a:stretch>
                    </p:blipFill>
                    <p:spPr bwMode="auto">
                      <a:xfrm>
                        <a:off x="1130300" y="2071562"/>
                        <a:ext cx="23241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extLst>
              <p:ext uri="{D42A27DB-BD31-4B8C-83A1-F6EECF244321}">
                <p14:modId xmlns:p14="http://schemas.microsoft.com/office/powerpoint/2010/main" val="2929229413"/>
              </p:ext>
            </p:extLst>
          </p:nvPr>
        </p:nvGraphicFramePr>
        <p:xfrm>
          <a:off x="1143000" y="3336792"/>
          <a:ext cx="2057400" cy="1016000"/>
        </p:xfrm>
        <a:graphic>
          <a:graphicData uri="http://schemas.openxmlformats.org/presentationml/2006/ole">
            <mc:AlternateContent xmlns:mc="http://schemas.openxmlformats.org/markup-compatibility/2006">
              <mc:Choice xmlns:v="urn:schemas-microsoft-com:vml" Requires="v">
                <p:oleObj spid="_x0000_s7366" name="Equation" r:id="rId7" imgW="2057400" imgH="1015920" progId="Equation.DSMT4">
                  <p:embed/>
                </p:oleObj>
              </mc:Choice>
              <mc:Fallback>
                <p:oleObj name="Equation" r:id="rId7" imgW="2057400" imgH="1015920" progId="Equation.DSMT4">
                  <p:embed/>
                  <p:pic>
                    <p:nvPicPr>
                      <p:cNvPr id="0" name="Picture 6"/>
                      <p:cNvPicPr>
                        <a:picLocks noChangeAspect="1" noChangeArrowheads="1"/>
                      </p:cNvPicPr>
                      <p:nvPr/>
                    </p:nvPicPr>
                    <p:blipFill>
                      <a:blip r:embed="rId8"/>
                      <a:srcRect/>
                      <a:stretch>
                        <a:fillRect/>
                      </a:stretch>
                    </p:blipFill>
                    <p:spPr bwMode="auto">
                      <a:xfrm>
                        <a:off x="1143000" y="3336792"/>
                        <a:ext cx="2057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extLst>
              <p:ext uri="{D42A27DB-BD31-4B8C-83A1-F6EECF244321}">
                <p14:modId xmlns:p14="http://schemas.microsoft.com/office/powerpoint/2010/main" val="1963851475"/>
              </p:ext>
            </p:extLst>
          </p:nvPr>
        </p:nvGraphicFramePr>
        <p:xfrm>
          <a:off x="1143000" y="4322312"/>
          <a:ext cx="4673600" cy="838200"/>
        </p:xfrm>
        <a:graphic>
          <a:graphicData uri="http://schemas.openxmlformats.org/presentationml/2006/ole">
            <mc:AlternateContent xmlns:mc="http://schemas.openxmlformats.org/markup-compatibility/2006">
              <mc:Choice xmlns:v="urn:schemas-microsoft-com:vml" Requires="v">
                <p:oleObj spid="_x0000_s7367" name="Equation" r:id="rId9" imgW="4673520" imgH="838080" progId="Equation.DSMT4">
                  <p:embed/>
                </p:oleObj>
              </mc:Choice>
              <mc:Fallback>
                <p:oleObj name="Equation" r:id="rId9" imgW="4673520" imgH="838080" progId="Equation.DSMT4">
                  <p:embed/>
                  <p:pic>
                    <p:nvPicPr>
                      <p:cNvPr id="0" name="Picture 7"/>
                      <p:cNvPicPr>
                        <a:picLocks noChangeAspect="1" noChangeArrowheads="1"/>
                      </p:cNvPicPr>
                      <p:nvPr/>
                    </p:nvPicPr>
                    <p:blipFill>
                      <a:blip r:embed="rId10"/>
                      <a:srcRect/>
                      <a:stretch>
                        <a:fillRect/>
                      </a:stretch>
                    </p:blipFill>
                    <p:spPr bwMode="auto">
                      <a:xfrm>
                        <a:off x="1143000" y="4322312"/>
                        <a:ext cx="4673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extLst>
              <p:ext uri="{D42A27DB-BD31-4B8C-83A1-F6EECF244321}">
                <p14:modId xmlns:p14="http://schemas.microsoft.com/office/powerpoint/2010/main" val="2099066924"/>
              </p:ext>
            </p:extLst>
          </p:nvPr>
        </p:nvGraphicFramePr>
        <p:xfrm>
          <a:off x="1143000" y="5155938"/>
          <a:ext cx="4279900" cy="838200"/>
        </p:xfrm>
        <a:graphic>
          <a:graphicData uri="http://schemas.openxmlformats.org/presentationml/2006/ole">
            <mc:AlternateContent xmlns:mc="http://schemas.openxmlformats.org/markup-compatibility/2006">
              <mc:Choice xmlns:v="urn:schemas-microsoft-com:vml" Requires="v">
                <p:oleObj spid="_x0000_s7368" name="Equation" r:id="rId11" imgW="4279680" imgH="838080" progId="Equation.DSMT4">
                  <p:embed/>
                </p:oleObj>
              </mc:Choice>
              <mc:Fallback>
                <p:oleObj name="Equation" r:id="rId11" imgW="427968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143000" y="5155938"/>
                        <a:ext cx="427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58809B7A-AEA6-41FE-AB5C-3BDF4440B020}"/>
              </a:ext>
            </a:extLst>
          </p:cNvPr>
          <p:cNvSpPr/>
          <p:nvPr/>
        </p:nvSpPr>
        <p:spPr>
          <a:xfrm>
            <a:off x="5943602" y="3352800"/>
            <a:ext cx="2738118" cy="1938992"/>
          </a:xfrm>
          <a:prstGeom prst="rect">
            <a:avLst/>
          </a:prstGeom>
        </p:spPr>
        <p:txBody>
          <a:bodyPr wrap="square">
            <a:spAutoFit/>
          </a:bodyPr>
          <a:lstStyle/>
          <a:p>
            <a:r>
              <a:rPr lang="en-US" sz="2000" dirty="0">
                <a:solidFill>
                  <a:srgbClr val="008080"/>
                </a:solidFill>
              </a:rPr>
              <a:t>Bring the exponent in front of the logarithm using the third property. Expand the expression using the first two properties.</a:t>
            </a:r>
          </a:p>
        </p:txBody>
      </p:sp>
      <p:sp>
        <p:nvSpPr>
          <p:cNvPr id="14" name="Rectangle 13">
            <a:extLst>
              <a:ext uri="{FF2B5EF4-FFF2-40B4-BE49-F238E27FC236}">
                <a16:creationId xmlns:a16="http://schemas.microsoft.com/office/drawing/2014/main" id="{F24A3E59-AB25-428C-9227-44E23BCC64F5}"/>
              </a:ext>
            </a:extLst>
          </p:cNvPr>
          <p:cNvSpPr/>
          <p:nvPr/>
        </p:nvSpPr>
        <p:spPr>
          <a:xfrm>
            <a:off x="5943602" y="5215263"/>
            <a:ext cx="2738118" cy="707886"/>
          </a:xfrm>
          <a:prstGeom prst="rect">
            <a:avLst/>
          </a:prstGeom>
        </p:spPr>
        <p:txBody>
          <a:bodyPr wrap="square">
            <a:spAutoFit/>
          </a:bodyPr>
          <a:lstStyle/>
          <a:p>
            <a:r>
              <a:rPr lang="en-US" sz="2000" dirty="0">
                <a:solidFill>
                  <a:srgbClr val="008080"/>
                </a:solidFill>
              </a:rPr>
              <a:t>Apply the third property to the terms that result.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Expanding Logarithmic Expressions (cont.)</a:t>
            </a:r>
          </a:p>
        </p:txBody>
      </p:sp>
      <p:sp>
        <p:nvSpPr>
          <p:cNvPr id="3" name="Content Placeholder 2"/>
          <p:cNvSpPr>
            <a:spLocks noGrp="1"/>
          </p:cNvSpPr>
          <p:nvPr>
            <p:ph idx="1"/>
          </p:nvPr>
        </p:nvSpPr>
        <p:spPr>
          <a:xfrm>
            <a:off x="457200" y="1097280"/>
            <a:ext cx="8229600" cy="4998720"/>
          </a:xfrm>
        </p:spPr>
        <p:txBody>
          <a:bodyPr>
            <a:normAutofit/>
          </a:bodyPr>
          <a:lstStyle/>
          <a:p>
            <a:pPr marL="514350" indent="-514350">
              <a:buFont typeface="+mj-lt"/>
              <a:buAutoNum type="alphaLcPeriod" startAt="3"/>
            </a:pPr>
            <a:r>
              <a:rPr lang="en-US" sz="2600" dirty="0"/>
              <a:t>Recall that if a base is not explicitly written, it is assumed to be 10.</a:t>
            </a:r>
            <a:br>
              <a:rPr lang="en-US" sz="2600" dirty="0"/>
            </a:br>
            <a:br>
              <a:rPr lang="en-US" sz="2600" dirty="0"/>
            </a:br>
            <a:br>
              <a:rPr lang="en-US" sz="2600" dirty="0"/>
            </a:br>
            <a:br>
              <a:rPr lang="en-US" sz="2600" dirty="0"/>
            </a:br>
            <a:br>
              <a:rPr lang="en-US" sz="2600" dirty="0"/>
            </a:br>
            <a:br>
              <a:rPr lang="en-US" sz="2600" dirty="0"/>
            </a:br>
            <a:br>
              <a:rPr lang="en-US" sz="2600" dirty="0"/>
            </a:br>
            <a:br>
              <a:rPr lang="en-US" sz="2600" dirty="0"/>
            </a:br>
            <a:r>
              <a:rPr lang="en-US" sz="2600" dirty="0"/>
              <a:t>It is appropriate to either evaluate log(2.7) or leave it in exact form. Use the context of the problem to decide which form is more convenient.</a:t>
            </a:r>
          </a:p>
          <a:p>
            <a:endParaRPr lang="en-US" dirty="0"/>
          </a:p>
        </p:txBody>
      </p:sp>
      <p:sp>
        <p:nvSpPr>
          <p:cNvPr id="5" name="Rectangle 4"/>
          <p:cNvSpPr/>
          <p:nvPr/>
        </p:nvSpPr>
        <p:spPr>
          <a:xfrm>
            <a:off x="6096000" y="2785408"/>
            <a:ext cx="2590800" cy="1938992"/>
          </a:xfrm>
          <a:prstGeom prst="rect">
            <a:avLst/>
          </a:prstGeom>
        </p:spPr>
        <p:txBody>
          <a:bodyPr wrap="square">
            <a:spAutoFit/>
          </a:bodyPr>
          <a:lstStyle/>
          <a:p>
            <a:r>
              <a:rPr lang="en-US" sz="2000" dirty="0">
                <a:solidFill>
                  <a:srgbClr val="008080"/>
                </a:solidFill>
              </a:rPr>
              <a:t>Expand using the first and second properties.</a:t>
            </a:r>
          </a:p>
          <a:p>
            <a:r>
              <a:rPr lang="en-US" sz="2000" dirty="0">
                <a:solidFill>
                  <a:srgbClr val="008080"/>
                </a:solidFill>
              </a:rPr>
              <a:t>Evaluate the first two terms and use the third property on the last term.</a:t>
            </a:r>
          </a:p>
        </p:txBody>
      </p:sp>
      <p:graphicFrame>
        <p:nvGraphicFramePr>
          <p:cNvPr id="8195" name="Object 3"/>
          <p:cNvGraphicFramePr>
            <a:graphicFrameLocks noChangeAspect="1"/>
          </p:cNvGraphicFramePr>
          <p:nvPr>
            <p:extLst>
              <p:ext uri="{D42A27DB-BD31-4B8C-83A1-F6EECF244321}">
                <p14:modId xmlns:p14="http://schemas.microsoft.com/office/powerpoint/2010/main" val="1387507906"/>
              </p:ext>
            </p:extLst>
          </p:nvPr>
        </p:nvGraphicFramePr>
        <p:xfrm>
          <a:off x="1066800" y="1912719"/>
          <a:ext cx="2070100" cy="1016000"/>
        </p:xfrm>
        <a:graphic>
          <a:graphicData uri="http://schemas.openxmlformats.org/presentationml/2006/ole">
            <mc:AlternateContent xmlns:mc="http://schemas.openxmlformats.org/markup-compatibility/2006">
              <mc:Choice xmlns:v="urn:schemas-microsoft-com:vml" Requires="v">
                <p:oleObj spid="_x0000_s8331" name="Equation" r:id="rId3" imgW="2070000" imgH="1015920" progId="Equation.DSMT4">
                  <p:embed/>
                </p:oleObj>
              </mc:Choice>
              <mc:Fallback>
                <p:oleObj name="Equation" r:id="rId3" imgW="2070000" imgH="1015920" progId="Equation.DSMT4">
                  <p:embed/>
                  <p:pic>
                    <p:nvPicPr>
                      <p:cNvPr id="0" name="Picture 3"/>
                      <p:cNvPicPr>
                        <a:picLocks noChangeAspect="1" noChangeArrowheads="1"/>
                      </p:cNvPicPr>
                      <p:nvPr/>
                    </p:nvPicPr>
                    <p:blipFill>
                      <a:blip r:embed="rId4"/>
                      <a:srcRect/>
                      <a:stretch>
                        <a:fillRect/>
                      </a:stretch>
                    </p:blipFill>
                    <p:spPr bwMode="auto">
                      <a:xfrm>
                        <a:off x="1066800" y="1912719"/>
                        <a:ext cx="20701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2103790110"/>
              </p:ext>
            </p:extLst>
          </p:nvPr>
        </p:nvGraphicFramePr>
        <p:xfrm>
          <a:off x="1524000" y="2900878"/>
          <a:ext cx="4572000" cy="584200"/>
        </p:xfrm>
        <a:graphic>
          <a:graphicData uri="http://schemas.openxmlformats.org/presentationml/2006/ole">
            <mc:AlternateContent xmlns:mc="http://schemas.openxmlformats.org/markup-compatibility/2006">
              <mc:Choice xmlns:v="urn:schemas-microsoft-com:vml" Requires="v">
                <p:oleObj spid="_x0000_s8332" name="Equation" r:id="rId5" imgW="4572000" imgH="583920" progId="Equation.DSMT4">
                  <p:embed/>
                </p:oleObj>
              </mc:Choice>
              <mc:Fallback>
                <p:oleObj name="Equation" r:id="rId5" imgW="4572000" imgH="583920" progId="Equation.DSMT4">
                  <p:embed/>
                  <p:pic>
                    <p:nvPicPr>
                      <p:cNvPr id="0" name="Picture 4"/>
                      <p:cNvPicPr>
                        <a:picLocks noChangeAspect="1" noChangeArrowheads="1"/>
                      </p:cNvPicPr>
                      <p:nvPr/>
                    </p:nvPicPr>
                    <p:blipFill>
                      <a:blip r:embed="rId6"/>
                      <a:srcRect/>
                      <a:stretch>
                        <a:fillRect/>
                      </a:stretch>
                    </p:blipFill>
                    <p:spPr bwMode="auto">
                      <a:xfrm>
                        <a:off x="1524000" y="2900878"/>
                        <a:ext cx="4572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570296396"/>
              </p:ext>
            </p:extLst>
          </p:nvPr>
        </p:nvGraphicFramePr>
        <p:xfrm>
          <a:off x="1524000" y="3601819"/>
          <a:ext cx="3225800" cy="469900"/>
        </p:xfrm>
        <a:graphic>
          <a:graphicData uri="http://schemas.openxmlformats.org/presentationml/2006/ole">
            <mc:AlternateContent xmlns:mc="http://schemas.openxmlformats.org/markup-compatibility/2006">
              <mc:Choice xmlns:v="urn:schemas-microsoft-com:vml" Requires="v">
                <p:oleObj spid="_x0000_s8333" name="Equation" r:id="rId7" imgW="3225600" imgH="469800" progId="Equation.DSMT4">
                  <p:embed/>
                </p:oleObj>
              </mc:Choice>
              <mc:Fallback>
                <p:oleObj name="Equation" r:id="rId7" imgW="322560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3601819"/>
                        <a:ext cx="322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2238239446"/>
              </p:ext>
            </p:extLst>
          </p:nvPr>
        </p:nvGraphicFramePr>
        <p:xfrm>
          <a:off x="1524000" y="4254500"/>
          <a:ext cx="2146300" cy="393700"/>
        </p:xfrm>
        <a:graphic>
          <a:graphicData uri="http://schemas.openxmlformats.org/presentationml/2006/ole">
            <mc:AlternateContent xmlns:mc="http://schemas.openxmlformats.org/markup-compatibility/2006">
              <mc:Choice xmlns:v="urn:schemas-microsoft-com:vml" Requires="v">
                <p:oleObj spid="_x0000_s8334" name="Equation" r:id="rId9" imgW="2145960" imgH="393480" progId="Equation.DSMT4">
                  <p:embed/>
                </p:oleObj>
              </mc:Choice>
              <mc:Fallback>
                <p:oleObj name="Equation" r:id="rId9" imgW="2145960" imgH="3934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0" y="4254500"/>
                        <a:ext cx="2146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Condensing Logarithmic Expressions</a:t>
            </a:r>
          </a:p>
        </p:txBody>
      </p:sp>
      <p:sp>
        <p:nvSpPr>
          <p:cNvPr id="3" name="Content Placeholder 2"/>
          <p:cNvSpPr>
            <a:spLocks noGrp="1"/>
          </p:cNvSpPr>
          <p:nvPr>
            <p:ph idx="1"/>
          </p:nvPr>
        </p:nvSpPr>
        <p:spPr/>
        <p:txBody>
          <a:bodyPr/>
          <a:lstStyle/>
          <a:p>
            <a:r>
              <a:rPr lang="en-US" dirty="0"/>
              <a:t>Use the properties of logarithms to condense the following expressions as much as possible (that is, rewrite each expression as a sum or difference of as few logarithms as possible). </a:t>
            </a:r>
          </a:p>
          <a:p>
            <a:endParaRPr lang="en-US" b="1" dirty="0"/>
          </a:p>
          <a:p>
            <a:endParaRPr lang="en-US" b="1" dirty="0"/>
          </a:p>
          <a:p>
            <a:endParaRPr lang="en-US" b="1" dirty="0"/>
          </a:p>
          <a:p>
            <a:endParaRPr lang="en-US" b="1" dirty="0"/>
          </a:p>
          <a:p>
            <a:endParaRPr lang="en-US" b="1" dirty="0"/>
          </a:p>
        </p:txBody>
      </p:sp>
      <p:graphicFrame>
        <p:nvGraphicFramePr>
          <p:cNvPr id="154628" name="Object 4"/>
          <p:cNvGraphicFramePr>
            <a:graphicFrameLocks noChangeAspect="1"/>
          </p:cNvGraphicFramePr>
          <p:nvPr>
            <p:extLst>
              <p:ext uri="{D42A27DB-BD31-4B8C-83A1-F6EECF244321}">
                <p14:modId xmlns:p14="http://schemas.microsoft.com/office/powerpoint/2010/main" val="3180932859"/>
              </p:ext>
            </p:extLst>
          </p:nvPr>
        </p:nvGraphicFramePr>
        <p:xfrm>
          <a:off x="547688" y="3143250"/>
          <a:ext cx="3708400" cy="2603500"/>
        </p:xfrm>
        <a:graphic>
          <a:graphicData uri="http://schemas.openxmlformats.org/presentationml/2006/ole">
            <mc:AlternateContent xmlns:mc="http://schemas.openxmlformats.org/markup-compatibility/2006">
              <mc:Choice xmlns:v="urn:schemas-microsoft-com:vml" Requires="v">
                <p:oleObj spid="_x0000_s9252" name="Equation" r:id="rId3" imgW="3708360" imgH="2603160" progId="Equation.DSMT4">
                  <p:embed/>
                </p:oleObj>
              </mc:Choice>
              <mc:Fallback>
                <p:oleObj name="Equation" r:id="rId3" imgW="3708360" imgH="2603160" progId="Equation.DSMT4">
                  <p:embed/>
                  <p:pic>
                    <p:nvPicPr>
                      <p:cNvPr id="0" name="Object 4"/>
                      <p:cNvPicPr>
                        <a:picLocks noChangeAspect="1" noChangeArrowheads="1"/>
                      </p:cNvPicPr>
                      <p:nvPr/>
                    </p:nvPicPr>
                    <p:blipFill>
                      <a:blip r:embed="rId4"/>
                      <a:srcRect/>
                      <a:stretch>
                        <a:fillRect/>
                      </a:stretch>
                    </p:blipFill>
                    <p:spPr bwMode="auto">
                      <a:xfrm>
                        <a:off x="547688" y="3143250"/>
                        <a:ext cx="3708400" cy="260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FE38-E3DD-4295-8048-7C1FF57B8CA1}"/>
              </a:ext>
            </a:extLst>
          </p:cNvPr>
          <p:cNvSpPr>
            <a:spLocks noGrp="1"/>
          </p:cNvSpPr>
          <p:nvPr>
            <p:ph type="title"/>
          </p:nvPr>
        </p:nvSpPr>
        <p:spPr/>
        <p:txBody>
          <a:bodyPr/>
          <a:lstStyle/>
          <a:p>
            <a:r>
              <a:rPr lang="en-US" dirty="0"/>
              <a:t>Note</a:t>
            </a:r>
          </a:p>
        </p:txBody>
      </p:sp>
      <p:sp>
        <p:nvSpPr>
          <p:cNvPr id="5" name="Content Placeholder 2">
            <a:extLst>
              <a:ext uri="{FF2B5EF4-FFF2-40B4-BE49-F238E27FC236}">
                <a16:creationId xmlns:a16="http://schemas.microsoft.com/office/drawing/2014/main" id="{CEE2E263-CA33-428A-B1D1-46C0608E855B}"/>
              </a:ext>
            </a:extLst>
          </p:cNvPr>
          <p:cNvSpPr txBox="1">
            <a:spLocks/>
          </p:cNvSpPr>
          <p:nvPr/>
        </p:nvSpPr>
        <p:spPr>
          <a:xfrm>
            <a:off x="457200" y="1280160"/>
            <a:ext cx="8229600" cy="954107"/>
          </a:xfrm>
          <a:prstGeom prst="rect">
            <a:avLst/>
          </a:prstGeom>
          <a:noFill/>
          <a:ln w="28575">
            <a:solidFill>
              <a:schemeClr val="tx1"/>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Often, there will be multiple orders in which we can apply the properties to find the final result.</a:t>
            </a:r>
          </a:p>
        </p:txBody>
      </p:sp>
    </p:spTree>
    <p:extLst>
      <p:ext uri="{BB962C8B-B14F-4D97-AF65-F5344CB8AC3E}">
        <p14:creationId xmlns:p14="http://schemas.microsoft.com/office/powerpoint/2010/main" val="42153280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Condensing Logarithmic Expressions (cont.)</a:t>
            </a:r>
          </a:p>
        </p:txBody>
      </p:sp>
      <p:sp>
        <p:nvSpPr>
          <p:cNvPr id="3" name="Content Placeholder 2"/>
          <p:cNvSpPr>
            <a:spLocks noGrp="1"/>
          </p:cNvSpPr>
          <p:nvPr>
            <p:ph idx="1"/>
          </p:nvPr>
        </p:nvSpPr>
        <p:spPr/>
        <p:txBody>
          <a:bodyPr/>
          <a:lstStyle/>
          <a:p>
            <a:r>
              <a:rPr lang="en-US" b="1" dirty="0"/>
              <a:t>Solution</a:t>
            </a:r>
          </a:p>
          <a:p>
            <a:endParaRPr lang="en-US" b="1" dirty="0"/>
          </a:p>
          <a:p>
            <a:endParaRPr lang="en-US" b="1" dirty="0"/>
          </a:p>
          <a:p>
            <a:endParaRPr lang="en-US" b="1" dirty="0"/>
          </a:p>
          <a:p>
            <a:endParaRPr lang="en-US" b="1" dirty="0"/>
          </a:p>
          <a:p>
            <a:endParaRPr lang="en-US" b="1" dirty="0"/>
          </a:p>
          <a:p>
            <a:endParaRPr lang="en-US" b="1" dirty="0"/>
          </a:p>
          <a:p>
            <a:endParaRPr lang="en-US" b="1" dirty="0"/>
          </a:p>
        </p:txBody>
      </p:sp>
      <p:sp>
        <p:nvSpPr>
          <p:cNvPr id="5" name="Rectangle 4"/>
          <p:cNvSpPr/>
          <p:nvPr/>
        </p:nvSpPr>
        <p:spPr>
          <a:xfrm>
            <a:off x="5394008" y="2819737"/>
            <a:ext cx="3292792" cy="1015663"/>
          </a:xfrm>
          <a:prstGeom prst="rect">
            <a:avLst/>
          </a:prstGeom>
        </p:spPr>
        <p:txBody>
          <a:bodyPr wrap="square">
            <a:spAutoFit/>
          </a:bodyPr>
          <a:lstStyle/>
          <a:p>
            <a:r>
              <a:rPr lang="en-US" sz="2000" dirty="0">
                <a:solidFill>
                  <a:srgbClr val="008080"/>
                </a:solidFill>
              </a:rPr>
              <a:t>Use the third property to make the coefficients appear as exponents.</a:t>
            </a:r>
          </a:p>
        </p:txBody>
      </p:sp>
      <p:graphicFrame>
        <p:nvGraphicFramePr>
          <p:cNvPr id="10243" name="Object 3"/>
          <p:cNvGraphicFramePr>
            <a:graphicFrameLocks noChangeAspect="1"/>
          </p:cNvGraphicFramePr>
          <p:nvPr>
            <p:extLst>
              <p:ext uri="{D42A27DB-BD31-4B8C-83A1-F6EECF244321}">
                <p14:modId xmlns:p14="http://schemas.microsoft.com/office/powerpoint/2010/main" val="1474442381"/>
              </p:ext>
            </p:extLst>
          </p:nvPr>
        </p:nvGraphicFramePr>
        <p:xfrm>
          <a:off x="604838" y="1787525"/>
          <a:ext cx="3365500" cy="990600"/>
        </p:xfrm>
        <a:graphic>
          <a:graphicData uri="http://schemas.openxmlformats.org/presentationml/2006/ole">
            <mc:AlternateContent xmlns:mc="http://schemas.openxmlformats.org/markup-compatibility/2006">
              <mc:Choice xmlns:v="urn:schemas-microsoft-com:vml" Requires="v">
                <p:oleObj spid="_x0000_s10379" name="Equation" r:id="rId3" imgW="3365280" imgH="990360" progId="Equation.DSMT4">
                  <p:embed/>
                </p:oleObj>
              </mc:Choice>
              <mc:Fallback>
                <p:oleObj name="Equation" r:id="rId3" imgW="3365280" imgH="990360" progId="Equation.DSMT4">
                  <p:embed/>
                  <p:pic>
                    <p:nvPicPr>
                      <p:cNvPr id="0" name="Picture 3"/>
                      <p:cNvPicPr>
                        <a:picLocks noChangeAspect="1" noChangeArrowheads="1"/>
                      </p:cNvPicPr>
                      <p:nvPr/>
                    </p:nvPicPr>
                    <p:blipFill>
                      <a:blip r:embed="rId4"/>
                      <a:srcRect/>
                      <a:stretch>
                        <a:fillRect/>
                      </a:stretch>
                    </p:blipFill>
                    <p:spPr bwMode="auto">
                      <a:xfrm>
                        <a:off x="604838" y="1787525"/>
                        <a:ext cx="3365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4" name="Object 4"/>
          <p:cNvGraphicFramePr>
            <a:graphicFrameLocks noChangeAspect="1"/>
          </p:cNvGraphicFramePr>
          <p:nvPr>
            <p:extLst>
              <p:ext uri="{D42A27DB-BD31-4B8C-83A1-F6EECF244321}">
                <p14:modId xmlns:p14="http://schemas.microsoft.com/office/powerpoint/2010/main" val="761081443"/>
              </p:ext>
            </p:extLst>
          </p:nvPr>
        </p:nvGraphicFramePr>
        <p:xfrm>
          <a:off x="1300957" y="2746375"/>
          <a:ext cx="4038600" cy="1117600"/>
        </p:xfrm>
        <a:graphic>
          <a:graphicData uri="http://schemas.openxmlformats.org/presentationml/2006/ole">
            <mc:AlternateContent xmlns:mc="http://schemas.openxmlformats.org/markup-compatibility/2006">
              <mc:Choice xmlns:v="urn:schemas-microsoft-com:vml" Requires="v">
                <p:oleObj spid="_x0000_s10380" name="Equation" r:id="rId5" imgW="4038480" imgH="1117440" progId="Equation.DSMT4">
                  <p:embed/>
                </p:oleObj>
              </mc:Choice>
              <mc:Fallback>
                <p:oleObj name="Equation" r:id="rId5" imgW="4038480" imgH="1117440" progId="Equation.DSMT4">
                  <p:embed/>
                  <p:pic>
                    <p:nvPicPr>
                      <p:cNvPr id="0" name="Picture 4"/>
                      <p:cNvPicPr>
                        <a:picLocks noChangeAspect="1" noChangeArrowheads="1"/>
                      </p:cNvPicPr>
                      <p:nvPr/>
                    </p:nvPicPr>
                    <p:blipFill>
                      <a:blip r:embed="rId6"/>
                      <a:srcRect/>
                      <a:stretch>
                        <a:fillRect/>
                      </a:stretch>
                    </p:blipFill>
                    <p:spPr bwMode="auto">
                      <a:xfrm>
                        <a:off x="1300957" y="2746375"/>
                        <a:ext cx="40386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extLst>
              <p:ext uri="{D42A27DB-BD31-4B8C-83A1-F6EECF244321}">
                <p14:modId xmlns:p14="http://schemas.microsoft.com/office/powerpoint/2010/main" val="1359716013"/>
              </p:ext>
            </p:extLst>
          </p:nvPr>
        </p:nvGraphicFramePr>
        <p:xfrm>
          <a:off x="1295877" y="3835400"/>
          <a:ext cx="2692400" cy="1016000"/>
        </p:xfrm>
        <a:graphic>
          <a:graphicData uri="http://schemas.openxmlformats.org/presentationml/2006/ole">
            <mc:AlternateContent xmlns:mc="http://schemas.openxmlformats.org/markup-compatibility/2006">
              <mc:Choice xmlns:v="urn:schemas-microsoft-com:vml" Requires="v">
                <p:oleObj spid="_x0000_s10381" name="Equation" r:id="rId7" imgW="2692080" imgH="1015920" progId="Equation.DSMT4">
                  <p:embed/>
                </p:oleObj>
              </mc:Choice>
              <mc:Fallback>
                <p:oleObj name="Equation" r:id="rId7" imgW="2692080" imgH="1015920" progId="Equation.DSMT4">
                  <p:embed/>
                  <p:pic>
                    <p:nvPicPr>
                      <p:cNvPr id="0" name="Picture 5"/>
                      <p:cNvPicPr>
                        <a:picLocks noChangeAspect="1" noChangeArrowheads="1"/>
                      </p:cNvPicPr>
                      <p:nvPr/>
                    </p:nvPicPr>
                    <p:blipFill>
                      <a:blip r:embed="rId8"/>
                      <a:srcRect/>
                      <a:stretch>
                        <a:fillRect/>
                      </a:stretch>
                    </p:blipFill>
                    <p:spPr bwMode="auto">
                      <a:xfrm>
                        <a:off x="1295877" y="3835400"/>
                        <a:ext cx="2692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extLst>
              <p:ext uri="{D42A27DB-BD31-4B8C-83A1-F6EECF244321}">
                <p14:modId xmlns:p14="http://schemas.microsoft.com/office/powerpoint/2010/main" val="38350841"/>
              </p:ext>
            </p:extLst>
          </p:nvPr>
        </p:nvGraphicFramePr>
        <p:xfrm>
          <a:off x="1290797" y="4822825"/>
          <a:ext cx="1778000" cy="1016000"/>
        </p:xfrm>
        <a:graphic>
          <a:graphicData uri="http://schemas.openxmlformats.org/presentationml/2006/ole">
            <mc:AlternateContent xmlns:mc="http://schemas.openxmlformats.org/markup-compatibility/2006">
              <mc:Choice xmlns:v="urn:schemas-microsoft-com:vml" Requires="v">
                <p:oleObj spid="_x0000_s10382" name="Equation" r:id="rId9" imgW="1777680" imgH="1015920" progId="Equation.DSMT4">
                  <p:embed/>
                </p:oleObj>
              </mc:Choice>
              <mc:Fallback>
                <p:oleObj name="Equation" r:id="rId9" imgW="1777680" imgH="1015920" progId="Equation.DSMT4">
                  <p:embed/>
                  <p:pic>
                    <p:nvPicPr>
                      <p:cNvPr id="0" name="Picture 6"/>
                      <p:cNvPicPr>
                        <a:picLocks noChangeAspect="1" noChangeArrowheads="1"/>
                      </p:cNvPicPr>
                      <p:nvPr/>
                    </p:nvPicPr>
                    <p:blipFill>
                      <a:blip r:embed="rId10"/>
                      <a:srcRect/>
                      <a:stretch>
                        <a:fillRect/>
                      </a:stretch>
                    </p:blipFill>
                    <p:spPr bwMode="auto">
                      <a:xfrm>
                        <a:off x="1290797" y="4822825"/>
                        <a:ext cx="17780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a:extLst>
              <a:ext uri="{FF2B5EF4-FFF2-40B4-BE49-F238E27FC236}">
                <a16:creationId xmlns:a16="http://schemas.microsoft.com/office/drawing/2014/main" id="{5837BFC8-D856-4EDC-A709-31B500A4F53E}"/>
              </a:ext>
            </a:extLst>
          </p:cNvPr>
          <p:cNvSpPr/>
          <p:nvPr/>
        </p:nvSpPr>
        <p:spPr>
          <a:xfrm>
            <a:off x="5394008" y="4143345"/>
            <a:ext cx="3292792" cy="400110"/>
          </a:xfrm>
          <a:prstGeom prst="rect">
            <a:avLst/>
          </a:prstGeom>
        </p:spPr>
        <p:txBody>
          <a:bodyPr wrap="square">
            <a:spAutoFit/>
          </a:bodyPr>
          <a:lstStyle/>
          <a:p>
            <a:r>
              <a:rPr lang="en-US" sz="2000" dirty="0">
                <a:solidFill>
                  <a:srgbClr val="008080"/>
                </a:solidFill>
              </a:rPr>
              <a:t>Evaluate the exponents.</a:t>
            </a:r>
          </a:p>
        </p:txBody>
      </p:sp>
      <p:sp>
        <p:nvSpPr>
          <p:cNvPr id="10" name="Rectangle 9">
            <a:extLst>
              <a:ext uri="{FF2B5EF4-FFF2-40B4-BE49-F238E27FC236}">
                <a16:creationId xmlns:a16="http://schemas.microsoft.com/office/drawing/2014/main" id="{F2AE533D-682E-42F4-AF7E-88604CC72275}"/>
              </a:ext>
            </a:extLst>
          </p:cNvPr>
          <p:cNvSpPr/>
          <p:nvPr/>
        </p:nvSpPr>
        <p:spPr>
          <a:xfrm>
            <a:off x="5394008" y="4976882"/>
            <a:ext cx="3292792" cy="707886"/>
          </a:xfrm>
          <a:prstGeom prst="rect">
            <a:avLst/>
          </a:prstGeom>
        </p:spPr>
        <p:txBody>
          <a:bodyPr wrap="square">
            <a:spAutoFit/>
          </a:bodyPr>
          <a:lstStyle/>
          <a:p>
            <a:r>
              <a:rPr lang="en-US" sz="2000" dirty="0">
                <a:solidFill>
                  <a:srgbClr val="008080"/>
                </a:solidFill>
              </a:rPr>
              <a:t>Combine terms using the first property.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Condensing Logarithmic Expressions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5" name="Rectangle 4"/>
          <p:cNvSpPr/>
          <p:nvPr/>
        </p:nvSpPr>
        <p:spPr>
          <a:xfrm>
            <a:off x="4460544" y="2180959"/>
            <a:ext cx="4264356" cy="707886"/>
          </a:xfrm>
          <a:prstGeom prst="rect">
            <a:avLst/>
          </a:prstGeom>
        </p:spPr>
        <p:txBody>
          <a:bodyPr wrap="square">
            <a:spAutoFit/>
          </a:bodyPr>
          <a:lstStyle/>
          <a:p>
            <a:r>
              <a:rPr lang="en-US" sz="2000" dirty="0">
                <a:solidFill>
                  <a:srgbClr val="008080"/>
                </a:solidFill>
              </a:rPr>
              <a:t>Rewrite each term to have a coefficient of 1 or −1 using the third property.</a:t>
            </a:r>
          </a:p>
        </p:txBody>
      </p:sp>
      <p:sp>
        <p:nvSpPr>
          <p:cNvPr id="6" name="Rectangle 5"/>
          <p:cNvSpPr/>
          <p:nvPr/>
        </p:nvSpPr>
        <p:spPr>
          <a:xfrm>
            <a:off x="4460544" y="4730811"/>
            <a:ext cx="4572000" cy="707886"/>
          </a:xfrm>
          <a:prstGeom prst="rect">
            <a:avLst/>
          </a:prstGeom>
        </p:spPr>
        <p:txBody>
          <a:bodyPr>
            <a:spAutoFit/>
          </a:bodyPr>
          <a:lstStyle/>
          <a:p>
            <a:r>
              <a:rPr lang="en-US" sz="2000" dirty="0">
                <a:solidFill>
                  <a:srgbClr val="008080"/>
                </a:solidFill>
              </a:rPr>
              <a:t>The final answer can be written in several different ways, two of which are shown.</a:t>
            </a:r>
          </a:p>
        </p:txBody>
      </p:sp>
      <p:graphicFrame>
        <p:nvGraphicFramePr>
          <p:cNvPr id="11267" name="Object 3"/>
          <p:cNvGraphicFramePr>
            <a:graphicFrameLocks noChangeAspect="1"/>
          </p:cNvGraphicFramePr>
          <p:nvPr>
            <p:extLst>
              <p:ext uri="{D42A27DB-BD31-4B8C-83A1-F6EECF244321}">
                <p14:modId xmlns:p14="http://schemas.microsoft.com/office/powerpoint/2010/main" val="2284387166"/>
              </p:ext>
            </p:extLst>
          </p:nvPr>
        </p:nvGraphicFramePr>
        <p:xfrm>
          <a:off x="457200" y="1141095"/>
          <a:ext cx="3086100" cy="825500"/>
        </p:xfrm>
        <a:graphic>
          <a:graphicData uri="http://schemas.openxmlformats.org/presentationml/2006/ole">
            <mc:AlternateContent xmlns:mc="http://schemas.openxmlformats.org/markup-compatibility/2006">
              <mc:Choice xmlns:v="urn:schemas-microsoft-com:vml" Requires="v">
                <p:oleObj spid="_x0000_s11403" name="Equation" r:id="rId3" imgW="3085920" imgH="825480" progId="Equation.DSMT4">
                  <p:embed/>
                </p:oleObj>
              </mc:Choice>
              <mc:Fallback>
                <p:oleObj name="Equation" r:id="rId3" imgW="3085920" imgH="825480" progId="Equation.DSMT4">
                  <p:embed/>
                  <p:pic>
                    <p:nvPicPr>
                      <p:cNvPr id="0" name="Picture 3"/>
                      <p:cNvPicPr>
                        <a:picLocks noChangeAspect="1" noChangeArrowheads="1"/>
                      </p:cNvPicPr>
                      <p:nvPr/>
                    </p:nvPicPr>
                    <p:blipFill>
                      <a:blip r:embed="rId4"/>
                      <a:srcRect/>
                      <a:stretch>
                        <a:fillRect/>
                      </a:stretch>
                    </p:blipFill>
                    <p:spPr bwMode="auto">
                      <a:xfrm>
                        <a:off x="457200" y="1141095"/>
                        <a:ext cx="3086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4064081914"/>
              </p:ext>
            </p:extLst>
          </p:nvPr>
        </p:nvGraphicFramePr>
        <p:xfrm>
          <a:off x="1219200" y="2058824"/>
          <a:ext cx="3060700" cy="736600"/>
        </p:xfrm>
        <a:graphic>
          <a:graphicData uri="http://schemas.openxmlformats.org/presentationml/2006/ole">
            <mc:AlternateContent xmlns:mc="http://schemas.openxmlformats.org/markup-compatibility/2006">
              <mc:Choice xmlns:v="urn:schemas-microsoft-com:vml" Requires="v">
                <p:oleObj spid="_x0000_s11404" name="Equation" r:id="rId5" imgW="3060360" imgH="736560" progId="Equation.DSMT4">
                  <p:embed/>
                </p:oleObj>
              </mc:Choice>
              <mc:Fallback>
                <p:oleObj name="Equation" r:id="rId5" imgW="3060360" imgH="736560" progId="Equation.DSMT4">
                  <p:embed/>
                  <p:pic>
                    <p:nvPicPr>
                      <p:cNvPr id="0" name="Picture 4"/>
                      <p:cNvPicPr>
                        <a:picLocks noChangeAspect="1" noChangeArrowheads="1"/>
                      </p:cNvPicPr>
                      <p:nvPr/>
                    </p:nvPicPr>
                    <p:blipFill>
                      <a:blip r:embed="rId6"/>
                      <a:srcRect/>
                      <a:stretch>
                        <a:fillRect/>
                      </a:stretch>
                    </p:blipFill>
                    <p:spPr bwMode="auto">
                      <a:xfrm>
                        <a:off x="1219200" y="2058824"/>
                        <a:ext cx="30607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2069658268"/>
              </p:ext>
            </p:extLst>
          </p:nvPr>
        </p:nvGraphicFramePr>
        <p:xfrm>
          <a:off x="1206500" y="2884479"/>
          <a:ext cx="2057400" cy="1447800"/>
        </p:xfrm>
        <a:graphic>
          <a:graphicData uri="http://schemas.openxmlformats.org/presentationml/2006/ole">
            <mc:AlternateContent xmlns:mc="http://schemas.openxmlformats.org/markup-compatibility/2006">
              <mc:Choice xmlns:v="urn:schemas-microsoft-com:vml" Requires="v">
                <p:oleObj spid="_x0000_s11405" name="Equation" r:id="rId7" imgW="2057400" imgH="1447560" progId="Equation.DSMT4">
                  <p:embed/>
                </p:oleObj>
              </mc:Choice>
              <mc:Fallback>
                <p:oleObj name="Equation" r:id="rId7" imgW="2057400" imgH="1447560" progId="Equation.DSMT4">
                  <p:embed/>
                  <p:pic>
                    <p:nvPicPr>
                      <p:cNvPr id="0" name="Picture 5"/>
                      <p:cNvPicPr>
                        <a:picLocks noChangeAspect="1" noChangeArrowheads="1"/>
                      </p:cNvPicPr>
                      <p:nvPr/>
                    </p:nvPicPr>
                    <p:blipFill>
                      <a:blip r:embed="rId8"/>
                      <a:srcRect/>
                      <a:stretch>
                        <a:fillRect/>
                      </a:stretch>
                    </p:blipFill>
                    <p:spPr bwMode="auto">
                      <a:xfrm>
                        <a:off x="1206500" y="2884479"/>
                        <a:ext cx="20574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4029546716"/>
              </p:ext>
            </p:extLst>
          </p:nvPr>
        </p:nvGraphicFramePr>
        <p:xfrm>
          <a:off x="1219200" y="4360854"/>
          <a:ext cx="3175000" cy="1447800"/>
        </p:xfrm>
        <a:graphic>
          <a:graphicData uri="http://schemas.openxmlformats.org/presentationml/2006/ole">
            <mc:AlternateContent xmlns:mc="http://schemas.openxmlformats.org/markup-compatibility/2006">
              <mc:Choice xmlns:v="urn:schemas-microsoft-com:vml" Requires="v">
                <p:oleObj spid="_x0000_s11406" name="Equation" r:id="rId9" imgW="3174840" imgH="1447560" progId="Equation.DSMT4">
                  <p:embed/>
                </p:oleObj>
              </mc:Choice>
              <mc:Fallback>
                <p:oleObj name="Equation" r:id="rId9" imgW="3174840" imgH="1447560" progId="Equation.DSMT4">
                  <p:embed/>
                  <p:pic>
                    <p:nvPicPr>
                      <p:cNvPr id="0" name="Picture 6"/>
                      <p:cNvPicPr>
                        <a:picLocks noChangeAspect="1" noChangeArrowheads="1"/>
                      </p:cNvPicPr>
                      <p:nvPr/>
                    </p:nvPicPr>
                    <p:blipFill>
                      <a:blip r:embed="rId10"/>
                      <a:srcRect/>
                      <a:stretch>
                        <a:fillRect/>
                      </a:stretch>
                    </p:blipFill>
                    <p:spPr bwMode="auto">
                      <a:xfrm>
                        <a:off x="1219200" y="4360854"/>
                        <a:ext cx="31750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62CEF7F3-93F5-475E-90C3-66403BA798A7}"/>
              </a:ext>
            </a:extLst>
          </p:cNvPr>
          <p:cNvSpPr/>
          <p:nvPr/>
        </p:nvSpPr>
        <p:spPr>
          <a:xfrm>
            <a:off x="4460544" y="3212572"/>
            <a:ext cx="4264356" cy="707886"/>
          </a:xfrm>
          <a:prstGeom prst="rect">
            <a:avLst/>
          </a:prstGeom>
        </p:spPr>
        <p:txBody>
          <a:bodyPr wrap="square">
            <a:spAutoFit/>
          </a:bodyPr>
          <a:lstStyle/>
          <a:p>
            <a:r>
              <a:rPr lang="en-US" sz="2000" dirty="0">
                <a:solidFill>
                  <a:srgbClr val="008080"/>
                </a:solidFill>
              </a:rPr>
              <a:t>We can then combine the terms using the second property.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Condensing Logarithmic Expressions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5" name="Rectangle 4"/>
          <p:cNvSpPr/>
          <p:nvPr/>
        </p:nvSpPr>
        <p:spPr>
          <a:xfrm>
            <a:off x="5143500" y="1945709"/>
            <a:ext cx="3543300" cy="707886"/>
          </a:xfrm>
          <a:prstGeom prst="rect">
            <a:avLst/>
          </a:prstGeom>
        </p:spPr>
        <p:txBody>
          <a:bodyPr wrap="square">
            <a:spAutoFit/>
          </a:bodyPr>
          <a:lstStyle/>
          <a:p>
            <a:r>
              <a:rPr lang="en-US" sz="2000" dirty="0">
                <a:solidFill>
                  <a:srgbClr val="008080"/>
                </a:solidFill>
              </a:rPr>
              <a:t>Rewrite the coefficient as an exponent, then combine terms.</a:t>
            </a:r>
          </a:p>
        </p:txBody>
      </p:sp>
      <p:graphicFrame>
        <p:nvGraphicFramePr>
          <p:cNvPr id="12291" name="Object 3"/>
          <p:cNvGraphicFramePr>
            <a:graphicFrameLocks noChangeAspect="1"/>
          </p:cNvGraphicFramePr>
          <p:nvPr>
            <p:extLst>
              <p:ext uri="{D42A27DB-BD31-4B8C-83A1-F6EECF244321}">
                <p14:modId xmlns:p14="http://schemas.microsoft.com/office/powerpoint/2010/main" val="2177286306"/>
              </p:ext>
            </p:extLst>
          </p:nvPr>
        </p:nvGraphicFramePr>
        <p:xfrm>
          <a:off x="457200" y="1351756"/>
          <a:ext cx="3086100" cy="584200"/>
        </p:xfrm>
        <a:graphic>
          <a:graphicData uri="http://schemas.openxmlformats.org/presentationml/2006/ole">
            <mc:AlternateContent xmlns:mc="http://schemas.openxmlformats.org/markup-compatibility/2006">
              <mc:Choice xmlns:v="urn:schemas-microsoft-com:vml" Requires="v">
                <p:oleObj spid="_x0000_s12393" name="Equation" r:id="rId3" imgW="3085920" imgH="583920" progId="Equation.DSMT4">
                  <p:embed/>
                </p:oleObj>
              </mc:Choice>
              <mc:Fallback>
                <p:oleObj name="Equation" r:id="rId3" imgW="3085920" imgH="583920" progId="Equation.DSMT4">
                  <p:embed/>
                  <p:pic>
                    <p:nvPicPr>
                      <p:cNvPr id="0" name="Picture 3"/>
                      <p:cNvPicPr>
                        <a:picLocks noChangeAspect="1" noChangeArrowheads="1"/>
                      </p:cNvPicPr>
                      <p:nvPr/>
                    </p:nvPicPr>
                    <p:blipFill>
                      <a:blip r:embed="rId4"/>
                      <a:srcRect/>
                      <a:stretch>
                        <a:fillRect/>
                      </a:stretch>
                    </p:blipFill>
                    <p:spPr bwMode="auto">
                      <a:xfrm>
                        <a:off x="457200" y="1351756"/>
                        <a:ext cx="30861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extLst>
              <p:ext uri="{D42A27DB-BD31-4B8C-83A1-F6EECF244321}">
                <p14:modId xmlns:p14="http://schemas.microsoft.com/office/powerpoint/2010/main" val="265434305"/>
              </p:ext>
            </p:extLst>
          </p:nvPr>
        </p:nvGraphicFramePr>
        <p:xfrm>
          <a:off x="1460500" y="2007552"/>
          <a:ext cx="2679700" cy="584200"/>
        </p:xfrm>
        <a:graphic>
          <a:graphicData uri="http://schemas.openxmlformats.org/presentationml/2006/ole">
            <mc:AlternateContent xmlns:mc="http://schemas.openxmlformats.org/markup-compatibility/2006">
              <mc:Choice xmlns:v="urn:schemas-microsoft-com:vml" Requires="v">
                <p:oleObj spid="_x0000_s12394" name="Equation" r:id="rId5" imgW="2679480" imgH="583920" progId="Equation.DSMT4">
                  <p:embed/>
                </p:oleObj>
              </mc:Choice>
              <mc:Fallback>
                <p:oleObj name="Equation" r:id="rId5" imgW="2679480" imgH="583920" progId="Equation.DSMT4">
                  <p:embed/>
                  <p:pic>
                    <p:nvPicPr>
                      <p:cNvPr id="0" name="Picture 4"/>
                      <p:cNvPicPr>
                        <a:picLocks noChangeAspect="1" noChangeArrowheads="1"/>
                      </p:cNvPicPr>
                      <p:nvPr/>
                    </p:nvPicPr>
                    <p:blipFill>
                      <a:blip r:embed="rId6"/>
                      <a:srcRect/>
                      <a:stretch>
                        <a:fillRect/>
                      </a:stretch>
                    </p:blipFill>
                    <p:spPr bwMode="auto">
                      <a:xfrm>
                        <a:off x="1460500" y="2007552"/>
                        <a:ext cx="26797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extLst>
              <p:ext uri="{D42A27DB-BD31-4B8C-83A1-F6EECF244321}">
                <p14:modId xmlns:p14="http://schemas.microsoft.com/office/powerpoint/2010/main" val="3299023378"/>
              </p:ext>
            </p:extLst>
          </p:nvPr>
        </p:nvGraphicFramePr>
        <p:xfrm>
          <a:off x="1460500" y="2663348"/>
          <a:ext cx="3657600" cy="939800"/>
        </p:xfrm>
        <a:graphic>
          <a:graphicData uri="http://schemas.openxmlformats.org/presentationml/2006/ole">
            <mc:AlternateContent xmlns:mc="http://schemas.openxmlformats.org/markup-compatibility/2006">
              <mc:Choice xmlns:v="urn:schemas-microsoft-com:vml" Requires="v">
                <p:oleObj spid="_x0000_s12395" name="Equation" r:id="rId7" imgW="3657600" imgH="939600" progId="Equation.DSMT4">
                  <p:embed/>
                </p:oleObj>
              </mc:Choice>
              <mc:Fallback>
                <p:oleObj name="Equation" r:id="rId7" imgW="3657600" imgH="939600" progId="Equation.DSMT4">
                  <p:embed/>
                  <p:pic>
                    <p:nvPicPr>
                      <p:cNvPr id="0" name="Picture 5"/>
                      <p:cNvPicPr>
                        <a:picLocks noChangeAspect="1" noChangeArrowheads="1"/>
                      </p:cNvPicPr>
                      <p:nvPr/>
                    </p:nvPicPr>
                    <p:blipFill>
                      <a:blip r:embed="rId8"/>
                      <a:srcRect/>
                      <a:stretch>
                        <a:fillRect/>
                      </a:stretch>
                    </p:blipFill>
                    <p:spPr bwMode="auto">
                      <a:xfrm>
                        <a:off x="1460500" y="2663348"/>
                        <a:ext cx="36576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Change of Base Formula</a:t>
            </a:r>
          </a:p>
        </p:txBody>
      </p:sp>
      <p:sp>
        <p:nvSpPr>
          <p:cNvPr id="4" name="Content Placeholder 2"/>
          <p:cNvSpPr>
            <a:spLocks noGrp="1"/>
          </p:cNvSpPr>
          <p:nvPr>
            <p:ph idx="1"/>
          </p:nvPr>
        </p:nvSpPr>
        <p:spPr>
          <a:xfrm>
            <a:off x="457200" y="1280160"/>
            <a:ext cx="8229600" cy="2936188"/>
          </a:xfrm>
          <a:solidFill>
            <a:srgbClr val="FFFFCC"/>
          </a:solidFill>
          <a:ln w="28575">
            <a:solidFill>
              <a:srgbClr val="000000"/>
            </a:solidFill>
          </a:ln>
        </p:spPr>
        <p:txBody>
          <a:bodyPr>
            <a:spAutoFit/>
          </a:bodyPr>
          <a:lstStyle/>
          <a:p>
            <a:pPr algn="ctr"/>
            <a:r>
              <a:rPr lang="en-US" b="1" dirty="0">
                <a:solidFill>
                  <a:srgbClr val="000000"/>
                </a:solidFill>
              </a:rPr>
              <a:t>Change of Base Formula</a:t>
            </a:r>
          </a:p>
          <a:p>
            <a:pPr>
              <a:tabLst>
                <a:tab pos="463550" algn="l"/>
              </a:tabLst>
            </a:pPr>
            <a:r>
              <a:rPr lang="en-US" dirty="0">
                <a:solidFill>
                  <a:srgbClr val="000000"/>
                </a:solidFill>
              </a:rPr>
              <a:t>Let </a:t>
            </a:r>
            <a:r>
              <a:rPr lang="en-US" i="1" dirty="0">
                <a:solidFill>
                  <a:srgbClr val="000000"/>
                </a:solidFill>
              </a:rPr>
              <a:t>a</a:t>
            </a:r>
            <a:r>
              <a:rPr lang="en-US" dirty="0">
                <a:solidFill>
                  <a:srgbClr val="000000"/>
                </a:solidFill>
              </a:rPr>
              <a:t> and </a:t>
            </a:r>
            <a:r>
              <a:rPr lang="en-US" i="1" dirty="0">
                <a:solidFill>
                  <a:srgbClr val="000000"/>
                </a:solidFill>
              </a:rPr>
              <a:t>b</a:t>
            </a:r>
            <a:r>
              <a:rPr lang="en-US" dirty="0">
                <a:solidFill>
                  <a:srgbClr val="000000"/>
                </a:solidFill>
              </a:rPr>
              <a:t> both be positive real numbers, neither of them equal to 1, and let </a:t>
            </a:r>
            <a:r>
              <a:rPr lang="en-US" i="1" dirty="0">
                <a:solidFill>
                  <a:srgbClr val="000000"/>
                </a:solidFill>
              </a:rPr>
              <a:t>x</a:t>
            </a:r>
            <a:r>
              <a:rPr lang="en-US" dirty="0">
                <a:solidFill>
                  <a:srgbClr val="000000"/>
                </a:solidFill>
              </a:rPr>
              <a:t> be a positive real number. Then</a:t>
            </a:r>
          </a:p>
          <a:p>
            <a:pPr>
              <a:tabLst>
                <a:tab pos="463550" algn="l"/>
              </a:tabLst>
            </a:pPr>
            <a:endParaRPr lang="en-US" dirty="0">
              <a:solidFill>
                <a:srgbClr val="000000"/>
              </a:solidFill>
            </a:endParaRPr>
          </a:p>
          <a:p>
            <a:pPr>
              <a:tabLst>
                <a:tab pos="463550" algn="l"/>
              </a:tabLst>
            </a:pPr>
            <a:endParaRPr lang="en-US" dirty="0">
              <a:solidFill>
                <a:srgbClr val="000000"/>
              </a:solidFill>
            </a:endParaRPr>
          </a:p>
        </p:txBody>
      </p:sp>
      <p:graphicFrame>
        <p:nvGraphicFramePr>
          <p:cNvPr id="158722" name="Object 2"/>
          <p:cNvGraphicFramePr>
            <a:graphicFrameLocks noChangeAspect="1"/>
          </p:cNvGraphicFramePr>
          <p:nvPr>
            <p:extLst>
              <p:ext uri="{D42A27DB-BD31-4B8C-83A1-F6EECF244321}">
                <p14:modId xmlns:p14="http://schemas.microsoft.com/office/powerpoint/2010/main" val="3470475513"/>
              </p:ext>
            </p:extLst>
          </p:nvPr>
        </p:nvGraphicFramePr>
        <p:xfrm>
          <a:off x="3384550" y="3124200"/>
          <a:ext cx="2108200" cy="927100"/>
        </p:xfrm>
        <a:graphic>
          <a:graphicData uri="http://schemas.openxmlformats.org/presentationml/2006/ole">
            <mc:AlternateContent xmlns:mc="http://schemas.openxmlformats.org/markup-compatibility/2006">
              <mc:Choice xmlns:v="urn:schemas-microsoft-com:vml" Requires="v">
                <p:oleObj spid="_x0000_s13348" name="Equation" r:id="rId3" imgW="2108160" imgH="927000" progId="Equation.DSMT4">
                  <p:embed/>
                </p:oleObj>
              </mc:Choice>
              <mc:Fallback>
                <p:oleObj name="Equation" r:id="rId3" imgW="2108160" imgH="927000" progId="Equation.DSMT4">
                  <p:embed/>
                  <p:pic>
                    <p:nvPicPr>
                      <p:cNvPr id="0" name="Object 2"/>
                      <p:cNvPicPr>
                        <a:picLocks noChangeAspect="1" noChangeArrowheads="1"/>
                      </p:cNvPicPr>
                      <p:nvPr/>
                    </p:nvPicPr>
                    <p:blipFill>
                      <a:blip r:embed="rId4"/>
                      <a:srcRect/>
                      <a:stretch>
                        <a:fillRect/>
                      </a:stretch>
                    </p:blipFill>
                    <p:spPr bwMode="auto">
                      <a:xfrm>
                        <a:off x="3384550" y="3124200"/>
                        <a:ext cx="21082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Continuously Compounded Interest</a:t>
            </a:r>
          </a:p>
        </p:txBody>
      </p:sp>
      <p:sp>
        <p:nvSpPr>
          <p:cNvPr id="3" name="Content Placeholder 2"/>
          <p:cNvSpPr>
            <a:spLocks noGrp="1"/>
          </p:cNvSpPr>
          <p:nvPr>
            <p:ph idx="1"/>
          </p:nvPr>
        </p:nvSpPr>
        <p:spPr/>
        <p:txBody>
          <a:bodyPr/>
          <a:lstStyle/>
          <a:p>
            <a:r>
              <a:rPr lang="en-US" dirty="0"/>
              <a:t>Anne reads an ad in the paper for a new bank in town. The bank is advertising “continuously compounded savings accounts” in an attempt to attract customers, but fails to mention the annual interest rate. Curious, she goes to the bank and is told by an account agent that if she were to invest </a:t>
            </a:r>
            <a:r>
              <a:rPr lang="en-US" dirty="0">
                <a:solidFill>
                  <a:srgbClr val="0000FF"/>
                </a:solidFill>
              </a:rPr>
              <a:t>$10,000 </a:t>
            </a:r>
            <a:r>
              <a:rPr lang="en-US" dirty="0"/>
              <a:t>in an account, her money would grow to </a:t>
            </a:r>
            <a:r>
              <a:rPr lang="en-US" dirty="0">
                <a:solidFill>
                  <a:srgbClr val="0000FF"/>
                </a:solidFill>
              </a:rPr>
              <a:t>$10,202.01 </a:t>
            </a:r>
            <a:r>
              <a:rPr lang="en-US" dirty="0"/>
              <a:t>in one year’s time. But, strangely, the agent also refuses to divulge the yearly interest rate. What rate is the bank offering?</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Change of Base Formula</a:t>
            </a:r>
          </a:p>
        </p:txBody>
      </p:sp>
      <p:sp>
        <p:nvSpPr>
          <p:cNvPr id="3" name="Content Placeholder 2"/>
          <p:cNvSpPr>
            <a:spLocks noGrp="1"/>
          </p:cNvSpPr>
          <p:nvPr>
            <p:ph idx="1"/>
          </p:nvPr>
        </p:nvSpPr>
        <p:spPr/>
        <p:txBody>
          <a:bodyPr/>
          <a:lstStyle/>
          <a:p>
            <a:r>
              <a:rPr lang="en-US" dirty="0"/>
              <a:t>Evaluate the following logarithmic expressions, using the base of your choice.</a:t>
            </a:r>
          </a:p>
          <a:p>
            <a:pPr>
              <a:lnSpc>
                <a:spcPct val="150000"/>
              </a:lnSpc>
            </a:pPr>
            <a:endParaRPr lang="en-US" dirty="0"/>
          </a:p>
          <a:p>
            <a:endParaRPr lang="en-US" dirty="0"/>
          </a:p>
          <a:p>
            <a:endParaRPr lang="en-US" dirty="0"/>
          </a:p>
          <a:p>
            <a:endParaRPr lang="en-US" dirty="0"/>
          </a:p>
        </p:txBody>
      </p:sp>
      <p:graphicFrame>
        <p:nvGraphicFramePr>
          <p:cNvPr id="159746" name="Object 2"/>
          <p:cNvGraphicFramePr>
            <a:graphicFrameLocks noChangeAspect="1"/>
          </p:cNvGraphicFramePr>
          <p:nvPr>
            <p:extLst>
              <p:ext uri="{D42A27DB-BD31-4B8C-83A1-F6EECF244321}">
                <p14:modId xmlns:p14="http://schemas.microsoft.com/office/powerpoint/2010/main" val="3000513376"/>
              </p:ext>
            </p:extLst>
          </p:nvPr>
        </p:nvGraphicFramePr>
        <p:xfrm>
          <a:off x="534988" y="2362200"/>
          <a:ext cx="5905500" cy="711200"/>
        </p:xfrm>
        <a:graphic>
          <a:graphicData uri="http://schemas.openxmlformats.org/presentationml/2006/ole">
            <mc:AlternateContent xmlns:mc="http://schemas.openxmlformats.org/markup-compatibility/2006">
              <mc:Choice xmlns:v="urn:schemas-microsoft-com:vml" Requires="v">
                <p:oleObj spid="_x0000_s14466" name="Equation" r:id="rId3" imgW="5905440" imgH="711000" progId="Equation.DSMT4">
                  <p:embed/>
                </p:oleObj>
              </mc:Choice>
              <mc:Fallback>
                <p:oleObj name="Equation" r:id="rId3" imgW="5905440" imgH="711000" progId="Equation.DSMT4">
                  <p:embed/>
                  <p:pic>
                    <p:nvPicPr>
                      <p:cNvPr id="0" name="Object 2"/>
                      <p:cNvPicPr>
                        <a:picLocks noChangeAspect="1" noChangeArrowheads="1"/>
                      </p:cNvPicPr>
                      <p:nvPr/>
                    </p:nvPicPr>
                    <p:blipFill>
                      <a:blip r:embed="rId4"/>
                      <a:srcRect/>
                      <a:stretch>
                        <a:fillRect/>
                      </a:stretch>
                    </p:blipFill>
                    <p:spPr bwMode="auto">
                      <a:xfrm>
                        <a:off x="534988" y="2362200"/>
                        <a:ext cx="59055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FE38-E3DD-4295-8048-7C1FF57B8CA1}"/>
              </a:ext>
            </a:extLst>
          </p:cNvPr>
          <p:cNvSpPr>
            <a:spLocks noGrp="1"/>
          </p:cNvSpPr>
          <p:nvPr>
            <p:ph type="title"/>
          </p:nvPr>
        </p:nvSpPr>
        <p:spPr/>
        <p:txBody>
          <a:bodyPr/>
          <a:lstStyle/>
          <a:p>
            <a:r>
              <a:rPr lang="en-US" dirty="0"/>
              <a:t>Note</a:t>
            </a:r>
          </a:p>
        </p:txBody>
      </p:sp>
      <p:sp>
        <p:nvSpPr>
          <p:cNvPr id="5" name="Content Placeholder 2">
            <a:extLst>
              <a:ext uri="{FF2B5EF4-FFF2-40B4-BE49-F238E27FC236}">
                <a16:creationId xmlns:a16="http://schemas.microsoft.com/office/drawing/2014/main" id="{CEE2E263-CA33-428A-B1D1-46C0608E855B}"/>
              </a:ext>
            </a:extLst>
          </p:cNvPr>
          <p:cNvSpPr txBox="1">
            <a:spLocks/>
          </p:cNvSpPr>
          <p:nvPr/>
        </p:nvSpPr>
        <p:spPr>
          <a:xfrm>
            <a:off x="457200" y="1280160"/>
            <a:ext cx="8229600" cy="954107"/>
          </a:xfrm>
          <a:prstGeom prst="rect">
            <a:avLst/>
          </a:prstGeom>
          <a:noFill/>
          <a:ln w="28575">
            <a:solidFill>
              <a:schemeClr val="tx1"/>
            </a:solidFill>
          </a:ln>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Both the common and natural logarithms work in solving these problems.</a:t>
            </a:r>
          </a:p>
        </p:txBody>
      </p:sp>
    </p:spTree>
    <p:extLst>
      <p:ext uri="{BB962C8B-B14F-4D97-AF65-F5344CB8AC3E}">
        <p14:creationId xmlns:p14="http://schemas.microsoft.com/office/powerpoint/2010/main" val="25743399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Change of Base Formula (cont.)</a:t>
            </a:r>
          </a:p>
        </p:txBody>
      </p:sp>
      <p:sp>
        <p:nvSpPr>
          <p:cNvPr id="3" name="Content Placeholder 2"/>
          <p:cNvSpPr>
            <a:spLocks noGrp="1"/>
          </p:cNvSpPr>
          <p:nvPr>
            <p:ph idx="1"/>
          </p:nvPr>
        </p:nvSpPr>
        <p:spPr/>
        <p:txBody>
          <a:bodyPr/>
          <a:lstStyle/>
          <a:p>
            <a:r>
              <a:rPr lang="en-US" b="1" dirty="0"/>
              <a:t>Solution</a:t>
            </a:r>
          </a:p>
          <a:p>
            <a:endParaRPr lang="en-US" dirty="0"/>
          </a:p>
          <a:p>
            <a:endParaRPr lang="en-US" dirty="0"/>
          </a:p>
          <a:p>
            <a:endParaRPr lang="en-US" dirty="0"/>
          </a:p>
          <a:p>
            <a:endParaRPr lang="en-US" dirty="0"/>
          </a:p>
          <a:p>
            <a:endParaRPr lang="en-US" dirty="0"/>
          </a:p>
        </p:txBody>
      </p:sp>
      <p:sp>
        <p:nvSpPr>
          <p:cNvPr id="6" name="Rectangle 5"/>
          <p:cNvSpPr/>
          <p:nvPr/>
        </p:nvSpPr>
        <p:spPr>
          <a:xfrm>
            <a:off x="4191000" y="2260937"/>
            <a:ext cx="4572000" cy="1015663"/>
          </a:xfrm>
          <a:prstGeom prst="rect">
            <a:avLst/>
          </a:prstGeom>
        </p:spPr>
        <p:txBody>
          <a:bodyPr>
            <a:spAutoFit/>
          </a:bodyPr>
          <a:lstStyle/>
          <a:p>
            <a:r>
              <a:rPr lang="en-US" sz="2000" dirty="0">
                <a:solidFill>
                  <a:srgbClr val="008080"/>
                </a:solidFill>
              </a:rPr>
              <a:t>Apply the change of base formula.</a:t>
            </a:r>
          </a:p>
          <a:p>
            <a:endParaRPr lang="en-US" sz="2000" dirty="0">
              <a:solidFill>
                <a:srgbClr val="008080"/>
              </a:solidFill>
            </a:endParaRPr>
          </a:p>
          <a:p>
            <a:r>
              <a:rPr lang="en-US" sz="2000" dirty="0">
                <a:solidFill>
                  <a:srgbClr val="008080"/>
                </a:solidFill>
              </a:rPr>
              <a:t>Evaluate using a calculator.</a:t>
            </a:r>
          </a:p>
        </p:txBody>
      </p:sp>
      <p:graphicFrame>
        <p:nvGraphicFramePr>
          <p:cNvPr id="14340" name="Object 4"/>
          <p:cNvGraphicFramePr>
            <a:graphicFrameLocks noChangeAspect="1"/>
          </p:cNvGraphicFramePr>
          <p:nvPr>
            <p:extLst>
              <p:ext uri="{D42A27DB-BD31-4B8C-83A1-F6EECF244321}">
                <p14:modId xmlns:p14="http://schemas.microsoft.com/office/powerpoint/2010/main" val="829010590"/>
              </p:ext>
            </p:extLst>
          </p:nvPr>
        </p:nvGraphicFramePr>
        <p:xfrm>
          <a:off x="530352" y="2202480"/>
          <a:ext cx="1447800" cy="431800"/>
        </p:xfrm>
        <a:graphic>
          <a:graphicData uri="http://schemas.openxmlformats.org/presentationml/2006/ole">
            <mc:AlternateContent xmlns:mc="http://schemas.openxmlformats.org/markup-compatibility/2006">
              <mc:Choice xmlns:v="urn:schemas-microsoft-com:vml" Requires="v">
                <p:oleObj spid="_x0000_s22552" name="Equation" r:id="rId3" imgW="1447560" imgH="431640" progId="Equation.DSMT4">
                  <p:embed/>
                </p:oleObj>
              </mc:Choice>
              <mc:Fallback>
                <p:oleObj name="Equation" r:id="rId3" imgW="1447560" imgH="431640" progId="Equation.DSMT4">
                  <p:embed/>
                  <p:pic>
                    <p:nvPicPr>
                      <p:cNvPr id="1434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2202480"/>
                        <a:ext cx="14478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1" name="Object 5"/>
          <p:cNvGraphicFramePr>
            <a:graphicFrameLocks noChangeAspect="1"/>
          </p:cNvGraphicFramePr>
          <p:nvPr>
            <p:extLst>
              <p:ext uri="{D42A27DB-BD31-4B8C-83A1-F6EECF244321}">
                <p14:modId xmlns:p14="http://schemas.microsoft.com/office/powerpoint/2010/main" val="3963356511"/>
              </p:ext>
            </p:extLst>
          </p:nvPr>
        </p:nvGraphicFramePr>
        <p:xfrm>
          <a:off x="2057400" y="1981840"/>
          <a:ext cx="977900" cy="838200"/>
        </p:xfrm>
        <a:graphic>
          <a:graphicData uri="http://schemas.openxmlformats.org/presentationml/2006/ole">
            <mc:AlternateContent xmlns:mc="http://schemas.openxmlformats.org/markup-compatibility/2006">
              <mc:Choice xmlns:v="urn:schemas-microsoft-com:vml" Requires="v">
                <p:oleObj spid="_x0000_s22553" name="Equation" r:id="rId5" imgW="977760" imgH="838080" progId="Equation.DSMT4">
                  <p:embed/>
                </p:oleObj>
              </mc:Choice>
              <mc:Fallback>
                <p:oleObj name="Equation" r:id="rId5" imgW="977760" imgH="838080" progId="Equation.DSMT4">
                  <p:embed/>
                  <p:pic>
                    <p:nvPicPr>
                      <p:cNvPr id="14341"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1981840"/>
                        <a:ext cx="977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2" name="Object 6"/>
          <p:cNvGraphicFramePr>
            <a:graphicFrameLocks noChangeAspect="1"/>
          </p:cNvGraphicFramePr>
          <p:nvPr>
            <p:extLst>
              <p:ext uri="{D42A27DB-BD31-4B8C-83A1-F6EECF244321}">
                <p14:modId xmlns:p14="http://schemas.microsoft.com/office/powerpoint/2010/main" val="304583884"/>
              </p:ext>
            </p:extLst>
          </p:nvPr>
        </p:nvGraphicFramePr>
        <p:xfrm>
          <a:off x="2057400" y="2964480"/>
          <a:ext cx="1104900" cy="381000"/>
        </p:xfrm>
        <a:graphic>
          <a:graphicData uri="http://schemas.openxmlformats.org/presentationml/2006/ole">
            <mc:AlternateContent xmlns:mc="http://schemas.openxmlformats.org/markup-compatibility/2006">
              <mc:Choice xmlns:v="urn:schemas-microsoft-com:vml" Requires="v">
                <p:oleObj spid="_x0000_s22554" name="Equation" r:id="rId7" imgW="1104840" imgH="380880" progId="Equation.DSMT4">
                  <p:embed/>
                </p:oleObj>
              </mc:Choice>
              <mc:Fallback>
                <p:oleObj name="Equation" r:id="rId7" imgW="1104840" imgH="380880" progId="Equation.DSMT4">
                  <p:embed/>
                  <p:pic>
                    <p:nvPicPr>
                      <p:cNvPr id="14342"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96448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a:extLst>
              <a:ext uri="{FF2B5EF4-FFF2-40B4-BE49-F238E27FC236}">
                <a16:creationId xmlns:a16="http://schemas.microsoft.com/office/drawing/2014/main" id="{02A9E6F4-FCC2-4AC3-98F9-BD66AEC3E9E4}"/>
              </a:ext>
            </a:extLst>
          </p:cNvPr>
          <p:cNvSpPr/>
          <p:nvPr/>
        </p:nvSpPr>
        <p:spPr>
          <a:xfrm>
            <a:off x="4114800" y="3962400"/>
            <a:ext cx="4572000" cy="1938992"/>
          </a:xfrm>
          <a:prstGeom prst="rect">
            <a:avLst/>
          </a:prstGeom>
        </p:spPr>
        <p:txBody>
          <a:bodyPr>
            <a:spAutoFit/>
          </a:bodyPr>
          <a:lstStyle/>
          <a:p>
            <a:r>
              <a:rPr lang="en-US" sz="2000" dirty="0">
                <a:solidFill>
                  <a:srgbClr val="008080"/>
                </a:solidFill>
              </a:rPr>
              <a:t>Apply the change of base formula. This time we use the common logarithm.</a:t>
            </a:r>
          </a:p>
          <a:p>
            <a:endParaRPr lang="en-US" sz="2000" dirty="0">
              <a:solidFill>
                <a:srgbClr val="008080"/>
              </a:solidFill>
            </a:endParaRPr>
          </a:p>
          <a:p>
            <a:r>
              <a:rPr lang="en-US" sz="2000" dirty="0">
                <a:solidFill>
                  <a:srgbClr val="008080"/>
                </a:solidFill>
              </a:rPr>
              <a:t>Since the base of the logarithm is a fraction, we should expect a negative answer.</a:t>
            </a:r>
          </a:p>
        </p:txBody>
      </p:sp>
      <p:graphicFrame>
        <p:nvGraphicFramePr>
          <p:cNvPr id="10" name="Object 6">
            <a:extLst>
              <a:ext uri="{FF2B5EF4-FFF2-40B4-BE49-F238E27FC236}">
                <a16:creationId xmlns:a16="http://schemas.microsoft.com/office/drawing/2014/main" id="{5341FF1D-0662-4381-B397-85B4932057A2}"/>
              </a:ext>
            </a:extLst>
          </p:cNvPr>
          <p:cNvGraphicFramePr>
            <a:graphicFrameLocks noChangeAspect="1"/>
          </p:cNvGraphicFramePr>
          <p:nvPr>
            <p:extLst>
              <p:ext uri="{D42A27DB-BD31-4B8C-83A1-F6EECF244321}">
                <p14:modId xmlns:p14="http://schemas.microsoft.com/office/powerpoint/2010/main" val="2032127466"/>
              </p:ext>
            </p:extLst>
          </p:nvPr>
        </p:nvGraphicFramePr>
        <p:xfrm>
          <a:off x="511792" y="3989696"/>
          <a:ext cx="1308100" cy="711200"/>
        </p:xfrm>
        <a:graphic>
          <a:graphicData uri="http://schemas.openxmlformats.org/presentationml/2006/ole">
            <mc:AlternateContent xmlns:mc="http://schemas.openxmlformats.org/markup-compatibility/2006">
              <mc:Choice xmlns:v="urn:schemas-microsoft-com:vml" Requires="v">
                <p:oleObj spid="_x0000_s22555" name="Equation" r:id="rId9" imgW="1307880" imgH="711000" progId="Equation.DSMT4">
                  <p:embed/>
                </p:oleObj>
              </mc:Choice>
              <mc:Fallback>
                <p:oleObj name="Equation" r:id="rId9" imgW="1307880" imgH="711000" progId="Equation.DSMT4">
                  <p:embed/>
                  <p:pic>
                    <p:nvPicPr>
                      <p:cNvPr id="15366"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1792" y="3989696"/>
                        <a:ext cx="1308100" cy="711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7">
            <a:extLst>
              <a:ext uri="{FF2B5EF4-FFF2-40B4-BE49-F238E27FC236}">
                <a16:creationId xmlns:a16="http://schemas.microsoft.com/office/drawing/2014/main" id="{CE7EAF6A-0F11-425E-8B29-E90B6A3830FE}"/>
              </a:ext>
            </a:extLst>
          </p:cNvPr>
          <p:cNvGraphicFramePr>
            <a:graphicFrameLocks noChangeAspect="1"/>
          </p:cNvGraphicFramePr>
          <p:nvPr>
            <p:extLst>
              <p:ext uri="{D42A27DB-BD31-4B8C-83A1-F6EECF244321}">
                <p14:modId xmlns:p14="http://schemas.microsoft.com/office/powerpoint/2010/main" val="1072899084"/>
              </p:ext>
            </p:extLst>
          </p:nvPr>
        </p:nvGraphicFramePr>
        <p:xfrm>
          <a:off x="1895475" y="3768108"/>
          <a:ext cx="1397000" cy="1358900"/>
        </p:xfrm>
        <a:graphic>
          <a:graphicData uri="http://schemas.openxmlformats.org/presentationml/2006/ole">
            <mc:AlternateContent xmlns:mc="http://schemas.openxmlformats.org/markup-compatibility/2006">
              <mc:Choice xmlns:v="urn:schemas-microsoft-com:vml" Requires="v">
                <p:oleObj spid="_x0000_s22556" name="Equation" r:id="rId11" imgW="1396800" imgH="1358640" progId="Equation.DSMT4">
                  <p:embed/>
                </p:oleObj>
              </mc:Choice>
              <mc:Fallback>
                <p:oleObj name="Equation" r:id="rId11" imgW="1396800" imgH="1358640" progId="Equation.DSMT4">
                  <p:embed/>
                  <p:pic>
                    <p:nvPicPr>
                      <p:cNvPr id="15367" name="Object 7"/>
                      <p:cNvPicPr>
                        <a:picLocks noChangeAspect="1" noChangeArrowheads="1"/>
                      </p:cNvPicPr>
                      <p:nvPr/>
                    </p:nvPicPr>
                    <p:blipFill>
                      <a:blip r:embed="rId12"/>
                      <a:srcRect/>
                      <a:stretch>
                        <a:fillRect/>
                      </a:stretch>
                    </p:blipFill>
                    <p:spPr bwMode="auto">
                      <a:xfrm>
                        <a:off x="1895475" y="3768108"/>
                        <a:ext cx="1397000" cy="1358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 name="Object 8">
            <a:extLst>
              <a:ext uri="{FF2B5EF4-FFF2-40B4-BE49-F238E27FC236}">
                <a16:creationId xmlns:a16="http://schemas.microsoft.com/office/drawing/2014/main" id="{54121A97-71E3-4179-9CDF-ED6C126E1632}"/>
              </a:ext>
            </a:extLst>
          </p:cNvPr>
          <p:cNvGraphicFramePr>
            <a:graphicFrameLocks noChangeAspect="1"/>
          </p:cNvGraphicFramePr>
          <p:nvPr>
            <p:extLst>
              <p:ext uri="{D42A27DB-BD31-4B8C-83A1-F6EECF244321}">
                <p14:modId xmlns:p14="http://schemas.microsoft.com/office/powerpoint/2010/main" val="1261045325"/>
              </p:ext>
            </p:extLst>
          </p:nvPr>
        </p:nvGraphicFramePr>
        <p:xfrm>
          <a:off x="1891352" y="5257800"/>
          <a:ext cx="1358900" cy="381000"/>
        </p:xfrm>
        <a:graphic>
          <a:graphicData uri="http://schemas.openxmlformats.org/presentationml/2006/ole">
            <mc:AlternateContent xmlns:mc="http://schemas.openxmlformats.org/markup-compatibility/2006">
              <mc:Choice xmlns:v="urn:schemas-microsoft-com:vml" Requires="v">
                <p:oleObj spid="_x0000_s22557" name="Equation" r:id="rId13" imgW="1358640" imgH="380880" progId="Equation.DSMT4">
                  <p:embed/>
                </p:oleObj>
              </mc:Choice>
              <mc:Fallback>
                <p:oleObj name="Equation" r:id="rId13" imgW="1358640" imgH="380880" progId="Equation.DSMT4">
                  <p:embed/>
                  <p:pic>
                    <p:nvPicPr>
                      <p:cNvPr id="15368"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891352" y="5257800"/>
                        <a:ext cx="1358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3316381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3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Change of Base Formula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8" name="Rectangle 7"/>
          <p:cNvSpPr/>
          <p:nvPr/>
        </p:nvSpPr>
        <p:spPr>
          <a:xfrm>
            <a:off x="4038600" y="1419761"/>
            <a:ext cx="4572000" cy="1323439"/>
          </a:xfrm>
          <a:prstGeom prst="rect">
            <a:avLst/>
          </a:prstGeom>
        </p:spPr>
        <p:txBody>
          <a:bodyPr>
            <a:spAutoFit/>
          </a:bodyPr>
          <a:lstStyle/>
          <a:p>
            <a:r>
              <a:rPr lang="en-US" sz="2000" dirty="0">
                <a:solidFill>
                  <a:srgbClr val="008080"/>
                </a:solidFill>
              </a:rPr>
              <a:t>Although a base of     is not often encountered, the original expression is legitimate, and the change of base formula allows us to evaluate it.</a:t>
            </a:r>
          </a:p>
        </p:txBody>
      </p:sp>
      <p:graphicFrame>
        <p:nvGraphicFramePr>
          <p:cNvPr id="160774" name="Object 6"/>
          <p:cNvGraphicFramePr>
            <a:graphicFrameLocks noChangeAspect="1"/>
          </p:cNvGraphicFramePr>
          <p:nvPr>
            <p:extLst>
              <p:ext uri="{D42A27DB-BD31-4B8C-83A1-F6EECF244321}">
                <p14:modId xmlns:p14="http://schemas.microsoft.com/office/powerpoint/2010/main" val="2523684364"/>
              </p:ext>
            </p:extLst>
          </p:nvPr>
        </p:nvGraphicFramePr>
        <p:xfrm>
          <a:off x="6110286" y="1551590"/>
          <a:ext cx="215900" cy="190500"/>
        </p:xfrm>
        <a:graphic>
          <a:graphicData uri="http://schemas.openxmlformats.org/presentationml/2006/ole">
            <mc:AlternateContent xmlns:mc="http://schemas.openxmlformats.org/markup-compatibility/2006">
              <mc:Choice xmlns:v="urn:schemas-microsoft-com:vml" Requires="v">
                <p:oleObj spid="_x0000_s15594" name="Equation" r:id="rId3" imgW="215640" imgH="190440" progId="Equation.DSMT4">
                  <p:embed/>
                </p:oleObj>
              </mc:Choice>
              <mc:Fallback>
                <p:oleObj name="Equation" r:id="rId3" imgW="215640" imgH="190440" progId="Equation.DSMT4">
                  <p:embed/>
                  <p:pic>
                    <p:nvPicPr>
                      <p:cNvPr id="0" name="Object 6"/>
                      <p:cNvPicPr>
                        <a:picLocks noChangeAspect="1" noChangeArrowheads="1"/>
                      </p:cNvPicPr>
                      <p:nvPr/>
                    </p:nvPicPr>
                    <p:blipFill>
                      <a:blip r:embed="rId4"/>
                      <a:srcRect/>
                      <a:stretch>
                        <a:fillRect/>
                      </a:stretch>
                    </p:blipFill>
                    <p:spPr bwMode="auto">
                      <a:xfrm>
                        <a:off x="6110286" y="1551590"/>
                        <a:ext cx="2159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extLst>
              <p:ext uri="{D42A27DB-BD31-4B8C-83A1-F6EECF244321}">
                <p14:modId xmlns:p14="http://schemas.microsoft.com/office/powerpoint/2010/main" val="3102203048"/>
              </p:ext>
            </p:extLst>
          </p:nvPr>
        </p:nvGraphicFramePr>
        <p:xfrm>
          <a:off x="512763" y="1433513"/>
          <a:ext cx="1333500" cy="431800"/>
        </p:xfrm>
        <a:graphic>
          <a:graphicData uri="http://schemas.openxmlformats.org/presentationml/2006/ole">
            <mc:AlternateContent xmlns:mc="http://schemas.openxmlformats.org/markup-compatibility/2006">
              <mc:Choice xmlns:v="urn:schemas-microsoft-com:vml" Requires="v">
                <p:oleObj spid="_x0000_s15595" name="Equation" r:id="rId5" imgW="1333440" imgH="431640" progId="Equation.DSMT4">
                  <p:embed/>
                </p:oleObj>
              </mc:Choice>
              <mc:Fallback>
                <p:oleObj name="Equation" r:id="rId5" imgW="1333440" imgH="431640" progId="Equation.DSMT4">
                  <p:embed/>
                  <p:pic>
                    <p:nvPicPr>
                      <p:cNvPr id="0" name="Picture 9"/>
                      <p:cNvPicPr>
                        <a:picLocks noChangeAspect="1" noChangeArrowheads="1"/>
                      </p:cNvPicPr>
                      <p:nvPr/>
                    </p:nvPicPr>
                    <p:blipFill>
                      <a:blip r:embed="rId6"/>
                      <a:srcRect/>
                      <a:stretch>
                        <a:fillRect/>
                      </a:stretch>
                    </p:blipFill>
                    <p:spPr bwMode="auto">
                      <a:xfrm>
                        <a:off x="512763" y="1433513"/>
                        <a:ext cx="1333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extLst>
              <p:ext uri="{D42A27DB-BD31-4B8C-83A1-F6EECF244321}">
                <p14:modId xmlns:p14="http://schemas.microsoft.com/office/powerpoint/2010/main" val="381138703"/>
              </p:ext>
            </p:extLst>
          </p:nvPr>
        </p:nvGraphicFramePr>
        <p:xfrm>
          <a:off x="1924359" y="1219200"/>
          <a:ext cx="901700" cy="838200"/>
        </p:xfrm>
        <a:graphic>
          <a:graphicData uri="http://schemas.openxmlformats.org/presentationml/2006/ole">
            <mc:AlternateContent xmlns:mc="http://schemas.openxmlformats.org/markup-compatibility/2006">
              <mc:Choice xmlns:v="urn:schemas-microsoft-com:vml" Requires="v">
                <p:oleObj spid="_x0000_s15596" name="Equation" r:id="rId7" imgW="901440" imgH="838080" progId="Equation.DSMT4">
                  <p:embed/>
                </p:oleObj>
              </mc:Choice>
              <mc:Fallback>
                <p:oleObj name="Equation" r:id="rId7" imgW="901440" imgH="838080" progId="Equation.DSMT4">
                  <p:embed/>
                  <p:pic>
                    <p:nvPicPr>
                      <p:cNvPr id="0" name="Picture 10"/>
                      <p:cNvPicPr>
                        <a:picLocks noChangeAspect="1" noChangeArrowheads="1"/>
                      </p:cNvPicPr>
                      <p:nvPr/>
                    </p:nvPicPr>
                    <p:blipFill>
                      <a:blip r:embed="rId8"/>
                      <a:srcRect/>
                      <a:stretch>
                        <a:fillRect/>
                      </a:stretch>
                    </p:blipFill>
                    <p:spPr bwMode="auto">
                      <a:xfrm>
                        <a:off x="1924359" y="1219200"/>
                        <a:ext cx="901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1" name="Object 11"/>
          <p:cNvGraphicFramePr>
            <a:graphicFrameLocks noChangeAspect="1"/>
          </p:cNvGraphicFramePr>
          <p:nvPr>
            <p:extLst>
              <p:ext uri="{D42A27DB-BD31-4B8C-83A1-F6EECF244321}">
                <p14:modId xmlns:p14="http://schemas.microsoft.com/office/powerpoint/2010/main" val="3649975433"/>
              </p:ext>
            </p:extLst>
          </p:nvPr>
        </p:nvGraphicFramePr>
        <p:xfrm>
          <a:off x="1943100" y="2201840"/>
          <a:ext cx="1104900" cy="381000"/>
        </p:xfrm>
        <a:graphic>
          <a:graphicData uri="http://schemas.openxmlformats.org/presentationml/2006/ole">
            <mc:AlternateContent xmlns:mc="http://schemas.openxmlformats.org/markup-compatibility/2006">
              <mc:Choice xmlns:v="urn:schemas-microsoft-com:vml" Requires="v">
                <p:oleObj spid="_x0000_s15597" name="Equation" r:id="rId9" imgW="1104840" imgH="380880" progId="Equation.DSMT4">
                  <p:embed/>
                </p:oleObj>
              </mc:Choice>
              <mc:Fallback>
                <p:oleObj name="Equation" r:id="rId9" imgW="1104840" imgH="38088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43100" y="220184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077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53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53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pH Scale</a:t>
            </a:r>
          </a:p>
        </p:txBody>
      </p:sp>
      <p:sp>
        <p:nvSpPr>
          <p:cNvPr id="3" name="Content Placeholder 2"/>
          <p:cNvSpPr>
            <a:spLocks noGrp="1"/>
          </p:cNvSpPr>
          <p:nvPr>
            <p:ph idx="1"/>
          </p:nvPr>
        </p:nvSpPr>
        <p:spPr/>
        <p:txBody>
          <a:bodyPr/>
          <a:lstStyle/>
          <a:p>
            <a:r>
              <a:rPr lang="en-US" dirty="0"/>
              <a:t>In chemistry, the concentration of </a:t>
            </a:r>
            <a:r>
              <a:rPr lang="en-US" dirty="0" err="1"/>
              <a:t>hydronium</a:t>
            </a:r>
            <a:r>
              <a:rPr lang="en-US" dirty="0"/>
              <a:t> ions in a solution determines its acidity. Since concentrations are small numbers that vary over many orders of magnitude, it is convenient to express acidity in terms of the pH scale, as follows.</a:t>
            </a:r>
          </a:p>
          <a:p>
            <a:endParaRPr lang="en-US" dirty="0"/>
          </a:p>
          <a:p>
            <a:endParaRPr lang="en-US" dirty="0"/>
          </a:p>
          <a:p>
            <a:endParaRPr lang="en-US" dirty="0"/>
          </a:p>
          <a:p>
            <a:endParaRPr lang="en-US" dirty="0"/>
          </a:p>
        </p:txBody>
      </p:sp>
      <p:sp>
        <p:nvSpPr>
          <p:cNvPr id="4" name="Content Placeholder 2"/>
          <p:cNvSpPr txBox="1">
            <a:spLocks/>
          </p:cNvSpPr>
          <p:nvPr/>
        </p:nvSpPr>
        <p:spPr bwMode="auto">
          <a:xfrm>
            <a:off x="533400" y="3620631"/>
            <a:ext cx="8229600" cy="2246769"/>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lvl="0" eaLnBrk="0" hangingPunct="0">
              <a:spcBef>
                <a:spcPct val="20000"/>
              </a:spcBef>
            </a:pPr>
            <a:r>
              <a:rPr lang="en-US" sz="2800" dirty="0">
                <a:solidFill>
                  <a:srgbClr val="000000"/>
                </a:solidFill>
              </a:rPr>
              <a:t>The </a:t>
            </a:r>
            <a:r>
              <a:rPr lang="en-US" sz="2800" b="1" dirty="0">
                <a:solidFill>
                  <a:srgbClr val="000000"/>
                </a:solidFill>
              </a:rPr>
              <a:t>pH</a:t>
            </a:r>
            <a:r>
              <a:rPr lang="en-US" sz="2800" dirty="0">
                <a:solidFill>
                  <a:srgbClr val="000000"/>
                </a:solidFill>
              </a:rPr>
              <a:t> of a solution is defined to be −log[H</a:t>
            </a:r>
            <a:r>
              <a:rPr lang="en-US" sz="2800" baseline="-25000" dirty="0">
                <a:solidFill>
                  <a:srgbClr val="000000"/>
                </a:solidFill>
              </a:rPr>
              <a:t>3</a:t>
            </a:r>
            <a:r>
              <a:rPr lang="en-US" sz="2800" dirty="0">
                <a:solidFill>
                  <a:srgbClr val="000000"/>
                </a:solidFill>
              </a:rPr>
              <a:t>O</a:t>
            </a:r>
            <a:r>
              <a:rPr lang="en-US" sz="2800" baseline="30000" dirty="0">
                <a:solidFill>
                  <a:srgbClr val="000000"/>
                </a:solidFill>
              </a:rPr>
              <a:t>+</a:t>
            </a:r>
            <a:r>
              <a:rPr lang="en-US" sz="2800" dirty="0">
                <a:solidFill>
                  <a:srgbClr val="000000"/>
                </a:solidFill>
              </a:rPr>
              <a:t>], where [H</a:t>
            </a:r>
            <a:r>
              <a:rPr lang="en-US" sz="2800" baseline="-25000" dirty="0">
                <a:solidFill>
                  <a:srgbClr val="000000"/>
                </a:solidFill>
              </a:rPr>
              <a:t>3</a:t>
            </a:r>
            <a:r>
              <a:rPr lang="en-US" sz="2800" dirty="0">
                <a:solidFill>
                  <a:srgbClr val="000000"/>
                </a:solidFill>
              </a:rPr>
              <a:t>O</a:t>
            </a:r>
            <a:r>
              <a:rPr lang="en-US" sz="2800" baseline="30000" dirty="0">
                <a:solidFill>
                  <a:srgbClr val="000000"/>
                </a:solidFill>
              </a:rPr>
              <a:t>+</a:t>
            </a:r>
            <a:r>
              <a:rPr lang="en-US" sz="2800" dirty="0">
                <a:solidFill>
                  <a:srgbClr val="000000"/>
                </a:solidFill>
              </a:rPr>
              <a:t>] is the concentration of hydronium ions in units of moles/liter. Solutions with a pH less than 7 are said to be </a:t>
            </a:r>
            <a:r>
              <a:rPr lang="en-US" sz="2800" i="1" dirty="0">
                <a:solidFill>
                  <a:srgbClr val="000000"/>
                </a:solidFill>
              </a:rPr>
              <a:t>acidic</a:t>
            </a:r>
            <a:r>
              <a:rPr lang="en-US" sz="2800" dirty="0">
                <a:solidFill>
                  <a:srgbClr val="000000"/>
                </a:solidFill>
              </a:rPr>
              <a:t>, while those with a pH greater than 7 are </a:t>
            </a:r>
            <a:r>
              <a:rPr lang="en-US" sz="2800" i="1" dirty="0">
                <a:solidFill>
                  <a:srgbClr val="000000"/>
                </a:solidFill>
              </a:rPr>
              <a:t>basic</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pH Scale</a:t>
            </a:r>
          </a:p>
        </p:txBody>
      </p:sp>
      <p:sp>
        <p:nvSpPr>
          <p:cNvPr id="6" name="Content Placeholder 5">
            <a:extLst>
              <a:ext uri="{FF2B5EF4-FFF2-40B4-BE49-F238E27FC236}">
                <a16:creationId xmlns:a16="http://schemas.microsoft.com/office/drawing/2014/main" id="{4579CD15-2C6C-48E0-B381-0E0E669D45DE}"/>
              </a:ext>
            </a:extLst>
          </p:cNvPr>
          <p:cNvSpPr>
            <a:spLocks noGrp="1"/>
          </p:cNvSpPr>
          <p:nvPr>
            <p:ph idx="1"/>
          </p:nvPr>
        </p:nvSpPr>
        <p:spPr/>
        <p:txBody>
          <a:bodyPr anchor="b"/>
          <a:lstStyle/>
          <a:p>
            <a:pPr algn="ctr"/>
            <a:r>
              <a:rPr lang="en-US" dirty="0"/>
              <a:t>Figure 1: pH of Common Substances</a:t>
            </a:r>
          </a:p>
        </p:txBody>
      </p:sp>
      <p:pic>
        <p:nvPicPr>
          <p:cNvPr id="8" name="Picture 7">
            <a:extLst>
              <a:ext uri="{FF2B5EF4-FFF2-40B4-BE49-F238E27FC236}">
                <a16:creationId xmlns:a16="http://schemas.microsoft.com/office/drawing/2014/main" id="{38D9A40A-73BD-41CD-9E21-0BB7B17637E0}"/>
              </a:ext>
            </a:extLst>
          </p:cNvPr>
          <p:cNvPicPr>
            <a:picLocks noChangeAspect="1"/>
          </p:cNvPicPr>
          <p:nvPr/>
        </p:nvPicPr>
        <p:blipFill>
          <a:blip r:embed="rId2"/>
          <a:stretch>
            <a:fillRect/>
          </a:stretch>
        </p:blipFill>
        <p:spPr>
          <a:xfrm>
            <a:off x="2276858" y="1113039"/>
            <a:ext cx="4590285" cy="4283714"/>
          </a:xfrm>
          <a:prstGeom prst="rect">
            <a:avLst/>
          </a:prstGeom>
        </p:spPr>
      </p:pic>
    </p:spTree>
    <p:extLst>
      <p:ext uri="{BB962C8B-B14F-4D97-AF65-F5344CB8AC3E}">
        <p14:creationId xmlns:p14="http://schemas.microsoft.com/office/powerpoint/2010/main" val="152585828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The pH Scale</a:t>
            </a:r>
          </a:p>
        </p:txBody>
      </p:sp>
      <p:sp>
        <p:nvSpPr>
          <p:cNvPr id="3" name="Content Placeholder 2"/>
          <p:cNvSpPr>
            <a:spLocks noGrp="1"/>
          </p:cNvSpPr>
          <p:nvPr>
            <p:ph idx="1"/>
          </p:nvPr>
        </p:nvSpPr>
        <p:spPr/>
        <p:txBody>
          <a:bodyPr/>
          <a:lstStyle/>
          <a:p>
            <a:r>
              <a:rPr lang="en-US" dirty="0"/>
              <a:t>If a sample of orange juice is determined to have a [H</a:t>
            </a:r>
            <a:r>
              <a:rPr lang="en-US" baseline="-25000" dirty="0"/>
              <a:t>3</a:t>
            </a:r>
            <a:r>
              <a:rPr lang="en-US" dirty="0"/>
              <a:t>O</a:t>
            </a:r>
            <a:r>
              <a:rPr lang="en-US" baseline="30000" dirty="0"/>
              <a:t>+</a:t>
            </a:r>
            <a:r>
              <a:rPr lang="en-US" dirty="0"/>
              <a:t>] concentration of </a:t>
            </a:r>
            <a:r>
              <a:rPr lang="en-US" dirty="0">
                <a:solidFill>
                  <a:srgbClr val="0000FF"/>
                </a:solidFill>
              </a:rPr>
              <a:t>1.58 × 10</a:t>
            </a:r>
            <a:r>
              <a:rPr lang="en-US" baseline="30000" dirty="0">
                <a:solidFill>
                  <a:srgbClr val="0000FF"/>
                </a:solidFill>
              </a:rPr>
              <a:t>-4 </a:t>
            </a:r>
            <a:r>
              <a:rPr lang="en-US" dirty="0">
                <a:solidFill>
                  <a:srgbClr val="0000FF"/>
                </a:solidFill>
              </a:rPr>
              <a:t>moles / liter</a:t>
            </a:r>
            <a:r>
              <a:rPr lang="en-US" dirty="0"/>
              <a:t>, what is its </a:t>
            </a:r>
            <a:r>
              <a:rPr lang="en-US" dirty="0">
                <a:solidFill>
                  <a:srgbClr val="0000FF"/>
                </a:solidFill>
              </a:rPr>
              <a:t>pH</a:t>
            </a:r>
            <a:r>
              <a:rPr lang="en-US" dirty="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The pH Scale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Applying the formula pH = −log[H</a:t>
            </a:r>
            <a:r>
              <a:rPr lang="en-US" baseline="-25000" dirty="0"/>
              <a:t>3</a:t>
            </a:r>
            <a:r>
              <a:rPr lang="en-US" dirty="0"/>
              <a:t>O</a:t>
            </a:r>
            <a:r>
              <a:rPr lang="en-US" baseline="30000" dirty="0"/>
              <a:t>+</a:t>
            </a:r>
            <a:r>
              <a:rPr lang="en-US" dirty="0"/>
              <a:t>], we can find the pH of the sample as follows. </a:t>
            </a:r>
          </a:p>
          <a:p>
            <a:endParaRPr lang="en-US" dirty="0"/>
          </a:p>
          <a:p>
            <a:endParaRPr lang="en-US" dirty="0"/>
          </a:p>
          <a:p>
            <a:r>
              <a:rPr lang="en-US" dirty="0"/>
              <a:t>After doing this calculation, the reason for the minus sign in the formula is more apparent. By multiplying the log of the concentration by −1, the pH of a solution is necessarily positive, and convenient for comparative purposes.</a:t>
            </a:r>
          </a:p>
        </p:txBody>
      </p:sp>
      <p:graphicFrame>
        <p:nvGraphicFramePr>
          <p:cNvPr id="162818" name="Object 2"/>
          <p:cNvGraphicFramePr>
            <a:graphicFrameLocks noChangeAspect="1"/>
          </p:cNvGraphicFramePr>
          <p:nvPr/>
        </p:nvGraphicFramePr>
        <p:xfrm>
          <a:off x="1447800" y="2819400"/>
          <a:ext cx="3479800" cy="571500"/>
        </p:xfrm>
        <a:graphic>
          <a:graphicData uri="http://schemas.openxmlformats.org/presentationml/2006/ole">
            <mc:AlternateContent xmlns:mc="http://schemas.openxmlformats.org/markup-compatibility/2006">
              <mc:Choice xmlns:v="urn:schemas-microsoft-com:vml" Requires="v">
                <p:oleObj spid="_x0000_s16488" name="Equation" r:id="rId3" imgW="3479760" imgH="571320" progId="Equation.DSMT4">
                  <p:embed/>
                </p:oleObj>
              </mc:Choice>
              <mc:Fallback>
                <p:oleObj name="Equation" r:id="rId3" imgW="3479760" imgH="5713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819400"/>
                        <a:ext cx="34798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7" name="Object 3"/>
          <p:cNvGraphicFramePr>
            <a:graphicFrameLocks noChangeAspect="1"/>
          </p:cNvGraphicFramePr>
          <p:nvPr>
            <p:extLst>
              <p:ext uri="{D42A27DB-BD31-4B8C-83A1-F6EECF244321}">
                <p14:modId xmlns:p14="http://schemas.microsoft.com/office/powerpoint/2010/main" val="1031464066"/>
              </p:ext>
            </p:extLst>
          </p:nvPr>
        </p:nvGraphicFramePr>
        <p:xfrm>
          <a:off x="4902200" y="2863850"/>
          <a:ext cx="1752600" cy="482600"/>
        </p:xfrm>
        <a:graphic>
          <a:graphicData uri="http://schemas.openxmlformats.org/presentationml/2006/ole">
            <mc:AlternateContent xmlns:mc="http://schemas.openxmlformats.org/markup-compatibility/2006">
              <mc:Choice xmlns:v="urn:schemas-microsoft-com:vml" Requires="v">
                <p:oleObj spid="_x0000_s16489" name="Equation" r:id="rId5" imgW="1752480" imgH="482400" progId="Equation.DSMT4">
                  <p:embed/>
                </p:oleObj>
              </mc:Choice>
              <mc:Fallback>
                <p:oleObj name="Equation" r:id="rId5" imgW="1752480" imgH="482400" progId="Equation.DSMT4">
                  <p:embed/>
                  <p:pic>
                    <p:nvPicPr>
                      <p:cNvPr id="0" name="Picture 3"/>
                      <p:cNvPicPr>
                        <a:picLocks noChangeAspect="1" noChangeArrowheads="1"/>
                      </p:cNvPicPr>
                      <p:nvPr/>
                    </p:nvPicPr>
                    <p:blipFill>
                      <a:blip r:embed="rId6"/>
                      <a:srcRect/>
                      <a:stretch>
                        <a:fillRect/>
                      </a:stretch>
                    </p:blipFill>
                    <p:spPr bwMode="auto">
                      <a:xfrm>
                        <a:off x="4902200" y="2863850"/>
                        <a:ext cx="17526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1321541058"/>
              </p:ext>
            </p:extLst>
          </p:nvPr>
        </p:nvGraphicFramePr>
        <p:xfrm>
          <a:off x="6629400" y="2939510"/>
          <a:ext cx="749300" cy="381000"/>
        </p:xfrm>
        <a:graphic>
          <a:graphicData uri="http://schemas.openxmlformats.org/presentationml/2006/ole">
            <mc:AlternateContent xmlns:mc="http://schemas.openxmlformats.org/markup-compatibility/2006">
              <mc:Choice xmlns:v="urn:schemas-microsoft-com:vml" Requires="v">
                <p:oleObj spid="_x0000_s16490" name="Equation" r:id="rId7" imgW="749160" imgH="380880" progId="Equation.DSMT4">
                  <p:embed/>
                </p:oleObj>
              </mc:Choice>
              <mc:Fallback>
                <p:oleObj name="Equation" r:id="rId7" imgW="749160" imgH="380880" progId="Equation.DSMT4">
                  <p:embed/>
                  <p:pic>
                    <p:nvPicPr>
                      <p:cNvPr id="0" name="Picture 4"/>
                      <p:cNvPicPr>
                        <a:picLocks noChangeAspect="1" noChangeArrowheads="1"/>
                      </p:cNvPicPr>
                      <p:nvPr/>
                    </p:nvPicPr>
                    <p:blipFill>
                      <a:blip r:embed="rId8"/>
                      <a:srcRect/>
                      <a:stretch>
                        <a:fillRect/>
                      </a:stretch>
                    </p:blipFill>
                    <p:spPr bwMode="auto">
                      <a:xfrm>
                        <a:off x="6629400" y="2939510"/>
                        <a:ext cx="74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28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Richter Scale</a:t>
            </a:r>
          </a:p>
        </p:txBody>
      </p:sp>
      <p:sp>
        <p:nvSpPr>
          <p:cNvPr id="4" name="Content Placeholder 2"/>
          <p:cNvSpPr txBox="1">
            <a:spLocks/>
          </p:cNvSpPr>
          <p:nvPr/>
        </p:nvSpPr>
        <p:spPr bwMode="auto">
          <a:xfrm>
            <a:off x="457200" y="1280160"/>
            <a:ext cx="8229600" cy="3194721"/>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lvl="0" algn="ctr" eaLnBrk="0" hangingPunct="0">
              <a:spcBef>
                <a:spcPct val="20000"/>
              </a:spcBef>
            </a:pPr>
            <a:r>
              <a:rPr lang="en-US" sz="2800" b="1" dirty="0">
                <a:solidFill>
                  <a:srgbClr val="000000"/>
                </a:solidFill>
              </a:rPr>
              <a:t>Definition</a:t>
            </a:r>
          </a:p>
          <a:p>
            <a:pPr lvl="0" eaLnBrk="0" hangingPunct="0">
              <a:spcBef>
                <a:spcPct val="20000"/>
              </a:spcBef>
            </a:pPr>
            <a:r>
              <a:rPr lang="en-US" sz="2800" dirty="0">
                <a:solidFill>
                  <a:srgbClr val="000000"/>
                </a:solidFill>
              </a:rPr>
              <a:t>Earthquake intensity is measured on the </a:t>
            </a:r>
            <a:r>
              <a:rPr lang="en-US" sz="2800" b="1" dirty="0">
                <a:solidFill>
                  <a:srgbClr val="000000"/>
                </a:solidFill>
              </a:rPr>
              <a:t>Richter scale </a:t>
            </a:r>
            <a:r>
              <a:rPr lang="en-US" sz="2800" dirty="0">
                <a:solidFill>
                  <a:srgbClr val="000000"/>
                </a:solidFill>
              </a:rPr>
              <a:t>(named for the American seismologist Charles Richter, 1900−1985). In the original formula that follows, </a:t>
            </a:r>
            <a:r>
              <a:rPr lang="en-US" sz="2800" i="1" dirty="0">
                <a:solidFill>
                  <a:srgbClr val="000000"/>
                </a:solidFill>
              </a:rPr>
              <a:t>I</a:t>
            </a:r>
            <a:r>
              <a:rPr lang="en-US" sz="2800" baseline="-25000" dirty="0">
                <a:solidFill>
                  <a:srgbClr val="000000"/>
                </a:solidFill>
              </a:rPr>
              <a:t>0</a:t>
            </a:r>
            <a:r>
              <a:rPr lang="en-US" sz="2800" dirty="0">
                <a:solidFill>
                  <a:srgbClr val="000000"/>
                </a:solidFill>
              </a:rPr>
              <a:t> is the intensity of a just-discernible earthquake, </a:t>
            </a:r>
            <a:r>
              <a:rPr lang="en-US" sz="2800" i="1" dirty="0">
                <a:solidFill>
                  <a:srgbClr val="000000"/>
                </a:solidFill>
              </a:rPr>
              <a:t>I</a:t>
            </a:r>
            <a:r>
              <a:rPr lang="en-US" sz="2800" dirty="0">
                <a:solidFill>
                  <a:srgbClr val="000000"/>
                </a:solidFill>
              </a:rPr>
              <a:t> is the intensity of an earthquake being analyzed, and </a:t>
            </a:r>
            <a:r>
              <a:rPr lang="en-US" sz="2800" i="1" dirty="0">
                <a:solidFill>
                  <a:srgbClr val="000000"/>
                </a:solidFill>
              </a:rPr>
              <a:t>R</a:t>
            </a:r>
            <a:r>
              <a:rPr lang="en-US" sz="2800" dirty="0">
                <a:solidFill>
                  <a:srgbClr val="000000"/>
                </a:solidFill>
              </a:rPr>
              <a:t> is its ranking on the Richter scale. </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Richter Scale</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Content Placeholder 2"/>
          <p:cNvSpPr txBox="1">
            <a:spLocks/>
          </p:cNvSpPr>
          <p:nvPr/>
        </p:nvSpPr>
        <p:spPr bwMode="auto">
          <a:xfrm>
            <a:off x="457200" y="1371600"/>
            <a:ext cx="8229600" cy="3884140"/>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lvl="0" algn="ctr" eaLnBrk="0" hangingPunct="0">
              <a:spcBef>
                <a:spcPct val="20000"/>
              </a:spcBef>
            </a:pPr>
            <a:r>
              <a:rPr lang="en-US" sz="2800" b="1" dirty="0">
                <a:solidFill>
                  <a:srgbClr val="000000"/>
                </a:solidFill>
              </a:rPr>
              <a:t>Definition (cont.)</a:t>
            </a:r>
          </a:p>
          <a:p>
            <a:pPr lvl="0" eaLnBrk="0" hangingPunct="0">
              <a:spcBef>
                <a:spcPct val="20000"/>
              </a:spcBef>
            </a:pPr>
            <a:endParaRPr lang="en-US" sz="2800" dirty="0">
              <a:solidFill>
                <a:srgbClr val="000000"/>
              </a:solidFill>
            </a:endParaRPr>
          </a:p>
          <a:p>
            <a:pPr lvl="0" eaLnBrk="0" hangingPunct="0">
              <a:spcBef>
                <a:spcPct val="20000"/>
              </a:spcBef>
            </a:pPr>
            <a:endParaRPr lang="en-US" sz="2800" dirty="0">
              <a:solidFill>
                <a:srgbClr val="000000"/>
              </a:solidFill>
            </a:endParaRPr>
          </a:p>
          <a:p>
            <a:pPr lvl="0" eaLnBrk="0" hangingPunct="0">
              <a:spcBef>
                <a:spcPct val="20000"/>
              </a:spcBef>
            </a:pPr>
            <a:endParaRPr lang="en-US" sz="2800" dirty="0">
              <a:solidFill>
                <a:srgbClr val="000000"/>
              </a:solidFill>
            </a:endParaRPr>
          </a:p>
          <a:p>
            <a:pPr lvl="0" eaLnBrk="0" hangingPunct="0">
              <a:spcBef>
                <a:spcPct val="20000"/>
              </a:spcBef>
            </a:pPr>
            <a:r>
              <a:rPr lang="en-US" sz="2800" dirty="0">
                <a:solidFill>
                  <a:srgbClr val="000000"/>
                </a:solidFill>
              </a:rPr>
              <a:t>By this measure, earthquakes range from a classification of minor (</a:t>
            </a:r>
            <a:r>
              <a:rPr lang="en-US" sz="2800" i="1" dirty="0">
                <a:solidFill>
                  <a:srgbClr val="000000"/>
                </a:solidFill>
              </a:rPr>
              <a:t>R</a:t>
            </a:r>
            <a:r>
              <a:rPr lang="en-US" sz="2800" dirty="0">
                <a:solidFill>
                  <a:srgbClr val="000000"/>
                </a:solidFill>
              </a:rPr>
              <a:t> &lt; 4), to light (4 ≤ </a:t>
            </a:r>
            <a:r>
              <a:rPr lang="en-US" sz="2800" i="1" dirty="0">
                <a:solidFill>
                  <a:srgbClr val="000000"/>
                </a:solidFill>
              </a:rPr>
              <a:t>R</a:t>
            </a:r>
            <a:r>
              <a:rPr lang="en-US" sz="2800" dirty="0">
                <a:solidFill>
                  <a:srgbClr val="000000"/>
                </a:solidFill>
              </a:rPr>
              <a:t> &lt; 5), to moderate (5 ≤ </a:t>
            </a:r>
            <a:r>
              <a:rPr lang="en-US" sz="2800" i="1" dirty="0">
                <a:solidFill>
                  <a:srgbClr val="000000"/>
                </a:solidFill>
              </a:rPr>
              <a:t>R</a:t>
            </a:r>
            <a:r>
              <a:rPr lang="en-US" sz="2800" dirty="0">
                <a:solidFill>
                  <a:srgbClr val="000000"/>
                </a:solidFill>
              </a:rPr>
              <a:t> &lt; 6), to strong (6 ≤ </a:t>
            </a:r>
            <a:r>
              <a:rPr lang="en-US" sz="2800" i="1" dirty="0">
                <a:solidFill>
                  <a:srgbClr val="000000"/>
                </a:solidFill>
              </a:rPr>
              <a:t>R</a:t>
            </a:r>
            <a:r>
              <a:rPr lang="en-US" sz="2800" dirty="0">
                <a:solidFill>
                  <a:srgbClr val="000000"/>
                </a:solidFill>
              </a:rPr>
              <a:t> &lt; 7), to major </a:t>
            </a:r>
            <a:br>
              <a:rPr lang="en-US" sz="2800" dirty="0">
                <a:solidFill>
                  <a:srgbClr val="000000"/>
                </a:solidFill>
              </a:rPr>
            </a:br>
            <a:r>
              <a:rPr lang="en-US" sz="2800" dirty="0">
                <a:solidFill>
                  <a:srgbClr val="000000"/>
                </a:solidFill>
              </a:rPr>
              <a:t>(7 ≤ </a:t>
            </a:r>
            <a:r>
              <a:rPr lang="en-US" sz="2800" i="1" dirty="0">
                <a:solidFill>
                  <a:srgbClr val="000000"/>
                </a:solidFill>
              </a:rPr>
              <a:t>R</a:t>
            </a:r>
            <a:r>
              <a:rPr lang="en-US" sz="2800" dirty="0">
                <a:solidFill>
                  <a:srgbClr val="000000"/>
                </a:solidFill>
              </a:rPr>
              <a:t> &lt; 8), to great (8 ≤ </a:t>
            </a:r>
            <a:r>
              <a:rPr lang="en-US" sz="2800" i="1" dirty="0">
                <a:solidFill>
                  <a:srgbClr val="000000"/>
                </a:solidFill>
              </a:rPr>
              <a:t>R</a:t>
            </a:r>
            <a:r>
              <a:rPr lang="en-US" sz="2800" dirty="0">
                <a:solidFill>
                  <a:srgbClr val="000000"/>
                </a:solidFill>
              </a:rPr>
              <a:t>).</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63842" name="Object 2"/>
          <p:cNvGraphicFramePr>
            <a:graphicFrameLocks noChangeAspect="1"/>
          </p:cNvGraphicFramePr>
          <p:nvPr>
            <p:extLst>
              <p:ext uri="{D42A27DB-BD31-4B8C-83A1-F6EECF244321}">
                <p14:modId xmlns:p14="http://schemas.microsoft.com/office/powerpoint/2010/main" val="2927674218"/>
              </p:ext>
            </p:extLst>
          </p:nvPr>
        </p:nvGraphicFramePr>
        <p:xfrm>
          <a:off x="3689350" y="2112248"/>
          <a:ext cx="1778000" cy="1041400"/>
        </p:xfrm>
        <a:graphic>
          <a:graphicData uri="http://schemas.openxmlformats.org/presentationml/2006/ole">
            <mc:AlternateContent xmlns:mc="http://schemas.openxmlformats.org/markup-compatibility/2006">
              <mc:Choice xmlns:v="urn:schemas-microsoft-com:vml" Requires="v">
                <p:oleObj spid="_x0000_s17576" name="Equation" r:id="rId3" imgW="1777680" imgH="1041120" progId="Equation.DSMT4">
                  <p:embed/>
                </p:oleObj>
              </mc:Choice>
              <mc:Fallback>
                <p:oleObj name="Equation" r:id="rId3" imgW="1777680" imgH="1041120" progId="Equation.DSMT4">
                  <p:embed/>
                  <p:pic>
                    <p:nvPicPr>
                      <p:cNvPr id="0" name="Object 2"/>
                      <p:cNvPicPr>
                        <a:picLocks noChangeAspect="1" noChangeArrowheads="1"/>
                      </p:cNvPicPr>
                      <p:nvPr/>
                    </p:nvPicPr>
                    <p:blipFill>
                      <a:blip r:embed="rId4"/>
                      <a:srcRect/>
                      <a:stretch>
                        <a:fillRect/>
                      </a:stretch>
                    </p:blipFill>
                    <p:spPr bwMode="auto">
                      <a:xfrm>
                        <a:off x="3689350" y="2112248"/>
                        <a:ext cx="1778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Continuously Compounded Interest (cont.)</a:t>
            </a:r>
          </a:p>
        </p:txBody>
      </p:sp>
      <p:sp>
        <p:nvSpPr>
          <p:cNvPr id="3" name="Content Placeholder 2"/>
          <p:cNvSpPr>
            <a:spLocks noGrp="1"/>
          </p:cNvSpPr>
          <p:nvPr>
            <p:ph idx="1"/>
          </p:nvPr>
        </p:nvSpPr>
        <p:spPr/>
        <p:txBody>
          <a:bodyPr>
            <a:normAutofit fontScale="92500" lnSpcReduction="10000"/>
          </a:bodyPr>
          <a:lstStyle/>
          <a:p>
            <a:r>
              <a:rPr lang="en-US" b="1" dirty="0"/>
              <a:t>Solution</a:t>
            </a:r>
          </a:p>
          <a:p>
            <a:r>
              <a:rPr lang="en-US" dirty="0"/>
              <a:t>We need to solve the equation </a:t>
            </a:r>
            <a:r>
              <a:rPr lang="en-US" i="1" dirty="0">
                <a:solidFill>
                  <a:srgbClr val="000099"/>
                </a:solidFill>
              </a:rPr>
              <a:t>A</a:t>
            </a:r>
            <a:r>
              <a:rPr lang="en-US" dirty="0">
                <a:solidFill>
                  <a:srgbClr val="000099"/>
                </a:solidFill>
              </a:rPr>
              <a:t> = </a:t>
            </a:r>
            <a:r>
              <a:rPr lang="en-US" i="1" dirty="0">
                <a:solidFill>
                  <a:srgbClr val="000099"/>
                </a:solidFill>
              </a:rPr>
              <a:t>Pe</a:t>
            </a:r>
            <a:r>
              <a:rPr lang="en-US" i="1" baseline="30000" dirty="0">
                <a:solidFill>
                  <a:srgbClr val="000099"/>
                </a:solidFill>
              </a:rPr>
              <a:t>rt</a:t>
            </a:r>
            <a:r>
              <a:rPr lang="en-US" dirty="0">
                <a:solidFill>
                  <a:srgbClr val="000099"/>
                </a:solidFill>
              </a:rPr>
              <a:t> </a:t>
            </a:r>
            <a:r>
              <a:rPr lang="en-US" dirty="0"/>
              <a:t>for </a:t>
            </a:r>
            <a:r>
              <a:rPr lang="en-US" i="1" dirty="0"/>
              <a:t>r</a:t>
            </a:r>
            <a:r>
              <a:rPr lang="en-US" dirty="0"/>
              <a:t>, given that </a:t>
            </a:r>
            <a:r>
              <a:rPr lang="en-US" i="1" dirty="0">
                <a:solidFill>
                  <a:srgbClr val="000099"/>
                </a:solidFill>
              </a:rPr>
              <a:t>A</a:t>
            </a:r>
            <a:r>
              <a:rPr lang="en-US" dirty="0">
                <a:solidFill>
                  <a:srgbClr val="000099"/>
                </a:solidFill>
              </a:rPr>
              <a:t> = 10,202.01</a:t>
            </a:r>
            <a:r>
              <a:rPr lang="en-US" dirty="0"/>
              <a:t>, </a:t>
            </a:r>
            <a:r>
              <a:rPr lang="en-US" i="1" dirty="0">
                <a:solidFill>
                  <a:srgbClr val="000099"/>
                </a:solidFill>
              </a:rPr>
              <a:t>P</a:t>
            </a:r>
            <a:r>
              <a:rPr lang="en-US" dirty="0">
                <a:solidFill>
                  <a:srgbClr val="000099"/>
                </a:solidFill>
              </a:rPr>
              <a:t> = 10,000</a:t>
            </a:r>
            <a:r>
              <a:rPr lang="en-US" dirty="0"/>
              <a:t>, and </a:t>
            </a:r>
            <a:r>
              <a:rPr lang="en-US" i="1" dirty="0">
                <a:solidFill>
                  <a:srgbClr val="000099"/>
                </a:solidFill>
              </a:rPr>
              <a:t>t </a:t>
            </a:r>
            <a:r>
              <a:rPr lang="en-US" dirty="0">
                <a:solidFill>
                  <a:srgbClr val="000099"/>
                </a:solidFill>
              </a:rPr>
              <a:t>= 1</a:t>
            </a:r>
            <a:r>
              <a:rPr lang="en-US" dirty="0"/>
              <a:t>.</a:t>
            </a:r>
          </a:p>
          <a:p>
            <a:endParaRPr lang="en-US" dirty="0"/>
          </a:p>
          <a:p>
            <a:endParaRPr lang="en-US" dirty="0"/>
          </a:p>
          <a:p>
            <a:endParaRPr lang="en-US" dirty="0"/>
          </a:p>
          <a:p>
            <a:endParaRPr lang="en-US" dirty="0"/>
          </a:p>
          <a:p>
            <a:endParaRPr lang="en-US" dirty="0"/>
          </a:p>
          <a:p>
            <a:r>
              <a:rPr lang="en-US" dirty="0"/>
              <a:t>Note that we use the natural logarithm since the base of the exponential function is </a:t>
            </a:r>
            <a:r>
              <a:rPr lang="en-US" i="1" dirty="0"/>
              <a:t>e</a:t>
            </a:r>
            <a:r>
              <a:rPr lang="en-US" dirty="0"/>
              <a:t>. While we must use a calculator, we can now solve the equation for </a:t>
            </a:r>
            <a:r>
              <a:rPr lang="en-US" i="1" dirty="0"/>
              <a:t>r</a:t>
            </a:r>
            <a:r>
              <a:rPr lang="en-US" dirty="0"/>
              <a:t>.</a:t>
            </a:r>
          </a:p>
        </p:txBody>
      </p:sp>
      <p:sp>
        <p:nvSpPr>
          <p:cNvPr id="5" name="Rectangle 4">
            <a:extLst>
              <a:ext uri="{FF2B5EF4-FFF2-40B4-BE49-F238E27FC236}">
                <a16:creationId xmlns:a16="http://schemas.microsoft.com/office/drawing/2014/main" id="{B2FDCC46-2507-4A3F-8507-F7511A719161}"/>
              </a:ext>
            </a:extLst>
          </p:cNvPr>
          <p:cNvSpPr/>
          <p:nvPr/>
        </p:nvSpPr>
        <p:spPr>
          <a:xfrm>
            <a:off x="5334000" y="3144824"/>
            <a:ext cx="3110467" cy="400110"/>
          </a:xfrm>
          <a:prstGeom prst="rect">
            <a:avLst/>
          </a:prstGeom>
        </p:spPr>
        <p:txBody>
          <a:bodyPr wrap="none">
            <a:spAutoFit/>
          </a:bodyPr>
          <a:lstStyle/>
          <a:p>
            <a:r>
              <a:rPr lang="en-US" sz="2000" dirty="0">
                <a:solidFill>
                  <a:srgbClr val="008080"/>
                </a:solidFill>
              </a:rPr>
              <a:t>Divide both sides by 10,000.</a:t>
            </a:r>
          </a:p>
        </p:txBody>
      </p:sp>
      <p:sp>
        <p:nvSpPr>
          <p:cNvPr id="6" name="Rectangle 5">
            <a:extLst>
              <a:ext uri="{FF2B5EF4-FFF2-40B4-BE49-F238E27FC236}">
                <a16:creationId xmlns:a16="http://schemas.microsoft.com/office/drawing/2014/main" id="{CA9CF6A3-DCCC-4FB3-948A-91521CF3C60B}"/>
              </a:ext>
            </a:extLst>
          </p:cNvPr>
          <p:cNvSpPr/>
          <p:nvPr/>
        </p:nvSpPr>
        <p:spPr>
          <a:xfrm>
            <a:off x="5334000" y="3748050"/>
            <a:ext cx="3138873" cy="400110"/>
          </a:xfrm>
          <a:prstGeom prst="rect">
            <a:avLst/>
          </a:prstGeom>
        </p:spPr>
        <p:txBody>
          <a:bodyPr wrap="none">
            <a:spAutoFit/>
          </a:bodyPr>
          <a:lstStyle/>
          <a:p>
            <a:r>
              <a:rPr lang="en-US" sz="2000" dirty="0">
                <a:solidFill>
                  <a:srgbClr val="008080"/>
                </a:solidFill>
              </a:rPr>
              <a:t>Convert to logarithmic form.</a:t>
            </a:r>
          </a:p>
        </p:txBody>
      </p:sp>
      <p:sp>
        <p:nvSpPr>
          <p:cNvPr id="7" name="Rectangle 6">
            <a:extLst>
              <a:ext uri="{FF2B5EF4-FFF2-40B4-BE49-F238E27FC236}">
                <a16:creationId xmlns:a16="http://schemas.microsoft.com/office/drawing/2014/main" id="{C5664073-BD3A-45C5-8EE0-FC75C2826239}"/>
              </a:ext>
            </a:extLst>
          </p:cNvPr>
          <p:cNvSpPr/>
          <p:nvPr/>
        </p:nvSpPr>
        <p:spPr>
          <a:xfrm>
            <a:off x="5334000" y="4311928"/>
            <a:ext cx="3110467" cy="400110"/>
          </a:xfrm>
          <a:prstGeom prst="rect">
            <a:avLst/>
          </a:prstGeom>
        </p:spPr>
        <p:txBody>
          <a:bodyPr wrap="square">
            <a:spAutoFit/>
          </a:bodyPr>
          <a:lstStyle/>
          <a:p>
            <a:r>
              <a:rPr lang="en-US" sz="2000" dirty="0">
                <a:solidFill>
                  <a:srgbClr val="008080"/>
                </a:solidFill>
              </a:rPr>
              <a:t>Evaluate using a calculator</a:t>
            </a:r>
            <a:r>
              <a:rPr lang="en-US" sz="2000" i="1" dirty="0">
                <a:solidFill>
                  <a:srgbClr val="008080"/>
                </a:solidFill>
              </a:rPr>
              <a:t>.</a:t>
            </a:r>
            <a:endParaRPr lang="en-US" sz="2000" dirty="0">
              <a:solidFill>
                <a:srgbClr val="008080"/>
              </a:solidFill>
            </a:endParaRPr>
          </a:p>
        </p:txBody>
      </p:sp>
      <p:graphicFrame>
        <p:nvGraphicFramePr>
          <p:cNvPr id="8" name="Object 3">
            <a:extLst>
              <a:ext uri="{FF2B5EF4-FFF2-40B4-BE49-F238E27FC236}">
                <a16:creationId xmlns:a16="http://schemas.microsoft.com/office/drawing/2014/main" id="{D00580E1-BAD0-431D-A58C-1EC13C35B851}"/>
              </a:ext>
            </a:extLst>
          </p:cNvPr>
          <p:cNvGraphicFramePr>
            <a:graphicFrameLocks noChangeAspect="1"/>
          </p:cNvGraphicFramePr>
          <p:nvPr>
            <p:extLst>
              <p:ext uri="{D42A27DB-BD31-4B8C-83A1-F6EECF244321}">
                <p14:modId xmlns:p14="http://schemas.microsoft.com/office/powerpoint/2010/main" val="851685810"/>
              </p:ext>
            </p:extLst>
          </p:nvPr>
        </p:nvGraphicFramePr>
        <p:xfrm>
          <a:off x="1001713" y="2514600"/>
          <a:ext cx="3314700" cy="508000"/>
        </p:xfrm>
        <a:graphic>
          <a:graphicData uri="http://schemas.openxmlformats.org/presentationml/2006/ole">
            <mc:AlternateContent xmlns:mc="http://schemas.openxmlformats.org/markup-compatibility/2006">
              <mc:Choice xmlns:v="urn:schemas-microsoft-com:vml" Requires="v">
                <p:oleObj spid="_x0000_s21578" name="Equation" r:id="rId3" imgW="3314520" imgH="507960" progId="Equation.DSMT4">
                  <p:embed/>
                </p:oleObj>
              </mc:Choice>
              <mc:Fallback>
                <p:oleObj name="Equation" r:id="rId3" imgW="3314520" imgH="507960" progId="Equation.DSMT4">
                  <p:embed/>
                  <p:pic>
                    <p:nvPicPr>
                      <p:cNvPr id="1027" name="Object 3"/>
                      <p:cNvPicPr>
                        <a:picLocks noChangeAspect="1" noChangeArrowheads="1"/>
                      </p:cNvPicPr>
                      <p:nvPr/>
                    </p:nvPicPr>
                    <p:blipFill>
                      <a:blip r:embed="rId4"/>
                      <a:srcRect/>
                      <a:stretch>
                        <a:fillRect/>
                      </a:stretch>
                    </p:blipFill>
                    <p:spPr bwMode="auto">
                      <a:xfrm>
                        <a:off x="1001713" y="2514600"/>
                        <a:ext cx="33147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4">
            <a:extLst>
              <a:ext uri="{FF2B5EF4-FFF2-40B4-BE49-F238E27FC236}">
                <a16:creationId xmlns:a16="http://schemas.microsoft.com/office/drawing/2014/main" id="{3E19942C-6A10-442C-A315-F77BFCEB734B}"/>
              </a:ext>
            </a:extLst>
          </p:cNvPr>
          <p:cNvGraphicFramePr>
            <a:graphicFrameLocks noChangeAspect="1"/>
          </p:cNvGraphicFramePr>
          <p:nvPr>
            <p:extLst>
              <p:ext uri="{D42A27DB-BD31-4B8C-83A1-F6EECF244321}">
                <p14:modId xmlns:p14="http://schemas.microsoft.com/office/powerpoint/2010/main" val="698300940"/>
              </p:ext>
            </p:extLst>
          </p:nvPr>
        </p:nvGraphicFramePr>
        <p:xfrm>
          <a:off x="1121392" y="3110243"/>
          <a:ext cx="1993900" cy="469900"/>
        </p:xfrm>
        <a:graphic>
          <a:graphicData uri="http://schemas.openxmlformats.org/presentationml/2006/ole">
            <mc:AlternateContent xmlns:mc="http://schemas.openxmlformats.org/markup-compatibility/2006">
              <mc:Choice xmlns:v="urn:schemas-microsoft-com:vml" Requires="v">
                <p:oleObj spid="_x0000_s21579" name="Equation" r:id="rId5" imgW="1993680" imgH="469800" progId="Equation.DSMT4">
                  <p:embed/>
                </p:oleObj>
              </mc:Choice>
              <mc:Fallback>
                <p:oleObj name="Equation" r:id="rId5" imgW="1993680" imgH="469800" progId="Equation.DSMT4">
                  <p:embed/>
                  <p:pic>
                    <p:nvPicPr>
                      <p:cNvPr id="1028"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21392" y="3110243"/>
                        <a:ext cx="1993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 name="Object 5">
            <a:extLst>
              <a:ext uri="{FF2B5EF4-FFF2-40B4-BE49-F238E27FC236}">
                <a16:creationId xmlns:a16="http://schemas.microsoft.com/office/drawing/2014/main" id="{7293C0EE-5C3E-427E-A6EE-578AB8D2D2C2}"/>
              </a:ext>
            </a:extLst>
          </p:cNvPr>
          <p:cNvGraphicFramePr>
            <a:graphicFrameLocks noChangeAspect="1"/>
          </p:cNvGraphicFramePr>
          <p:nvPr>
            <p:extLst>
              <p:ext uri="{D42A27DB-BD31-4B8C-83A1-F6EECF244321}">
                <p14:modId xmlns:p14="http://schemas.microsoft.com/office/powerpoint/2010/main" val="560928310"/>
              </p:ext>
            </p:extLst>
          </p:nvPr>
        </p:nvGraphicFramePr>
        <p:xfrm>
          <a:off x="615288" y="3711883"/>
          <a:ext cx="2362200" cy="469900"/>
        </p:xfrm>
        <a:graphic>
          <a:graphicData uri="http://schemas.openxmlformats.org/presentationml/2006/ole">
            <mc:AlternateContent xmlns:mc="http://schemas.openxmlformats.org/markup-compatibility/2006">
              <mc:Choice xmlns:v="urn:schemas-microsoft-com:vml" Requires="v">
                <p:oleObj spid="_x0000_s21580" name="Equation" r:id="rId7" imgW="2361960" imgH="469800" progId="Equation.DSMT4">
                  <p:embed/>
                </p:oleObj>
              </mc:Choice>
              <mc:Fallback>
                <p:oleObj name="Equation" r:id="rId7" imgW="2361960" imgH="469800" progId="Equation.DSMT4">
                  <p:embed/>
                  <p:pic>
                    <p:nvPicPr>
                      <p:cNvPr id="1029"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15288" y="3711883"/>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 name="Object 6">
            <a:extLst>
              <a:ext uri="{FF2B5EF4-FFF2-40B4-BE49-F238E27FC236}">
                <a16:creationId xmlns:a16="http://schemas.microsoft.com/office/drawing/2014/main" id="{BE21FA61-1DFC-4315-A669-C7416A332791}"/>
              </a:ext>
            </a:extLst>
          </p:cNvPr>
          <p:cNvGraphicFramePr>
            <a:graphicFrameLocks noChangeAspect="1"/>
          </p:cNvGraphicFramePr>
          <p:nvPr>
            <p:extLst>
              <p:ext uri="{D42A27DB-BD31-4B8C-83A1-F6EECF244321}">
                <p14:modId xmlns:p14="http://schemas.microsoft.com/office/powerpoint/2010/main" val="2746021323"/>
              </p:ext>
            </p:extLst>
          </p:nvPr>
        </p:nvGraphicFramePr>
        <p:xfrm>
          <a:off x="2286000" y="4321175"/>
          <a:ext cx="1155700" cy="381000"/>
        </p:xfrm>
        <a:graphic>
          <a:graphicData uri="http://schemas.openxmlformats.org/presentationml/2006/ole">
            <mc:AlternateContent xmlns:mc="http://schemas.openxmlformats.org/markup-compatibility/2006">
              <mc:Choice xmlns:v="urn:schemas-microsoft-com:vml" Requires="v">
                <p:oleObj spid="_x0000_s21581" name="Equation" r:id="rId9" imgW="1155600" imgH="380880" progId="Equation.DSMT4">
                  <p:embed/>
                </p:oleObj>
              </mc:Choice>
              <mc:Fallback>
                <p:oleObj name="Equation" r:id="rId9" imgW="1155600" imgH="380880" progId="Equation.DSMT4">
                  <p:embed/>
                  <p:pic>
                    <p:nvPicPr>
                      <p:cNvPr id="1030" name="Object 6"/>
                      <p:cNvPicPr>
                        <a:picLocks noChangeAspect="1" noChangeArrowheads="1"/>
                      </p:cNvPicPr>
                      <p:nvPr/>
                    </p:nvPicPr>
                    <p:blipFill>
                      <a:blip r:embed="rId10"/>
                      <a:srcRect/>
                      <a:stretch>
                        <a:fillRect/>
                      </a:stretch>
                    </p:blipFill>
                    <p:spPr bwMode="auto">
                      <a:xfrm>
                        <a:off x="2286000" y="4321175"/>
                        <a:ext cx="115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 name="Rectangle 12">
            <a:extLst>
              <a:ext uri="{FF2B5EF4-FFF2-40B4-BE49-F238E27FC236}">
                <a16:creationId xmlns:a16="http://schemas.microsoft.com/office/drawing/2014/main" id="{770409FE-FB52-4FA9-8505-B25219A547F5}"/>
              </a:ext>
            </a:extLst>
          </p:cNvPr>
          <p:cNvSpPr/>
          <p:nvPr/>
        </p:nvSpPr>
        <p:spPr>
          <a:xfrm>
            <a:off x="5334000" y="2568545"/>
            <a:ext cx="3048848" cy="400110"/>
          </a:xfrm>
          <a:prstGeom prst="rect">
            <a:avLst/>
          </a:prstGeom>
        </p:spPr>
        <p:txBody>
          <a:bodyPr wrap="none">
            <a:spAutoFit/>
          </a:bodyPr>
          <a:lstStyle/>
          <a:p>
            <a:r>
              <a:rPr lang="en-US" sz="2000" dirty="0">
                <a:solidFill>
                  <a:srgbClr val="008080"/>
                </a:solidFill>
              </a:rPr>
              <a:t>Substitute the given values.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Richter Scale</a:t>
            </a:r>
          </a:p>
        </p:txBody>
      </p:sp>
      <p:sp>
        <p:nvSpPr>
          <p:cNvPr id="3" name="Content Placeholder 2"/>
          <p:cNvSpPr>
            <a:spLocks noGrp="1"/>
          </p:cNvSpPr>
          <p:nvPr>
            <p:ph idx="1"/>
          </p:nvPr>
        </p:nvSpPr>
        <p:spPr>
          <a:xfrm>
            <a:off x="457200" y="1280160"/>
            <a:ext cx="8229600" cy="2225040"/>
          </a:xfrm>
          <a:ln w="28575">
            <a:solidFill>
              <a:srgbClr val="FF0000"/>
            </a:solidFill>
          </a:ln>
        </p:spPr>
        <p:txBody>
          <a:bodyPr>
            <a:normAutofit/>
          </a:bodyPr>
          <a:lstStyle/>
          <a:p>
            <a:r>
              <a:rPr lang="en-US" dirty="0">
                <a:solidFill>
                  <a:srgbClr val="000000"/>
                </a:solidFill>
              </a:rPr>
              <a:t>The base 10 logarithm means that every increase of 1 unit on the Richter scale corresponds to an increase by a factor of 10 in the intensity. This is a characteristic of all logarithmic scales. Also, note that a barely discernible earthquake has a rank of 0, since log 1 = 0.</a:t>
            </a:r>
          </a:p>
          <a:p>
            <a:pPr>
              <a:spcBef>
                <a:spcPts val="0"/>
              </a:spcBef>
            </a:pPr>
            <a:endParaRPr lang="en-US" dirty="0">
              <a:solidFill>
                <a:srgbClr val="00000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The Richter Scale</a:t>
            </a:r>
          </a:p>
        </p:txBody>
      </p:sp>
      <p:sp>
        <p:nvSpPr>
          <p:cNvPr id="3" name="Content Placeholder 2"/>
          <p:cNvSpPr>
            <a:spLocks noGrp="1"/>
          </p:cNvSpPr>
          <p:nvPr>
            <p:ph idx="1"/>
          </p:nvPr>
        </p:nvSpPr>
        <p:spPr/>
        <p:txBody>
          <a:bodyPr/>
          <a:lstStyle/>
          <a:p>
            <a:pPr>
              <a:spcBef>
                <a:spcPts val="0"/>
              </a:spcBef>
            </a:pPr>
            <a:r>
              <a:rPr lang="en-US" dirty="0"/>
              <a:t>The January 2001 earthquake in the state of Gujarat in India was </a:t>
            </a:r>
            <a:r>
              <a:rPr lang="en-US" dirty="0">
                <a:solidFill>
                  <a:srgbClr val="0000FF"/>
                </a:solidFill>
              </a:rPr>
              <a:t>7,940,000</a:t>
            </a:r>
            <a:r>
              <a:rPr lang="en-US" dirty="0"/>
              <a:t> times as intense as a 0-level earthquake. What was the Richter ranking of this devastating event? </a:t>
            </a:r>
          </a:p>
        </p:txBody>
      </p:sp>
    </p:spTree>
    <p:extLst>
      <p:ext uri="{BB962C8B-B14F-4D97-AF65-F5344CB8AC3E}">
        <p14:creationId xmlns:p14="http://schemas.microsoft.com/office/powerpoint/2010/main" val="292943351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The Richter Scale (cont.)</a:t>
            </a:r>
          </a:p>
        </p:txBody>
      </p:sp>
      <p:sp>
        <p:nvSpPr>
          <p:cNvPr id="3" name="Content Placeholder 2"/>
          <p:cNvSpPr>
            <a:spLocks noGrp="1"/>
          </p:cNvSpPr>
          <p:nvPr>
            <p:ph idx="1"/>
          </p:nvPr>
        </p:nvSpPr>
        <p:spPr/>
        <p:txBody>
          <a:bodyPr>
            <a:normAutofit lnSpcReduction="10000"/>
          </a:bodyPr>
          <a:lstStyle/>
          <a:p>
            <a:r>
              <a:rPr lang="en-US" b="1" dirty="0"/>
              <a:t>Solution</a:t>
            </a:r>
          </a:p>
          <a:p>
            <a:r>
              <a:rPr lang="en-US" dirty="0"/>
              <a:t>If we let </a:t>
            </a:r>
            <a:r>
              <a:rPr lang="en-US" i="1" dirty="0"/>
              <a:t>I</a:t>
            </a:r>
            <a:r>
              <a:rPr lang="en-US" dirty="0"/>
              <a:t> denote the intensity of the Gujarat earthquake, then </a:t>
            </a:r>
            <a:r>
              <a:rPr lang="en-US" i="1" dirty="0">
                <a:solidFill>
                  <a:srgbClr val="000099"/>
                </a:solidFill>
              </a:rPr>
              <a:t>I</a:t>
            </a:r>
            <a:r>
              <a:rPr lang="en-US" dirty="0">
                <a:solidFill>
                  <a:srgbClr val="000099"/>
                </a:solidFill>
              </a:rPr>
              <a:t> = 7,940,000</a:t>
            </a:r>
            <a:r>
              <a:rPr lang="en-US" i="1" dirty="0">
                <a:solidFill>
                  <a:srgbClr val="000099"/>
                </a:solidFill>
              </a:rPr>
              <a:t>l</a:t>
            </a:r>
            <a:r>
              <a:rPr lang="en-US" baseline="-25000" dirty="0">
                <a:solidFill>
                  <a:srgbClr val="000099"/>
                </a:solidFill>
              </a:rPr>
              <a:t>0</a:t>
            </a:r>
            <a:r>
              <a:rPr lang="en-US" dirty="0"/>
              <a:t>, so</a:t>
            </a:r>
          </a:p>
          <a:p>
            <a:endParaRPr lang="en-US" dirty="0"/>
          </a:p>
          <a:p>
            <a:endParaRPr lang="en-US" dirty="0"/>
          </a:p>
          <a:p>
            <a:endParaRPr lang="en-US" dirty="0"/>
          </a:p>
          <a:p>
            <a:endParaRPr lang="en-US" dirty="0"/>
          </a:p>
          <a:p>
            <a:endParaRPr lang="en-US" dirty="0"/>
          </a:p>
          <a:p>
            <a:r>
              <a:rPr lang="en-US" dirty="0"/>
              <a:t>The Gujarat earthquake thus fell in the category of strong on the Richter scale. </a:t>
            </a:r>
          </a:p>
        </p:txBody>
      </p:sp>
      <p:graphicFrame>
        <p:nvGraphicFramePr>
          <p:cNvPr id="5" name="Object 3">
            <a:extLst>
              <a:ext uri="{FF2B5EF4-FFF2-40B4-BE49-F238E27FC236}">
                <a16:creationId xmlns:a16="http://schemas.microsoft.com/office/drawing/2014/main" id="{20D7E8EA-4F63-44D3-8B5F-60794E63B932}"/>
              </a:ext>
            </a:extLst>
          </p:cNvPr>
          <p:cNvGraphicFramePr>
            <a:graphicFrameLocks noChangeAspect="1"/>
          </p:cNvGraphicFramePr>
          <p:nvPr>
            <p:extLst>
              <p:ext uri="{D42A27DB-BD31-4B8C-83A1-F6EECF244321}">
                <p14:modId xmlns:p14="http://schemas.microsoft.com/office/powerpoint/2010/main" val="1420610673"/>
              </p:ext>
            </p:extLst>
          </p:nvPr>
        </p:nvGraphicFramePr>
        <p:xfrm>
          <a:off x="1407841" y="2590800"/>
          <a:ext cx="3098800" cy="1041400"/>
        </p:xfrm>
        <a:graphic>
          <a:graphicData uri="http://schemas.openxmlformats.org/presentationml/2006/ole">
            <mc:AlternateContent xmlns:mc="http://schemas.openxmlformats.org/markup-compatibility/2006">
              <mc:Choice xmlns:v="urn:schemas-microsoft-com:vml" Requires="v">
                <p:oleObj spid="_x0000_s23559" name="Equation" r:id="rId3" imgW="3098520" imgH="1041120" progId="Equation.DSMT4">
                  <p:embed/>
                </p:oleObj>
              </mc:Choice>
              <mc:Fallback>
                <p:oleObj name="Equation" r:id="rId3" imgW="3098520" imgH="1041120" progId="Equation.DSMT4">
                  <p:embed/>
                  <p:pic>
                    <p:nvPicPr>
                      <p:cNvPr id="18435" name="Object 3"/>
                      <p:cNvPicPr>
                        <a:picLocks noChangeAspect="1" noChangeArrowheads="1"/>
                      </p:cNvPicPr>
                      <p:nvPr/>
                    </p:nvPicPr>
                    <p:blipFill>
                      <a:blip r:embed="rId4"/>
                      <a:srcRect/>
                      <a:stretch>
                        <a:fillRect/>
                      </a:stretch>
                    </p:blipFill>
                    <p:spPr bwMode="auto">
                      <a:xfrm>
                        <a:off x="1407841" y="2590800"/>
                        <a:ext cx="3098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 name="Object 4">
            <a:extLst>
              <a:ext uri="{FF2B5EF4-FFF2-40B4-BE49-F238E27FC236}">
                <a16:creationId xmlns:a16="http://schemas.microsoft.com/office/drawing/2014/main" id="{581FF8C7-A48B-461F-8DF8-55C527AE8679}"/>
              </a:ext>
            </a:extLst>
          </p:cNvPr>
          <p:cNvGraphicFramePr>
            <a:graphicFrameLocks noChangeAspect="1"/>
          </p:cNvGraphicFramePr>
          <p:nvPr>
            <p:extLst>
              <p:ext uri="{D42A27DB-BD31-4B8C-83A1-F6EECF244321}">
                <p14:modId xmlns:p14="http://schemas.microsoft.com/office/powerpoint/2010/main" val="1135712941"/>
              </p:ext>
            </p:extLst>
          </p:nvPr>
        </p:nvGraphicFramePr>
        <p:xfrm>
          <a:off x="4597400" y="2825143"/>
          <a:ext cx="2387600" cy="584200"/>
        </p:xfrm>
        <a:graphic>
          <a:graphicData uri="http://schemas.openxmlformats.org/presentationml/2006/ole">
            <mc:AlternateContent xmlns:mc="http://schemas.openxmlformats.org/markup-compatibility/2006">
              <mc:Choice xmlns:v="urn:schemas-microsoft-com:vml" Requires="v">
                <p:oleObj spid="_x0000_s23560" name="Equation" r:id="rId5" imgW="2387520" imgH="583920" progId="Equation.DSMT4">
                  <p:embed/>
                </p:oleObj>
              </mc:Choice>
              <mc:Fallback>
                <p:oleObj name="Equation" r:id="rId5" imgW="2387520" imgH="583920" progId="Equation.DSMT4">
                  <p:embed/>
                  <p:pic>
                    <p:nvPicPr>
                      <p:cNvPr id="18436" name="Object 4"/>
                      <p:cNvPicPr>
                        <a:picLocks noChangeAspect="1" noChangeArrowheads="1"/>
                      </p:cNvPicPr>
                      <p:nvPr/>
                    </p:nvPicPr>
                    <p:blipFill>
                      <a:blip r:embed="rId6"/>
                      <a:srcRect/>
                      <a:stretch>
                        <a:fillRect/>
                      </a:stretch>
                    </p:blipFill>
                    <p:spPr bwMode="auto">
                      <a:xfrm>
                        <a:off x="4597400" y="2825143"/>
                        <a:ext cx="2387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 name="Object 5">
            <a:extLst>
              <a:ext uri="{FF2B5EF4-FFF2-40B4-BE49-F238E27FC236}">
                <a16:creationId xmlns:a16="http://schemas.microsoft.com/office/drawing/2014/main" id="{729D46A6-09E2-47C0-9CE8-BB106C7BBCBC}"/>
              </a:ext>
            </a:extLst>
          </p:cNvPr>
          <p:cNvGraphicFramePr>
            <a:graphicFrameLocks noChangeAspect="1"/>
          </p:cNvGraphicFramePr>
          <p:nvPr>
            <p:extLst>
              <p:ext uri="{D42A27DB-BD31-4B8C-83A1-F6EECF244321}">
                <p14:modId xmlns:p14="http://schemas.microsoft.com/office/powerpoint/2010/main" val="3036521112"/>
              </p:ext>
            </p:extLst>
          </p:nvPr>
        </p:nvGraphicFramePr>
        <p:xfrm>
          <a:off x="4597400" y="3468384"/>
          <a:ext cx="3175000" cy="584200"/>
        </p:xfrm>
        <a:graphic>
          <a:graphicData uri="http://schemas.openxmlformats.org/presentationml/2006/ole">
            <mc:AlternateContent xmlns:mc="http://schemas.openxmlformats.org/markup-compatibility/2006">
              <mc:Choice xmlns:v="urn:schemas-microsoft-com:vml" Requires="v">
                <p:oleObj spid="_x0000_s23561" name="Equation" r:id="rId7" imgW="3174840" imgH="583920" progId="Equation.DSMT4">
                  <p:embed/>
                </p:oleObj>
              </mc:Choice>
              <mc:Fallback>
                <p:oleObj name="Equation" r:id="rId7" imgW="3174840" imgH="583920" progId="Equation.DSMT4">
                  <p:embed/>
                  <p:pic>
                    <p:nvPicPr>
                      <p:cNvPr id="18437" name="Object 5"/>
                      <p:cNvPicPr>
                        <a:picLocks noChangeAspect="1" noChangeArrowheads="1"/>
                      </p:cNvPicPr>
                      <p:nvPr/>
                    </p:nvPicPr>
                    <p:blipFill>
                      <a:blip r:embed="rId8"/>
                      <a:srcRect/>
                      <a:stretch>
                        <a:fillRect/>
                      </a:stretch>
                    </p:blipFill>
                    <p:spPr bwMode="auto">
                      <a:xfrm>
                        <a:off x="4597400" y="3468384"/>
                        <a:ext cx="3175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6">
            <a:extLst>
              <a:ext uri="{FF2B5EF4-FFF2-40B4-BE49-F238E27FC236}">
                <a16:creationId xmlns:a16="http://schemas.microsoft.com/office/drawing/2014/main" id="{A155A082-E36C-4423-B997-F376C3992723}"/>
              </a:ext>
            </a:extLst>
          </p:cNvPr>
          <p:cNvGraphicFramePr>
            <a:graphicFrameLocks noChangeAspect="1"/>
          </p:cNvGraphicFramePr>
          <p:nvPr>
            <p:extLst>
              <p:ext uri="{D42A27DB-BD31-4B8C-83A1-F6EECF244321}">
                <p14:modId xmlns:p14="http://schemas.microsoft.com/office/powerpoint/2010/main" val="3538599106"/>
              </p:ext>
            </p:extLst>
          </p:nvPr>
        </p:nvGraphicFramePr>
        <p:xfrm>
          <a:off x="4597400" y="4653266"/>
          <a:ext cx="825500" cy="381000"/>
        </p:xfrm>
        <a:graphic>
          <a:graphicData uri="http://schemas.openxmlformats.org/presentationml/2006/ole">
            <mc:AlternateContent xmlns:mc="http://schemas.openxmlformats.org/markup-compatibility/2006">
              <mc:Choice xmlns:v="urn:schemas-microsoft-com:vml" Requires="v">
                <p:oleObj spid="_x0000_s23562" name="Equation" r:id="rId9" imgW="825480" imgH="380880" progId="Equation.DSMT4">
                  <p:embed/>
                </p:oleObj>
              </mc:Choice>
              <mc:Fallback>
                <p:oleObj name="Equation" r:id="rId9" imgW="825480" imgH="380880" progId="Equation.DSMT4">
                  <p:embed/>
                  <p:pic>
                    <p:nvPicPr>
                      <p:cNvPr id="18438" name="Object 6"/>
                      <p:cNvPicPr>
                        <a:picLocks noChangeAspect="1" noChangeArrowheads="1"/>
                      </p:cNvPicPr>
                      <p:nvPr/>
                    </p:nvPicPr>
                    <p:blipFill>
                      <a:blip r:embed="rId10"/>
                      <a:srcRect/>
                      <a:stretch>
                        <a:fillRect/>
                      </a:stretch>
                    </p:blipFill>
                    <p:spPr bwMode="auto">
                      <a:xfrm>
                        <a:off x="4597400" y="4653266"/>
                        <a:ext cx="825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5">
            <a:extLst>
              <a:ext uri="{FF2B5EF4-FFF2-40B4-BE49-F238E27FC236}">
                <a16:creationId xmlns:a16="http://schemas.microsoft.com/office/drawing/2014/main" id="{0A98F435-AB45-4187-AC19-62298D8E6A76}"/>
              </a:ext>
            </a:extLst>
          </p:cNvPr>
          <p:cNvGraphicFramePr>
            <a:graphicFrameLocks noChangeAspect="1"/>
          </p:cNvGraphicFramePr>
          <p:nvPr>
            <p:extLst>
              <p:ext uri="{D42A27DB-BD31-4B8C-83A1-F6EECF244321}">
                <p14:modId xmlns:p14="http://schemas.microsoft.com/office/powerpoint/2010/main" val="262555345"/>
              </p:ext>
            </p:extLst>
          </p:nvPr>
        </p:nvGraphicFramePr>
        <p:xfrm>
          <a:off x="4597400" y="4111625"/>
          <a:ext cx="2120900" cy="482600"/>
        </p:xfrm>
        <a:graphic>
          <a:graphicData uri="http://schemas.openxmlformats.org/presentationml/2006/ole">
            <mc:AlternateContent xmlns:mc="http://schemas.openxmlformats.org/markup-compatibility/2006">
              <mc:Choice xmlns:v="urn:schemas-microsoft-com:vml" Requires="v">
                <p:oleObj spid="_x0000_s23563" name="Equation" r:id="rId11" imgW="2120760" imgH="482400" progId="Equation.DSMT4">
                  <p:embed/>
                </p:oleObj>
              </mc:Choice>
              <mc:Fallback>
                <p:oleObj name="Equation" r:id="rId11" imgW="2120760" imgH="482400" progId="Equation.DSMT4">
                  <p:embed/>
                  <p:pic>
                    <p:nvPicPr>
                      <p:cNvPr id="7" name="Object 5">
                        <a:extLst>
                          <a:ext uri="{FF2B5EF4-FFF2-40B4-BE49-F238E27FC236}">
                            <a16:creationId xmlns:a16="http://schemas.microsoft.com/office/drawing/2014/main" id="{729D46A6-09E2-47C0-9CE8-BB106C7BBCBC}"/>
                          </a:ext>
                        </a:extLst>
                      </p:cNvPr>
                      <p:cNvPicPr>
                        <a:picLocks noChangeAspect="1" noChangeArrowheads="1"/>
                      </p:cNvPicPr>
                      <p:nvPr/>
                    </p:nvPicPr>
                    <p:blipFill>
                      <a:blip r:embed="rId12"/>
                      <a:srcRect/>
                      <a:stretch>
                        <a:fillRect/>
                      </a:stretch>
                    </p:blipFill>
                    <p:spPr bwMode="auto">
                      <a:xfrm>
                        <a:off x="4597400" y="4111625"/>
                        <a:ext cx="2120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Decibel Scale</a:t>
            </a:r>
          </a:p>
        </p:txBody>
      </p:sp>
      <p:sp>
        <p:nvSpPr>
          <p:cNvPr id="4" name="Content Placeholder 2"/>
          <p:cNvSpPr txBox="1">
            <a:spLocks/>
          </p:cNvSpPr>
          <p:nvPr/>
        </p:nvSpPr>
        <p:spPr bwMode="auto">
          <a:xfrm>
            <a:off x="455579" y="1193584"/>
            <a:ext cx="8229600" cy="3454616"/>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noAutofit/>
          </a:bodyPr>
          <a:lstStyle/>
          <a:p>
            <a:pPr lvl="0" algn="ctr" eaLnBrk="0" hangingPunct="0">
              <a:spcBef>
                <a:spcPct val="20000"/>
              </a:spcBef>
            </a:pPr>
            <a:r>
              <a:rPr lang="en-US" sz="2800" b="1" dirty="0">
                <a:solidFill>
                  <a:srgbClr val="000000"/>
                </a:solidFill>
              </a:rPr>
              <a:t>Definition</a:t>
            </a:r>
            <a:endParaRPr lang="en-US" sz="2800" dirty="0">
              <a:solidFill>
                <a:srgbClr val="000000"/>
              </a:solidFill>
            </a:endParaRPr>
          </a:p>
          <a:p>
            <a:pPr lvl="0" eaLnBrk="0" hangingPunct="0">
              <a:spcBef>
                <a:spcPct val="20000"/>
              </a:spcBef>
            </a:pPr>
            <a:r>
              <a:rPr lang="en-US" sz="2800" dirty="0">
                <a:solidFill>
                  <a:srgbClr val="000000"/>
                </a:solidFill>
              </a:rPr>
              <a:t>In the </a:t>
            </a:r>
            <a:r>
              <a:rPr lang="en-US" sz="2800" b="1" dirty="0">
                <a:solidFill>
                  <a:srgbClr val="000000"/>
                </a:solidFill>
              </a:rPr>
              <a:t>decibel scale</a:t>
            </a:r>
            <a:r>
              <a:rPr lang="en-US" sz="2800" dirty="0">
                <a:solidFill>
                  <a:srgbClr val="000000"/>
                </a:solidFill>
              </a:rPr>
              <a:t>, </a:t>
            </a:r>
            <a:r>
              <a:rPr lang="en-US" sz="2800" i="1" dirty="0">
                <a:solidFill>
                  <a:srgbClr val="000000"/>
                </a:solidFill>
              </a:rPr>
              <a:t>I</a:t>
            </a:r>
            <a:r>
              <a:rPr lang="en-US" sz="2800" baseline="-25000" dirty="0">
                <a:solidFill>
                  <a:srgbClr val="000000"/>
                </a:solidFill>
              </a:rPr>
              <a:t>0</a:t>
            </a:r>
            <a:r>
              <a:rPr lang="en-US" sz="2800" dirty="0">
                <a:solidFill>
                  <a:srgbClr val="000000"/>
                </a:solidFill>
              </a:rPr>
              <a:t> is the intensity of a just-discernible sound, </a:t>
            </a:r>
            <a:r>
              <a:rPr lang="en-US" sz="2800" i="1" dirty="0">
                <a:solidFill>
                  <a:srgbClr val="000000"/>
                </a:solidFill>
              </a:rPr>
              <a:t>I</a:t>
            </a:r>
            <a:r>
              <a:rPr lang="en-US" sz="2800" dirty="0">
                <a:solidFill>
                  <a:srgbClr val="000000"/>
                </a:solidFill>
              </a:rPr>
              <a:t> is the intensity of the sound being analyzed, and </a:t>
            </a:r>
            <a:r>
              <a:rPr lang="en-US" sz="2800" i="1" dirty="0">
                <a:solidFill>
                  <a:srgbClr val="000000"/>
                </a:solidFill>
              </a:rPr>
              <a:t>D</a:t>
            </a:r>
            <a:r>
              <a:rPr lang="en-US" sz="2800" dirty="0">
                <a:solidFill>
                  <a:srgbClr val="000000"/>
                </a:solidFill>
              </a:rPr>
              <a:t> is its decibel level. </a:t>
            </a:r>
          </a:p>
          <a:p>
            <a:pPr lvl="0" eaLnBrk="0" hangingPunct="0">
              <a:spcBef>
                <a:spcPct val="20000"/>
              </a:spcBef>
            </a:pPr>
            <a:endParaRPr lang="en-US" sz="2800" dirty="0">
              <a:solidFill>
                <a:srgbClr val="000000"/>
              </a:solidFill>
            </a:endParaRPr>
          </a:p>
          <a:p>
            <a:pPr lvl="0" eaLnBrk="0" hangingPunct="0">
              <a:spcBef>
                <a:spcPct val="20000"/>
              </a:spcBef>
            </a:pPr>
            <a:endParaRPr lang="en-US" sz="2800" dirty="0">
              <a:solidFill>
                <a:srgbClr val="000000"/>
              </a:solidFill>
            </a:endParaRPr>
          </a:p>
          <a:p>
            <a:pPr lvl="0" eaLnBrk="0" hangingPunct="0">
              <a:spcBef>
                <a:spcPct val="20000"/>
              </a:spcBef>
            </a:pP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66914" name="Object 2"/>
          <p:cNvGraphicFramePr>
            <a:graphicFrameLocks noChangeAspect="1"/>
          </p:cNvGraphicFramePr>
          <p:nvPr>
            <p:extLst>
              <p:ext uri="{D42A27DB-BD31-4B8C-83A1-F6EECF244321}">
                <p14:modId xmlns:p14="http://schemas.microsoft.com/office/powerpoint/2010/main" val="3795216778"/>
              </p:ext>
            </p:extLst>
          </p:nvPr>
        </p:nvGraphicFramePr>
        <p:xfrm>
          <a:off x="3486150" y="3276600"/>
          <a:ext cx="2171700" cy="1041400"/>
        </p:xfrm>
        <a:graphic>
          <a:graphicData uri="http://schemas.openxmlformats.org/presentationml/2006/ole">
            <mc:AlternateContent xmlns:mc="http://schemas.openxmlformats.org/markup-compatibility/2006">
              <mc:Choice xmlns:v="urn:schemas-microsoft-com:vml" Requires="v">
                <p:oleObj spid="_x0000_s19493" name="Equation" r:id="rId3" imgW="2171520" imgH="1041120" progId="Equation.DSMT4">
                  <p:embed/>
                </p:oleObj>
              </mc:Choice>
              <mc:Fallback>
                <p:oleObj name="Equation" r:id="rId3" imgW="2171520" imgH="1041120" progId="Equation.DSMT4">
                  <p:embed/>
                  <p:pic>
                    <p:nvPicPr>
                      <p:cNvPr id="0" name="Object 2"/>
                      <p:cNvPicPr>
                        <a:picLocks noChangeAspect="1" noChangeArrowheads="1"/>
                      </p:cNvPicPr>
                      <p:nvPr/>
                    </p:nvPicPr>
                    <p:blipFill>
                      <a:blip r:embed="rId4"/>
                      <a:srcRect/>
                      <a:stretch>
                        <a:fillRect/>
                      </a:stretch>
                    </p:blipFill>
                    <p:spPr bwMode="auto">
                      <a:xfrm>
                        <a:off x="3486150" y="3276600"/>
                        <a:ext cx="2171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Decibel Scale</a:t>
            </a:r>
          </a:p>
        </p:txBody>
      </p:sp>
      <p:sp>
        <p:nvSpPr>
          <p:cNvPr id="6" name="Content Placeholder 5"/>
          <p:cNvSpPr>
            <a:spLocks noGrp="1"/>
          </p:cNvSpPr>
          <p:nvPr>
            <p:ph idx="1"/>
          </p:nvPr>
        </p:nvSpPr>
        <p:spPr/>
        <p:txBody>
          <a:bodyPr/>
          <a:lstStyle/>
          <a:p>
            <a:endParaRPr lang="en-US" dirty="0"/>
          </a:p>
          <a:p>
            <a:endParaRPr lang="en-US" dirty="0"/>
          </a:p>
        </p:txBody>
      </p:sp>
      <p:sp>
        <p:nvSpPr>
          <p:cNvPr id="4" name="Content Placeholder 2"/>
          <p:cNvSpPr txBox="1">
            <a:spLocks/>
          </p:cNvSpPr>
          <p:nvPr/>
        </p:nvSpPr>
        <p:spPr bwMode="auto">
          <a:xfrm>
            <a:off x="457200" y="1371600"/>
            <a:ext cx="8229600" cy="2763834"/>
          </a:xfrm>
          <a:prstGeom prst="rect">
            <a:avLst/>
          </a:prstGeom>
          <a:solidFill>
            <a:srgbClr val="FFFFCC"/>
          </a:solidFill>
          <a:ln w="2857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lvl="0" algn="ctr" eaLnBrk="0" hangingPunct="0">
              <a:spcBef>
                <a:spcPct val="20000"/>
              </a:spcBef>
            </a:pPr>
            <a:r>
              <a:rPr lang="en-US" sz="2800" b="1" dirty="0">
                <a:solidFill>
                  <a:srgbClr val="000000"/>
                </a:solidFill>
              </a:rPr>
              <a:t>Definition (cont.)</a:t>
            </a:r>
          </a:p>
          <a:p>
            <a:pPr lvl="0" eaLnBrk="0" hangingPunct="0">
              <a:spcBef>
                <a:spcPct val="20000"/>
              </a:spcBef>
            </a:pPr>
            <a:r>
              <a:rPr lang="en-US" sz="2800" dirty="0">
                <a:solidFill>
                  <a:srgbClr val="000000"/>
                </a:solidFill>
              </a:rPr>
              <a:t>Decibel levels range from 0 for a barely discernible sound, to 60 for the level of normal conversation, to 80 for heavy traffic, to 120 for a loud rock concert, and finally (as far as humans are concerned) to around 160, at which point the eardrum is likely to rupture.</a:t>
            </a:r>
            <a:endParaRPr kumimoji="0" lang="en-US" sz="2800" u="none" strike="noStrike" kern="1200" cap="none" spc="0" normalizeH="0" baseline="0" noProof="0" dirty="0">
              <a:ln>
                <a:noFill/>
              </a:ln>
              <a:solidFill>
                <a:srgbClr val="000000"/>
              </a:solidFill>
              <a:effectLst/>
              <a:uLnTx/>
              <a:uFillTx/>
              <a:latin typeface="+mn-lt"/>
              <a:ea typeface="+mn-ea"/>
              <a:cs typeface="+mn-cs"/>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The Decibel Scale</a:t>
            </a:r>
          </a:p>
        </p:txBody>
      </p:sp>
      <p:sp>
        <p:nvSpPr>
          <p:cNvPr id="6" name="Content Placeholder 5"/>
          <p:cNvSpPr>
            <a:spLocks noGrp="1"/>
          </p:cNvSpPr>
          <p:nvPr>
            <p:ph idx="1"/>
          </p:nvPr>
        </p:nvSpPr>
        <p:spPr/>
        <p:txBody>
          <a:bodyPr/>
          <a:lstStyle/>
          <a:p>
            <a:endParaRPr lang="en-US" dirty="0"/>
          </a:p>
          <a:p>
            <a:endParaRPr lang="en-US" dirty="0"/>
          </a:p>
        </p:txBody>
      </p:sp>
      <p:sp>
        <p:nvSpPr>
          <p:cNvPr id="5" name="Rectangle 4"/>
          <p:cNvSpPr/>
          <p:nvPr/>
        </p:nvSpPr>
        <p:spPr>
          <a:xfrm>
            <a:off x="457200" y="1371600"/>
            <a:ext cx="8229600" cy="1815882"/>
          </a:xfrm>
          <a:prstGeom prst="rect">
            <a:avLst/>
          </a:prstGeom>
        </p:spPr>
        <p:txBody>
          <a:bodyPr wrap="square">
            <a:spAutoFit/>
          </a:bodyPr>
          <a:lstStyle/>
          <a:p>
            <a:r>
              <a:rPr lang="en-US" sz="2800" dirty="0"/>
              <a:t>Given that </a:t>
            </a:r>
            <a:r>
              <a:rPr lang="en-US" sz="2800" i="1" dirty="0">
                <a:solidFill>
                  <a:srgbClr val="0000FF"/>
                </a:solidFill>
              </a:rPr>
              <a:t>I</a:t>
            </a:r>
            <a:r>
              <a:rPr lang="en-US" sz="2800" baseline="-25000" dirty="0">
                <a:solidFill>
                  <a:srgbClr val="0000FF"/>
                </a:solidFill>
              </a:rPr>
              <a:t>0</a:t>
            </a:r>
            <a:r>
              <a:rPr lang="en-US" sz="2800" dirty="0">
                <a:solidFill>
                  <a:srgbClr val="0000FF"/>
                </a:solidFill>
              </a:rPr>
              <a:t> = 10</a:t>
            </a:r>
            <a:r>
              <a:rPr lang="en-US" sz="2800" baseline="30000" dirty="0">
                <a:solidFill>
                  <a:srgbClr val="0000FF"/>
                </a:solidFill>
              </a:rPr>
              <a:t>−12</a:t>
            </a:r>
            <a:r>
              <a:rPr lang="en-US" sz="2800" dirty="0">
                <a:solidFill>
                  <a:srgbClr val="0000FF"/>
                </a:solidFill>
              </a:rPr>
              <a:t> watts /meter</a:t>
            </a:r>
            <a:r>
              <a:rPr lang="en-US" sz="2800" baseline="30000" dirty="0">
                <a:solidFill>
                  <a:srgbClr val="0000FF"/>
                </a:solidFill>
              </a:rPr>
              <a:t>2</a:t>
            </a:r>
            <a:r>
              <a:rPr lang="en-US" sz="2800" dirty="0"/>
              <a:t>, what is the decibel level of a jet airliner’s engines at a distance of </a:t>
            </a:r>
            <a:br>
              <a:rPr lang="en-US" sz="2800" dirty="0"/>
            </a:br>
            <a:r>
              <a:rPr lang="en-US" sz="2800" dirty="0">
                <a:solidFill>
                  <a:srgbClr val="0000FF"/>
                </a:solidFill>
              </a:rPr>
              <a:t>45 meters</a:t>
            </a:r>
            <a:r>
              <a:rPr lang="en-US" sz="2800" dirty="0"/>
              <a:t>, for which the sound intensity is </a:t>
            </a:r>
            <a:br>
              <a:rPr lang="en-US" sz="2800" dirty="0"/>
            </a:br>
            <a:r>
              <a:rPr lang="en-US" sz="2800" dirty="0">
                <a:solidFill>
                  <a:srgbClr val="0000FF"/>
                </a:solidFill>
              </a:rPr>
              <a:t>50 watts /meter</a:t>
            </a:r>
            <a:r>
              <a:rPr lang="en-US" sz="2800" baseline="30000" dirty="0">
                <a:solidFill>
                  <a:srgbClr val="0000FF"/>
                </a:solidFill>
              </a:rPr>
              <a:t>2</a:t>
            </a:r>
            <a:r>
              <a:rPr lang="en-US" sz="2800" dirty="0"/>
              <a:t>? </a:t>
            </a:r>
          </a:p>
        </p:txBody>
      </p:sp>
    </p:spTree>
    <p:extLst>
      <p:ext uri="{BB962C8B-B14F-4D97-AF65-F5344CB8AC3E}">
        <p14:creationId xmlns:p14="http://schemas.microsoft.com/office/powerpoint/2010/main" val="8811847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The Decibel Scale (cont.)</a:t>
            </a:r>
          </a:p>
        </p:txBody>
      </p:sp>
      <p:sp>
        <p:nvSpPr>
          <p:cNvPr id="3" name="Content Placeholder 2"/>
          <p:cNvSpPr>
            <a:spLocks noGrp="1"/>
          </p:cNvSpPr>
          <p:nvPr>
            <p:ph idx="1"/>
          </p:nvPr>
        </p:nvSpPr>
        <p:spPr/>
        <p:txBody>
          <a:bodyPr/>
          <a:lstStyle/>
          <a:p>
            <a:r>
              <a:rPr lang="en-US" b="1" dirty="0"/>
              <a:t>Solution</a:t>
            </a:r>
          </a:p>
          <a:p>
            <a:endParaRPr lang="en-US" dirty="0"/>
          </a:p>
          <a:p>
            <a:endParaRPr lang="en-US" dirty="0"/>
          </a:p>
          <a:p>
            <a:endParaRPr lang="en-US" dirty="0"/>
          </a:p>
          <a:p>
            <a:endParaRPr lang="en-US" dirty="0"/>
          </a:p>
          <a:p>
            <a:endParaRPr lang="en-US" dirty="0"/>
          </a:p>
          <a:p>
            <a:endParaRPr lang="en-US" dirty="0"/>
          </a:p>
          <a:p>
            <a:r>
              <a:rPr lang="en-US" dirty="0"/>
              <a:t>In other words, the sound level would probably not be literally earsplitting, but it would be very painful.</a:t>
            </a:r>
            <a:endParaRPr lang="en-US" b="1" dirty="0"/>
          </a:p>
        </p:txBody>
      </p:sp>
      <p:graphicFrame>
        <p:nvGraphicFramePr>
          <p:cNvPr id="20483" name="Object 3"/>
          <p:cNvGraphicFramePr>
            <a:graphicFrameLocks noChangeAspect="1"/>
          </p:cNvGraphicFramePr>
          <p:nvPr>
            <p:extLst>
              <p:ext uri="{D42A27DB-BD31-4B8C-83A1-F6EECF244321}">
                <p14:modId xmlns:p14="http://schemas.microsoft.com/office/powerpoint/2010/main" val="1473927977"/>
              </p:ext>
            </p:extLst>
          </p:nvPr>
        </p:nvGraphicFramePr>
        <p:xfrm>
          <a:off x="3189288" y="1670050"/>
          <a:ext cx="2501900" cy="939800"/>
        </p:xfrm>
        <a:graphic>
          <a:graphicData uri="http://schemas.openxmlformats.org/presentationml/2006/ole">
            <mc:AlternateContent xmlns:mc="http://schemas.openxmlformats.org/markup-compatibility/2006">
              <mc:Choice xmlns:v="urn:schemas-microsoft-com:vml" Requires="v">
                <p:oleObj spid="_x0000_s20619" name="Equation" r:id="rId3" imgW="2501640" imgH="939600" progId="Equation.DSMT4">
                  <p:embed/>
                </p:oleObj>
              </mc:Choice>
              <mc:Fallback>
                <p:oleObj name="Equation" r:id="rId3" imgW="2501640" imgH="939600" progId="Equation.DSMT4">
                  <p:embed/>
                  <p:pic>
                    <p:nvPicPr>
                      <p:cNvPr id="0" name="Picture 3"/>
                      <p:cNvPicPr>
                        <a:picLocks noChangeAspect="1" noChangeArrowheads="1"/>
                      </p:cNvPicPr>
                      <p:nvPr/>
                    </p:nvPicPr>
                    <p:blipFill>
                      <a:blip r:embed="rId4"/>
                      <a:srcRect/>
                      <a:stretch>
                        <a:fillRect/>
                      </a:stretch>
                    </p:blipFill>
                    <p:spPr bwMode="auto">
                      <a:xfrm>
                        <a:off x="3189288" y="1670050"/>
                        <a:ext cx="25019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3802911301"/>
              </p:ext>
            </p:extLst>
          </p:nvPr>
        </p:nvGraphicFramePr>
        <p:xfrm>
          <a:off x="3464256" y="2809258"/>
          <a:ext cx="2387600" cy="584200"/>
        </p:xfrm>
        <a:graphic>
          <a:graphicData uri="http://schemas.openxmlformats.org/presentationml/2006/ole">
            <mc:AlternateContent xmlns:mc="http://schemas.openxmlformats.org/markup-compatibility/2006">
              <mc:Choice xmlns:v="urn:schemas-microsoft-com:vml" Requires="v">
                <p:oleObj spid="_x0000_s20620" name="Equation" r:id="rId5" imgW="2387520" imgH="583920" progId="Equation.DSMT4">
                  <p:embed/>
                </p:oleObj>
              </mc:Choice>
              <mc:Fallback>
                <p:oleObj name="Equation" r:id="rId5" imgW="2387520" imgH="583920" progId="Equation.DSMT4">
                  <p:embed/>
                  <p:pic>
                    <p:nvPicPr>
                      <p:cNvPr id="0" name="Picture 4"/>
                      <p:cNvPicPr>
                        <a:picLocks noChangeAspect="1" noChangeArrowheads="1"/>
                      </p:cNvPicPr>
                      <p:nvPr/>
                    </p:nvPicPr>
                    <p:blipFill>
                      <a:blip r:embed="rId6"/>
                      <a:srcRect/>
                      <a:stretch>
                        <a:fillRect/>
                      </a:stretch>
                    </p:blipFill>
                    <p:spPr bwMode="auto">
                      <a:xfrm>
                        <a:off x="3464256" y="2809258"/>
                        <a:ext cx="2387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extLst>
              <p:ext uri="{D42A27DB-BD31-4B8C-83A1-F6EECF244321}">
                <p14:modId xmlns:p14="http://schemas.microsoft.com/office/powerpoint/2010/main" val="562301136"/>
              </p:ext>
            </p:extLst>
          </p:nvPr>
        </p:nvGraphicFramePr>
        <p:xfrm>
          <a:off x="3464256" y="3616325"/>
          <a:ext cx="2184400" cy="482600"/>
        </p:xfrm>
        <a:graphic>
          <a:graphicData uri="http://schemas.openxmlformats.org/presentationml/2006/ole">
            <mc:AlternateContent xmlns:mc="http://schemas.openxmlformats.org/markup-compatibility/2006">
              <mc:Choice xmlns:v="urn:schemas-microsoft-com:vml" Requires="v">
                <p:oleObj spid="_x0000_s20621" name="Equation" r:id="rId7" imgW="2184120" imgH="482400" progId="Equation.DSMT4">
                  <p:embed/>
                </p:oleObj>
              </mc:Choice>
              <mc:Fallback>
                <p:oleObj name="Equation" r:id="rId7" imgW="2184120" imgH="482400" progId="Equation.DSMT4">
                  <p:embed/>
                  <p:pic>
                    <p:nvPicPr>
                      <p:cNvPr id="0" name="Picture 5"/>
                      <p:cNvPicPr>
                        <a:picLocks noChangeAspect="1" noChangeArrowheads="1"/>
                      </p:cNvPicPr>
                      <p:nvPr/>
                    </p:nvPicPr>
                    <p:blipFill>
                      <a:blip r:embed="rId8"/>
                      <a:srcRect/>
                      <a:stretch>
                        <a:fillRect/>
                      </a:stretch>
                    </p:blipFill>
                    <p:spPr bwMode="auto">
                      <a:xfrm>
                        <a:off x="3464256" y="3616325"/>
                        <a:ext cx="2184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464256" y="4321792"/>
          <a:ext cx="838200" cy="381000"/>
        </p:xfrm>
        <a:graphic>
          <a:graphicData uri="http://schemas.openxmlformats.org/presentationml/2006/ole">
            <mc:AlternateContent xmlns:mc="http://schemas.openxmlformats.org/markup-compatibility/2006">
              <mc:Choice xmlns:v="urn:schemas-microsoft-com:vml" Requires="v">
                <p:oleObj spid="_x0000_s20622" name="Equation" r:id="rId9" imgW="838080" imgH="380880" progId="Equation.DSMT4">
                  <p:embed/>
                </p:oleObj>
              </mc:Choice>
              <mc:Fallback>
                <p:oleObj name="Equation" r:id="rId9" imgW="838080" imgH="3808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64256" y="4321792"/>
                        <a:ext cx="838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Exponential Equations</a:t>
            </a:r>
          </a:p>
        </p:txBody>
      </p:sp>
      <p:sp>
        <p:nvSpPr>
          <p:cNvPr id="3" name="Content Placeholder 2"/>
          <p:cNvSpPr>
            <a:spLocks noGrp="1"/>
          </p:cNvSpPr>
          <p:nvPr>
            <p:ph idx="1"/>
          </p:nvPr>
        </p:nvSpPr>
        <p:spPr/>
        <p:txBody>
          <a:bodyPr/>
          <a:lstStyle/>
          <a:p>
            <a:r>
              <a:rPr lang="en-US" dirty="0"/>
              <a:t>Solve the equation </a:t>
            </a:r>
            <a:r>
              <a:rPr lang="en-US" dirty="0">
                <a:solidFill>
                  <a:srgbClr val="0000FF"/>
                </a:solidFill>
              </a:rPr>
              <a:t>2</a:t>
            </a:r>
            <a:r>
              <a:rPr lang="en-US" i="1" baseline="30000" dirty="0">
                <a:solidFill>
                  <a:srgbClr val="0000FF"/>
                </a:solidFill>
              </a:rPr>
              <a:t>x</a:t>
            </a:r>
            <a:r>
              <a:rPr lang="en-US" baseline="30000" dirty="0">
                <a:solidFill>
                  <a:srgbClr val="0000FF"/>
                </a:solidFill>
              </a:rPr>
              <a:t> </a:t>
            </a:r>
            <a:r>
              <a:rPr lang="en-US" dirty="0">
                <a:solidFill>
                  <a:srgbClr val="0000FF"/>
                </a:solidFill>
              </a:rPr>
              <a:t>= 9</a:t>
            </a:r>
            <a:r>
              <a:rPr lang="en-US" i="1" dirty="0"/>
              <a:t>.</a:t>
            </a:r>
          </a:p>
          <a:p>
            <a:r>
              <a:rPr lang="en-US" b="1" dirty="0"/>
              <a:t>Solution</a:t>
            </a:r>
          </a:p>
          <a:p>
            <a:r>
              <a:rPr lang="en-US" dirty="0"/>
              <a:t>We convert the equation to logarithmic form to obtain the solution </a:t>
            </a:r>
            <a:r>
              <a:rPr lang="en-US" i="1" dirty="0">
                <a:solidFill>
                  <a:srgbClr val="FF0000"/>
                </a:solidFill>
              </a:rPr>
              <a:t>x</a:t>
            </a:r>
            <a:r>
              <a:rPr lang="en-US" dirty="0">
                <a:solidFill>
                  <a:srgbClr val="FF0000"/>
                </a:solidFill>
              </a:rPr>
              <a:t> = log</a:t>
            </a:r>
            <a:r>
              <a:rPr lang="en-US" baseline="-25000" dirty="0">
                <a:solidFill>
                  <a:srgbClr val="FF0000"/>
                </a:solidFill>
              </a:rPr>
              <a:t>2</a:t>
            </a:r>
            <a:r>
              <a:rPr lang="en-US" dirty="0">
                <a:solidFill>
                  <a:srgbClr val="FF0000"/>
                </a:solidFill>
              </a:rPr>
              <a:t> 9</a:t>
            </a:r>
            <a:r>
              <a:rPr lang="en-US" dirty="0"/>
              <a:t>.  Unfortunately, this answer still doesn’t tell us anything about </a:t>
            </a:r>
            <a:r>
              <a:rPr lang="en-US" i="1" dirty="0"/>
              <a:t>x</a:t>
            </a:r>
            <a:r>
              <a:rPr lang="en-US" dirty="0"/>
              <a:t> in decimal form, other than that it is bound to be slightly more than 3. Further, we can’t use a calculator to evaluate log</a:t>
            </a:r>
            <a:r>
              <a:rPr lang="en-US" baseline="-25000" dirty="0"/>
              <a:t>2</a:t>
            </a:r>
            <a:r>
              <a:rPr lang="en-US" dirty="0"/>
              <a:t> 9 since the base is neither 10 nor </a:t>
            </a:r>
            <a:r>
              <a:rPr lang="en-US" i="1" dirty="0"/>
              <a:t>e</a:t>
            </a:r>
            <a:r>
              <a:rPr lang="en-US"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4" name="Content Placeholder 2"/>
          <p:cNvSpPr>
            <a:spLocks noGrp="1"/>
          </p:cNvSpPr>
          <p:nvPr>
            <p:ph idx="1"/>
          </p:nvPr>
        </p:nvSpPr>
        <p:spPr>
          <a:solidFill>
            <a:srgbClr val="FFFFCC"/>
          </a:solidFill>
          <a:ln w="28575">
            <a:solidFill>
              <a:srgbClr val="000000"/>
            </a:solidFill>
          </a:ln>
        </p:spPr>
        <p:txBody>
          <a:bodyPr>
            <a:normAutofit/>
          </a:bodyPr>
          <a:lstStyle/>
          <a:p>
            <a:pPr algn="ctr"/>
            <a:r>
              <a:rPr lang="en-US" b="1" dirty="0">
                <a:solidFill>
                  <a:srgbClr val="000000"/>
                </a:solidFill>
              </a:rPr>
              <a:t>Properties of Logarithms</a:t>
            </a:r>
          </a:p>
          <a:p>
            <a:r>
              <a:rPr lang="en-US" dirty="0">
                <a:solidFill>
                  <a:srgbClr val="000000"/>
                </a:solidFill>
              </a:rPr>
              <a:t>Let </a:t>
            </a:r>
            <a:r>
              <a:rPr lang="en-US" i="1" dirty="0">
                <a:solidFill>
                  <a:srgbClr val="000000"/>
                </a:solidFill>
              </a:rPr>
              <a:t>a</a:t>
            </a:r>
            <a:r>
              <a:rPr lang="en-US" dirty="0">
                <a:solidFill>
                  <a:srgbClr val="000000"/>
                </a:solidFill>
              </a:rPr>
              <a:t> (the logarithmic base) be a positive real number not equal to 1, let </a:t>
            </a:r>
            <a:r>
              <a:rPr lang="en-US" i="1" dirty="0">
                <a:solidFill>
                  <a:srgbClr val="000000"/>
                </a:solidFill>
              </a:rPr>
              <a:t>x</a:t>
            </a:r>
            <a:r>
              <a:rPr lang="en-US" dirty="0">
                <a:solidFill>
                  <a:srgbClr val="000000"/>
                </a:solidFill>
              </a:rPr>
              <a:t> and </a:t>
            </a:r>
            <a:r>
              <a:rPr lang="en-US" i="1" dirty="0">
                <a:solidFill>
                  <a:srgbClr val="000000"/>
                </a:solidFill>
              </a:rPr>
              <a:t>y</a:t>
            </a:r>
            <a:r>
              <a:rPr lang="en-US" dirty="0">
                <a:solidFill>
                  <a:srgbClr val="000000"/>
                </a:solidFill>
              </a:rPr>
              <a:t> be positive real numbers, and let </a:t>
            </a:r>
            <a:r>
              <a:rPr lang="en-US" i="1" dirty="0">
                <a:solidFill>
                  <a:srgbClr val="000000"/>
                </a:solidFill>
              </a:rPr>
              <a:t>r</a:t>
            </a:r>
            <a:r>
              <a:rPr lang="en-US" dirty="0">
                <a:solidFill>
                  <a:srgbClr val="000000"/>
                </a:solidFill>
              </a:rPr>
              <a:t> be any real number.</a:t>
            </a:r>
          </a:p>
          <a:p>
            <a:pPr>
              <a:spcBef>
                <a:spcPts val="1200"/>
              </a:spcBef>
              <a:tabLst>
                <a:tab pos="463550" algn="l"/>
              </a:tabLst>
            </a:pPr>
            <a:r>
              <a:rPr lang="en-US" b="1" dirty="0">
                <a:solidFill>
                  <a:srgbClr val="000000"/>
                </a:solidFill>
              </a:rPr>
              <a:t>1.</a:t>
            </a:r>
            <a:r>
              <a:rPr lang="en-US" dirty="0">
                <a:solidFill>
                  <a:srgbClr val="000000"/>
                </a:solidFill>
              </a:rPr>
              <a:t>					     (“the log of a product is the 	sum of the logs”) </a:t>
            </a:r>
          </a:p>
          <a:p>
            <a:pPr>
              <a:lnSpc>
                <a:spcPct val="150000"/>
              </a:lnSpc>
              <a:spcBef>
                <a:spcPts val="1200"/>
              </a:spcBef>
              <a:tabLst>
                <a:tab pos="463550" algn="l"/>
              </a:tabLst>
            </a:pPr>
            <a:r>
              <a:rPr lang="en-US" b="1" dirty="0">
                <a:solidFill>
                  <a:srgbClr val="000000"/>
                </a:solidFill>
              </a:rPr>
              <a:t>2.</a:t>
            </a:r>
            <a:r>
              <a:rPr lang="en-US" dirty="0">
                <a:solidFill>
                  <a:srgbClr val="000000"/>
                </a:solidFill>
              </a:rPr>
              <a:t>					      (“the log of a quotient is </a:t>
            </a:r>
          </a:p>
          <a:p>
            <a:pPr>
              <a:lnSpc>
                <a:spcPct val="150000"/>
              </a:lnSpc>
              <a:spcBef>
                <a:spcPts val="600"/>
              </a:spcBef>
              <a:tabLst>
                <a:tab pos="463550" algn="l"/>
              </a:tabLst>
            </a:pPr>
            <a:r>
              <a:rPr lang="en-US" dirty="0">
                <a:solidFill>
                  <a:srgbClr val="000000"/>
                </a:solidFill>
              </a:rPr>
              <a:t>	the difference of the logs”) </a:t>
            </a:r>
          </a:p>
        </p:txBody>
      </p:sp>
      <p:graphicFrame>
        <p:nvGraphicFramePr>
          <p:cNvPr id="148482" name="Object 2"/>
          <p:cNvGraphicFramePr>
            <a:graphicFrameLocks noChangeAspect="1"/>
          </p:cNvGraphicFramePr>
          <p:nvPr>
            <p:extLst>
              <p:ext uri="{D42A27DB-BD31-4B8C-83A1-F6EECF244321}">
                <p14:modId xmlns:p14="http://schemas.microsoft.com/office/powerpoint/2010/main" val="2375347293"/>
              </p:ext>
            </p:extLst>
          </p:nvPr>
        </p:nvGraphicFramePr>
        <p:xfrm>
          <a:off x="1003300" y="3280392"/>
          <a:ext cx="3568700" cy="469900"/>
        </p:xfrm>
        <a:graphic>
          <a:graphicData uri="http://schemas.openxmlformats.org/presentationml/2006/ole">
            <mc:AlternateContent xmlns:mc="http://schemas.openxmlformats.org/markup-compatibility/2006">
              <mc:Choice xmlns:v="urn:schemas-microsoft-com:vml" Requires="v">
                <p:oleObj spid="_x0000_s2118" name="Equation" r:id="rId3" imgW="3568680" imgH="469800" progId="Equation.DSMT4">
                  <p:embed/>
                </p:oleObj>
              </mc:Choice>
              <mc:Fallback>
                <p:oleObj name="Equation" r:id="rId3" imgW="3568680" imgH="46980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3300" y="3280392"/>
                        <a:ext cx="3568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8483" name="Object 3"/>
          <p:cNvGraphicFramePr>
            <a:graphicFrameLocks noChangeAspect="1"/>
          </p:cNvGraphicFramePr>
          <p:nvPr>
            <p:extLst>
              <p:ext uri="{D42A27DB-BD31-4B8C-83A1-F6EECF244321}">
                <p14:modId xmlns:p14="http://schemas.microsoft.com/office/powerpoint/2010/main" val="2024980890"/>
              </p:ext>
            </p:extLst>
          </p:nvPr>
        </p:nvGraphicFramePr>
        <p:xfrm>
          <a:off x="1004248" y="4180840"/>
          <a:ext cx="3619500" cy="977900"/>
        </p:xfrm>
        <a:graphic>
          <a:graphicData uri="http://schemas.openxmlformats.org/presentationml/2006/ole">
            <mc:AlternateContent xmlns:mc="http://schemas.openxmlformats.org/markup-compatibility/2006">
              <mc:Choice xmlns:v="urn:schemas-microsoft-com:vml" Requires="v">
                <p:oleObj spid="_x0000_s2119" name="Equation" r:id="rId5" imgW="3619440" imgH="977760" progId="Equation.DSMT4">
                  <p:embed/>
                </p:oleObj>
              </mc:Choice>
              <mc:Fallback>
                <p:oleObj name="Equation" r:id="rId5" imgW="3619440" imgH="97776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4248" y="4180840"/>
                        <a:ext cx="36195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4" name="Content Placeholder 2"/>
          <p:cNvSpPr>
            <a:spLocks noGrp="1"/>
          </p:cNvSpPr>
          <p:nvPr>
            <p:ph idx="1"/>
          </p:nvPr>
        </p:nvSpPr>
        <p:spPr>
          <a:xfrm>
            <a:off x="457200" y="1280160"/>
            <a:ext cx="8229600" cy="1826013"/>
          </a:xfrm>
          <a:solidFill>
            <a:srgbClr val="FFFFCC"/>
          </a:solidFill>
          <a:ln w="28575">
            <a:solidFill>
              <a:srgbClr val="000000"/>
            </a:solidFill>
          </a:ln>
        </p:spPr>
        <p:txBody>
          <a:bodyPr>
            <a:spAutoFit/>
          </a:bodyPr>
          <a:lstStyle/>
          <a:p>
            <a:pPr algn="ctr"/>
            <a:r>
              <a:rPr lang="en-US" b="1" dirty="0">
                <a:solidFill>
                  <a:srgbClr val="000000"/>
                </a:solidFill>
              </a:rPr>
              <a:t>Properties of Logarithms (cont.)</a:t>
            </a:r>
          </a:p>
          <a:p>
            <a:pPr>
              <a:lnSpc>
                <a:spcPct val="150000"/>
              </a:lnSpc>
              <a:spcBef>
                <a:spcPts val="600"/>
              </a:spcBef>
              <a:tabLst>
                <a:tab pos="463550" algn="l"/>
              </a:tabLst>
            </a:pPr>
            <a:r>
              <a:rPr lang="en-US" b="1" dirty="0">
                <a:solidFill>
                  <a:srgbClr val="000000"/>
                </a:solidFill>
              </a:rPr>
              <a:t>3.</a:t>
            </a:r>
            <a:r>
              <a:rPr lang="en-US" dirty="0">
                <a:solidFill>
                  <a:srgbClr val="000000"/>
                </a:solidFill>
              </a:rPr>
              <a:t>				    (“the log of something raised to a 	power is the power times the log”)</a:t>
            </a:r>
          </a:p>
        </p:txBody>
      </p:sp>
      <p:graphicFrame>
        <p:nvGraphicFramePr>
          <p:cNvPr id="149506" name="Object 2"/>
          <p:cNvGraphicFramePr>
            <a:graphicFrameLocks noChangeAspect="1"/>
          </p:cNvGraphicFramePr>
          <p:nvPr/>
        </p:nvGraphicFramePr>
        <p:xfrm>
          <a:off x="990600" y="1959592"/>
          <a:ext cx="2565400" cy="571500"/>
        </p:xfrm>
        <a:graphic>
          <a:graphicData uri="http://schemas.openxmlformats.org/presentationml/2006/ole">
            <mc:AlternateContent xmlns:mc="http://schemas.openxmlformats.org/markup-compatibility/2006">
              <mc:Choice xmlns:v="urn:schemas-microsoft-com:vml" Requires="v">
                <p:oleObj spid="_x0000_s3108" name="Equation" r:id="rId3" imgW="2565360" imgH="571320" progId="Equation.DSMT4">
                  <p:embed/>
                </p:oleObj>
              </mc:Choice>
              <mc:Fallback>
                <p:oleObj name="Equation" r:id="rId3" imgW="2565360" imgH="57132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1959592"/>
                        <a:ext cx="2565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Properties of Logarithms</a:t>
            </a:r>
          </a:p>
        </p:txBody>
      </p:sp>
      <p:sp>
        <p:nvSpPr>
          <p:cNvPr id="4" name="Content Placeholder 2"/>
          <p:cNvSpPr>
            <a:spLocks noGrp="1"/>
          </p:cNvSpPr>
          <p:nvPr>
            <p:ph idx="1"/>
          </p:nvPr>
        </p:nvSpPr>
        <p:spPr>
          <a:xfrm>
            <a:off x="457200" y="1280160"/>
            <a:ext cx="8229600" cy="1902059"/>
          </a:xfrm>
          <a:noFill/>
          <a:ln w="28575">
            <a:solidFill>
              <a:srgbClr val="FF0000"/>
            </a:solidFill>
          </a:ln>
        </p:spPr>
        <p:txBody>
          <a:bodyPr>
            <a:spAutoFit/>
          </a:bodyPr>
          <a:lstStyle/>
          <a:p>
            <a:pPr algn="ctr"/>
            <a:r>
              <a:rPr lang="en-US" b="1" dirty="0">
                <a:solidFill>
                  <a:srgbClr val="C00000"/>
                </a:solidFill>
              </a:rPr>
              <a:t>CAUTION!</a:t>
            </a:r>
          </a:p>
          <a:p>
            <a:r>
              <a:rPr lang="en-US" dirty="0">
                <a:solidFill>
                  <a:srgbClr val="000000"/>
                </a:solidFill>
              </a:rPr>
              <a:t>Errors in working with logarithms often arise from incorrect recall of the logarithmic properties. The following list highlights some common mistakes.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Straight Connector 11"/>
          <p:cNvCxnSpPr/>
          <p:nvPr/>
        </p:nvCxnSpPr>
        <p:spPr>
          <a:xfrm rot="16200000" flipH="1">
            <a:off x="556291" y="2212595"/>
            <a:ext cx="3587261" cy="3137170"/>
          </a:xfrm>
          <a:prstGeom prst="line">
            <a:avLst/>
          </a:prstGeom>
          <a:ln w="31750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695721" y="2282935"/>
            <a:ext cx="3587261" cy="3137170"/>
          </a:xfrm>
          <a:prstGeom prst="line">
            <a:avLst/>
          </a:prstGeom>
          <a:ln w="317500">
            <a:solidFill>
              <a:srgbClr val="FF0000">
                <a:alpha val="50000"/>
              </a:srgb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5954404" y="2787650"/>
            <a:ext cx="2362200" cy="2286000"/>
          </a:xfrm>
          <a:prstGeom prst="line">
            <a:avLst/>
          </a:prstGeom>
          <a:ln w="317500">
            <a:solidFill>
              <a:srgbClr val="CCFFCC"/>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4925704" y="3892550"/>
            <a:ext cx="1219200" cy="1143000"/>
          </a:xfrm>
          <a:prstGeom prst="line">
            <a:avLst/>
          </a:prstGeom>
          <a:ln w="317500">
            <a:solidFill>
              <a:srgbClr val="CCFFCC">
                <a:alpha val="75000"/>
              </a:srgbClr>
            </a:solidFill>
          </a:ln>
        </p:spPr>
        <p:style>
          <a:lnRef idx="1">
            <a:schemeClr val="accent1"/>
          </a:lnRef>
          <a:fillRef idx="0">
            <a:schemeClr val="accent1"/>
          </a:fillRef>
          <a:effectRef idx="0">
            <a:schemeClr val="accent1"/>
          </a:effectRef>
          <a:fontRef idx="minor">
            <a:schemeClr val="tx1"/>
          </a:fontRef>
        </p:style>
      </p:cxnSp>
      <p:graphicFrame>
        <p:nvGraphicFramePr>
          <p:cNvPr id="7" name="Content Placeholder 6"/>
          <p:cNvGraphicFramePr>
            <a:graphicFrameLocks noGrp="1"/>
          </p:cNvGraphicFramePr>
          <p:nvPr>
            <p:ph idx="1"/>
          </p:nvPr>
        </p:nvGraphicFramePr>
        <p:xfrm>
          <a:off x="457200" y="1143000"/>
          <a:ext cx="8229600" cy="4785360"/>
        </p:xfrm>
        <a:graphic>
          <a:graphicData uri="http://schemas.openxmlformats.org/drawingml/2006/table">
            <a:tbl>
              <a:tblPr firstRow="1" bandRow="1">
                <a:tableStyleId>{5C22544A-7EE6-4342-B048-85BDC9FD1C3A}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r>
                        <a:rPr lang="en-US" sz="2800" dirty="0">
                          <a:solidFill>
                            <a:srgbClr val="FF0000"/>
                          </a:solidFill>
                        </a:rPr>
                        <a:t>Incorrect Statements</a:t>
                      </a: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p>
                      <a:endParaRPr lang="en-US" sz="2800" dirty="0">
                        <a:solidFill>
                          <a:srgbClr val="FF0000"/>
                        </a:solidFill>
                      </a:endParaRPr>
                    </a:p>
                  </a:txBody>
                  <a:tcPr>
                    <a:lnL w="28575" cap="flat" cmpd="sng" algn="ctr">
                      <a:solidFill>
                        <a:srgbClr val="FF0000"/>
                      </a:solidFill>
                      <a:prstDash val="solid"/>
                      <a:round/>
                      <a:headEnd type="none" w="med" len="med"/>
                      <a:tailEnd type="none" w="med" len="med"/>
                    </a:lnL>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noFill/>
                  </a:tcPr>
                </a:tc>
                <a:tc>
                  <a:txBody>
                    <a:bodyPr/>
                    <a:lstStyle/>
                    <a:p>
                      <a:r>
                        <a:rPr lang="en-US" sz="2800" dirty="0">
                          <a:solidFill>
                            <a:srgbClr val="009900"/>
                          </a:solidFill>
                        </a:rPr>
                        <a:t>Correct Statements</a:t>
                      </a:r>
                    </a:p>
                  </a:txBody>
                  <a:tcPr>
                    <a:lnR w="28575" cap="flat" cmpd="sng" algn="ctr">
                      <a:solidFill>
                        <a:srgbClr val="FF0000"/>
                      </a:solidFill>
                      <a:prstDash val="solid"/>
                      <a:round/>
                      <a:headEnd type="none" w="med" len="med"/>
                      <a:tailEnd type="none" w="med" len="med"/>
                    </a:lnR>
                    <a:lnT w="28575" cap="flat" cmpd="sng" algn="ctr">
                      <a:solidFill>
                        <a:srgbClr val="FF0000"/>
                      </a:solidFill>
                      <a:prstDash val="solid"/>
                      <a:round/>
                      <a:headEnd type="none" w="med" len="med"/>
                      <a:tailEnd type="none" w="med" len="med"/>
                    </a:lnT>
                    <a:lnB w="28575" cap="flat" cmpd="sng" algn="ctr">
                      <a:solidFill>
                        <a:srgbClr val="FF0000"/>
                      </a:solidFill>
                      <a:prstDash val="solid"/>
                      <a:round/>
                      <a:headEnd type="none" w="med" len="med"/>
                      <a:tailEnd type="none" w="med" len="med"/>
                    </a:lnB>
                    <a:noFill/>
                  </a:tcPr>
                </a:tc>
                <a:extLst>
                  <a:ext uri="{0D108BD9-81ED-4DB2-BD59-A6C34878D82A}">
                    <a16:rowId xmlns:a16="http://schemas.microsoft.com/office/drawing/2014/main" val="10000"/>
                  </a:ext>
                </a:extLst>
              </a:tr>
            </a:tbl>
          </a:graphicData>
        </a:graphic>
      </p:graphicFrame>
      <p:graphicFrame>
        <p:nvGraphicFramePr>
          <p:cNvPr id="184324" name="Object 4"/>
          <p:cNvGraphicFramePr>
            <a:graphicFrameLocks noChangeAspect="1"/>
          </p:cNvGraphicFramePr>
          <p:nvPr>
            <p:extLst>
              <p:ext uri="{D42A27DB-BD31-4B8C-83A1-F6EECF244321}">
                <p14:modId xmlns:p14="http://schemas.microsoft.com/office/powerpoint/2010/main" val="1446214098"/>
              </p:ext>
            </p:extLst>
          </p:nvPr>
        </p:nvGraphicFramePr>
        <p:xfrm>
          <a:off x="4935538" y="1657350"/>
          <a:ext cx="3403600" cy="4152900"/>
        </p:xfrm>
        <a:graphic>
          <a:graphicData uri="http://schemas.openxmlformats.org/presentationml/2006/ole">
            <mc:AlternateContent xmlns:mc="http://schemas.openxmlformats.org/markup-compatibility/2006">
              <mc:Choice xmlns:v="urn:schemas-microsoft-com:vml" Requires="v">
                <p:oleObj spid="_x0000_s4166" name="Equation" r:id="rId3" imgW="3403440" imgH="4152600" progId="Equation.DSMT4">
                  <p:embed/>
                </p:oleObj>
              </mc:Choice>
              <mc:Fallback>
                <p:oleObj name="Equation" r:id="rId3" imgW="3403440" imgH="4152600" progId="Equation.DSMT4">
                  <p:embed/>
                  <p:pic>
                    <p:nvPicPr>
                      <p:cNvPr id="0" name="Object 4"/>
                      <p:cNvPicPr>
                        <a:picLocks noChangeAspect="1" noChangeArrowheads="1"/>
                      </p:cNvPicPr>
                      <p:nvPr/>
                    </p:nvPicPr>
                    <p:blipFill>
                      <a:blip r:embed="rId4"/>
                      <a:srcRect/>
                      <a:stretch>
                        <a:fillRect/>
                      </a:stretch>
                    </p:blipFill>
                    <p:spPr bwMode="auto">
                      <a:xfrm>
                        <a:off x="4935538" y="1657350"/>
                        <a:ext cx="3403600" cy="415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23" name="Object 3"/>
          <p:cNvGraphicFramePr>
            <a:graphicFrameLocks noChangeAspect="1"/>
          </p:cNvGraphicFramePr>
          <p:nvPr>
            <p:extLst>
              <p:ext uri="{D42A27DB-BD31-4B8C-83A1-F6EECF244321}">
                <p14:modId xmlns:p14="http://schemas.microsoft.com/office/powerpoint/2010/main" val="2977686171"/>
              </p:ext>
            </p:extLst>
          </p:nvPr>
        </p:nvGraphicFramePr>
        <p:xfrm>
          <a:off x="585788" y="1682750"/>
          <a:ext cx="3632200" cy="4089400"/>
        </p:xfrm>
        <a:graphic>
          <a:graphicData uri="http://schemas.openxmlformats.org/presentationml/2006/ole">
            <mc:AlternateContent xmlns:mc="http://schemas.openxmlformats.org/markup-compatibility/2006">
              <mc:Choice xmlns:v="urn:schemas-microsoft-com:vml" Requires="v">
                <p:oleObj spid="_x0000_s4167" name="Equation" r:id="rId5" imgW="3632040" imgH="4089240" progId="Equation.DSMT4">
                  <p:embed/>
                </p:oleObj>
              </mc:Choice>
              <mc:Fallback>
                <p:oleObj name="Equation" r:id="rId5" imgW="3632040" imgH="4089240" progId="Equation.DSMT4">
                  <p:embed/>
                  <p:pic>
                    <p:nvPicPr>
                      <p:cNvPr id="0" name="Object 3"/>
                      <p:cNvPicPr>
                        <a:picLocks noChangeAspect="1" noChangeArrowheads="1"/>
                      </p:cNvPicPr>
                      <p:nvPr/>
                    </p:nvPicPr>
                    <p:blipFill>
                      <a:blip r:embed="rId6"/>
                      <a:srcRect/>
                      <a:stretch>
                        <a:fillRect/>
                      </a:stretch>
                    </p:blipFill>
                    <p:spPr bwMode="auto">
                      <a:xfrm>
                        <a:off x="585788" y="1682750"/>
                        <a:ext cx="3632200" cy="408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a:t>Properties of Logarithms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Expanding Logarithmic Expressions</a:t>
            </a:r>
          </a:p>
        </p:txBody>
      </p:sp>
      <p:sp>
        <p:nvSpPr>
          <p:cNvPr id="3" name="Content Placeholder 2"/>
          <p:cNvSpPr>
            <a:spLocks noGrp="1"/>
          </p:cNvSpPr>
          <p:nvPr>
            <p:ph idx="1"/>
          </p:nvPr>
        </p:nvSpPr>
        <p:spPr/>
        <p:txBody>
          <a:bodyPr/>
          <a:lstStyle/>
          <a:p>
            <a:r>
              <a:rPr lang="en-US" dirty="0"/>
              <a:t>Use the properties of logarithms to expand the following expressions as much as possible (that is, decompose the expressions into sums or differences of the simplest possible terms). </a:t>
            </a:r>
          </a:p>
          <a:p>
            <a:endParaRPr lang="en-US" dirty="0"/>
          </a:p>
        </p:txBody>
      </p:sp>
      <p:graphicFrame>
        <p:nvGraphicFramePr>
          <p:cNvPr id="150530" name="Object 2"/>
          <p:cNvGraphicFramePr>
            <a:graphicFrameLocks noChangeAspect="1"/>
          </p:cNvGraphicFramePr>
          <p:nvPr>
            <p:extLst>
              <p:ext uri="{D42A27DB-BD31-4B8C-83A1-F6EECF244321}">
                <p14:modId xmlns:p14="http://schemas.microsoft.com/office/powerpoint/2010/main" val="4112245100"/>
              </p:ext>
            </p:extLst>
          </p:nvPr>
        </p:nvGraphicFramePr>
        <p:xfrm>
          <a:off x="547688" y="3065463"/>
          <a:ext cx="2794000" cy="2921000"/>
        </p:xfrm>
        <a:graphic>
          <a:graphicData uri="http://schemas.openxmlformats.org/presentationml/2006/ole">
            <mc:AlternateContent xmlns:mc="http://schemas.openxmlformats.org/markup-compatibility/2006">
              <mc:Choice xmlns:v="urn:schemas-microsoft-com:vml" Requires="v">
                <p:oleObj spid="_x0000_s5156" name="Equation" r:id="rId3" imgW="2793960" imgH="2920680" progId="Equation.DSMT4">
                  <p:embed/>
                </p:oleObj>
              </mc:Choice>
              <mc:Fallback>
                <p:oleObj name="Equation" r:id="rId3" imgW="2793960" imgH="2920680" progId="Equation.DSMT4">
                  <p:embed/>
                  <p:pic>
                    <p:nvPicPr>
                      <p:cNvPr id="0" name="Object 2"/>
                      <p:cNvPicPr>
                        <a:picLocks noChangeAspect="1" noChangeArrowheads="1"/>
                      </p:cNvPicPr>
                      <p:nvPr/>
                    </p:nvPicPr>
                    <p:blipFill>
                      <a:blip r:embed="rId4"/>
                      <a:srcRect/>
                      <a:stretch>
                        <a:fillRect/>
                      </a:stretch>
                    </p:blipFill>
                    <p:spPr bwMode="auto">
                      <a:xfrm>
                        <a:off x="547688" y="3065463"/>
                        <a:ext cx="2794000" cy="292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734</TotalTime>
  <Words>1665</Words>
  <Application>Microsoft Office PowerPoint</Application>
  <PresentationFormat>On-screen Show (4:3)</PresentationFormat>
  <Paragraphs>200</Paragraphs>
  <Slides>36</Slides>
  <Notes>0</Notes>
  <HiddenSlides>0</HiddenSlides>
  <MMClips>0</MMClips>
  <ScaleCrop>false</ScaleCrop>
  <HeadingPairs>
    <vt:vector size="8" baseType="variant">
      <vt:variant>
        <vt:lpstr>Fonts Used</vt:lpstr>
      </vt:variant>
      <vt:variant>
        <vt:i4>2</vt:i4>
      </vt:variant>
      <vt:variant>
        <vt:lpstr>Theme</vt:lpstr>
      </vt:variant>
      <vt:variant>
        <vt:i4>1</vt:i4>
      </vt:variant>
      <vt:variant>
        <vt:lpstr>Embedded OLE Servers</vt:lpstr>
      </vt:variant>
      <vt:variant>
        <vt:i4>2</vt:i4>
      </vt:variant>
      <vt:variant>
        <vt:lpstr>Slide Titles</vt:lpstr>
      </vt:variant>
      <vt:variant>
        <vt:i4>36</vt:i4>
      </vt:variant>
    </vt:vector>
  </HeadingPairs>
  <TitlesOfParts>
    <vt:vector size="41" baseType="lpstr">
      <vt:lpstr>Arial</vt:lpstr>
      <vt:lpstr>Calibri</vt:lpstr>
      <vt:lpstr>Office Theme</vt:lpstr>
      <vt:lpstr>Equation</vt:lpstr>
      <vt:lpstr>MathType 6.0 Equation</vt:lpstr>
      <vt:lpstr>Section 4.4</vt:lpstr>
      <vt:lpstr>Example 1: Continuously Compounded Interest</vt:lpstr>
      <vt:lpstr>Example 1: Continuously Compounded Interest (cont.)</vt:lpstr>
      <vt:lpstr>Example 2: Solving Exponential Equations</vt:lpstr>
      <vt:lpstr>Properties of Logarithms</vt:lpstr>
      <vt:lpstr>Properties of Logarithms</vt:lpstr>
      <vt:lpstr>Properties of Logarithms</vt:lpstr>
      <vt:lpstr>Properties of Logarithms</vt:lpstr>
      <vt:lpstr>Example 3: Expanding Logarithmic Expressions</vt:lpstr>
      <vt:lpstr>Note</vt:lpstr>
      <vt:lpstr>Example 3: Expanding Logarithmic Expressions (cont.)</vt:lpstr>
      <vt:lpstr>Example 3: Expanding Logarithmic Expressions (cont.)</vt:lpstr>
      <vt:lpstr>Example 3: Expanding Logarithmic Expressions (cont.)</vt:lpstr>
      <vt:lpstr>Example 4: Condensing Logarithmic Expressions</vt:lpstr>
      <vt:lpstr>Note</vt:lpstr>
      <vt:lpstr>Example 4: Condensing Logarithmic Expressions (cont.)</vt:lpstr>
      <vt:lpstr>Example 4: Condensing Logarithmic Expressions (cont.)</vt:lpstr>
      <vt:lpstr>Example 4: Condensing Logarithmic Expressions (cont.)</vt:lpstr>
      <vt:lpstr>The Change of Base Formula</vt:lpstr>
      <vt:lpstr>Example 5: Change of Base Formula</vt:lpstr>
      <vt:lpstr>Note</vt:lpstr>
      <vt:lpstr>Example 5: Change of Base Formula (cont.)</vt:lpstr>
      <vt:lpstr>Example 5: Change of Base Formula (cont.)</vt:lpstr>
      <vt:lpstr>The pH Scale</vt:lpstr>
      <vt:lpstr>The pH Scale</vt:lpstr>
      <vt:lpstr>Example 6: The pH Scale</vt:lpstr>
      <vt:lpstr>Example 6: The pH Scale (cont.)</vt:lpstr>
      <vt:lpstr>The Richter Scale</vt:lpstr>
      <vt:lpstr>The Richter Scale</vt:lpstr>
      <vt:lpstr>The Richter Scale</vt:lpstr>
      <vt:lpstr>Example 7: The Richter Scale</vt:lpstr>
      <vt:lpstr>Example 7: The Richter Scale (cont.)</vt:lpstr>
      <vt:lpstr>The Decibel Scale</vt:lpstr>
      <vt:lpstr>The Decibel Scale</vt:lpstr>
      <vt:lpstr>Example 8: The Decibel Scale</vt:lpstr>
      <vt:lpstr>Example 8: The Decibel Scale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Mathematics with Applications in Business and Social Sciences</dc:title>
  <dc:creator>Hawkes Learning Systems</dc:creator>
  <cp:lastModifiedBy>Danielle Bess</cp:lastModifiedBy>
  <cp:revision>71</cp:revision>
  <dcterms:created xsi:type="dcterms:W3CDTF">2013-04-26T14:43:13Z</dcterms:created>
  <dcterms:modified xsi:type="dcterms:W3CDTF">2022-01-05T17:54:07Z</dcterms:modified>
</cp:coreProperties>
</file>