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59" r:id="rId5"/>
    <p:sldId id="29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1" clrIdx="0">
    <p:extLst>
      <p:ext uri="{19B8F6BF-5375-455C-9EA6-DF929625EA0E}">
        <p15:presenceInfo xmlns:p15="http://schemas.microsoft.com/office/powerpoint/2012/main" userId="S-1-5-21-1666015839-3846122634-945917319-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6092"/>
    <a:srgbClr val="0000FF"/>
    <a:srgbClr val="000000"/>
    <a:srgbClr val="FF00FF"/>
    <a:srgbClr val="FFFFCC"/>
    <a:srgbClr val="CCFFCC"/>
    <a:srgbClr val="008080"/>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86" d="100"/>
          <a:sy n="86" d="100"/>
        </p:scale>
        <p:origin x="1550"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2/24/2021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Basics of Personal Finance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(cont.)</a:t>
            </a:r>
          </a:p>
        </p:txBody>
      </p:sp>
      <p:sp>
        <p:nvSpPr>
          <p:cNvPr id="3" name="Content Placeholder 2"/>
          <p:cNvSpPr>
            <a:spLocks noGrp="1"/>
          </p:cNvSpPr>
          <p:nvPr>
            <p:ph idx="1"/>
          </p:nvPr>
        </p:nvSpPr>
        <p:spPr/>
        <p:txBody>
          <a:bodyPr/>
          <a:lstStyle/>
          <a:p>
            <a:r>
              <a:rPr lang="en-US" dirty="0"/>
              <a:t>So, </a:t>
            </a:r>
            <a:r>
              <a:rPr lang="en-US" dirty="0" err="1"/>
              <a:t>Pria</a:t>
            </a:r>
            <a:r>
              <a:rPr lang="en-US" dirty="0"/>
              <a:t> can expect to pay approximately </a:t>
            </a:r>
            <a:r>
              <a:rPr lang="en-US" dirty="0">
                <a:solidFill>
                  <a:srgbClr val="FF0000"/>
                </a:solidFill>
              </a:rPr>
              <a:t>$9384</a:t>
            </a:r>
            <a:r>
              <a:rPr lang="en-US" dirty="0"/>
              <a:t> in taxes for the year.</a:t>
            </a:r>
          </a:p>
          <a:p>
            <a:pPr marL="463550" indent="-463550"/>
            <a:r>
              <a:rPr lang="en-US" b="1" dirty="0"/>
              <a:t>b.	</a:t>
            </a:r>
            <a:r>
              <a:rPr lang="en-US" dirty="0" err="1"/>
              <a:t>Pria’s</a:t>
            </a:r>
            <a:r>
              <a:rPr lang="en-US" dirty="0"/>
              <a:t> monthly take home pay would be equal to her yearly salary minus her yearly taxes divided over the 12 months of the year. So,</a:t>
            </a:r>
          </a:p>
          <a:p>
            <a:pPr marL="463550" indent="-463550"/>
            <a:endParaRPr lang="en-US" dirty="0"/>
          </a:p>
          <a:p>
            <a:pPr marL="463550" indent="-463550"/>
            <a:endParaRPr lang="en-US" dirty="0"/>
          </a:p>
          <a:p>
            <a:pPr marL="463550" indent="-463550"/>
            <a:endParaRPr lang="en-US" dirty="0"/>
          </a:p>
          <a:p>
            <a:pPr marL="463550" indent="-463550"/>
            <a:r>
              <a:rPr lang="en-US" dirty="0"/>
              <a:t>	Therefore, </a:t>
            </a:r>
            <a:r>
              <a:rPr lang="en-US" dirty="0" err="1"/>
              <a:t>Pria’s</a:t>
            </a:r>
            <a:r>
              <a:rPr lang="en-US" dirty="0"/>
              <a:t> monthly take home pay is </a:t>
            </a:r>
            <a:r>
              <a:rPr lang="en-US" dirty="0">
                <a:solidFill>
                  <a:srgbClr val="FF0000"/>
                </a:solidFill>
              </a:rPr>
              <a:t>$2093</a:t>
            </a:r>
            <a:r>
              <a:rPr lang="en-US" dirty="0"/>
              <a:t>.</a:t>
            </a:r>
          </a:p>
        </p:txBody>
      </p:sp>
      <p:graphicFrame>
        <p:nvGraphicFramePr>
          <p:cNvPr id="2051" name="Object 3"/>
          <p:cNvGraphicFramePr>
            <a:graphicFrameLocks noChangeAspect="1"/>
          </p:cNvGraphicFramePr>
          <p:nvPr/>
        </p:nvGraphicFramePr>
        <p:xfrm>
          <a:off x="1143000" y="3962400"/>
          <a:ext cx="2489200" cy="838200"/>
        </p:xfrm>
        <a:graphic>
          <a:graphicData uri="http://schemas.openxmlformats.org/presentationml/2006/ole">
            <mc:AlternateContent xmlns:mc="http://schemas.openxmlformats.org/markup-compatibility/2006">
              <mc:Choice xmlns:v="urn:schemas-microsoft-com:vml" Requires="v">
                <p:oleObj name="Equation" r:id="rId2" imgW="2489040" imgH="838080" progId="Equation.DSMT4">
                  <p:embed/>
                </p:oleObj>
              </mc:Choice>
              <mc:Fallback>
                <p:oleObj name="Equation" r:id="rId2" imgW="24890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248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1658050070"/>
              </p:ext>
            </p:extLst>
          </p:nvPr>
        </p:nvGraphicFramePr>
        <p:xfrm>
          <a:off x="5270500" y="4178300"/>
          <a:ext cx="2882900" cy="393700"/>
        </p:xfrm>
        <a:graphic>
          <a:graphicData uri="http://schemas.openxmlformats.org/presentationml/2006/ole">
            <mc:AlternateContent xmlns:mc="http://schemas.openxmlformats.org/markup-compatibility/2006">
              <mc:Choice xmlns:v="urn:schemas-microsoft-com:vml" Requires="v">
                <p:oleObj name="Equation" r:id="rId4" imgW="2882880" imgH="393480" progId="Equation.DSMT4">
                  <p:embed/>
                </p:oleObj>
              </mc:Choice>
              <mc:Fallback>
                <p:oleObj name="Equation" r:id="rId4" imgW="2882880" imgH="393480" progId="Equation.DSMT4">
                  <p:embed/>
                  <p:pic>
                    <p:nvPicPr>
                      <p:cNvPr id="0" name="Picture 4"/>
                      <p:cNvPicPr>
                        <a:picLocks noChangeAspect="1" noChangeArrowheads="1"/>
                      </p:cNvPicPr>
                      <p:nvPr/>
                    </p:nvPicPr>
                    <p:blipFill>
                      <a:blip r:embed="rId5"/>
                      <a:srcRect/>
                      <a:stretch>
                        <a:fillRect/>
                      </a:stretch>
                    </p:blipFill>
                    <p:spPr bwMode="auto">
                      <a:xfrm>
                        <a:off x="5270500" y="4178300"/>
                        <a:ext cx="2882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3733800" y="3966024"/>
          <a:ext cx="1524000" cy="838200"/>
        </p:xfrm>
        <a:graphic>
          <a:graphicData uri="http://schemas.openxmlformats.org/presentationml/2006/ole">
            <mc:AlternateContent xmlns:mc="http://schemas.openxmlformats.org/markup-compatibility/2006">
              <mc:Choice xmlns:v="urn:schemas-microsoft-com:vml" Requires="v">
                <p:oleObj name="Equation" r:id="rId6" imgW="1523880" imgH="838080" progId="Equation.DSMT4">
                  <p:embed/>
                </p:oleObj>
              </mc:Choice>
              <mc:Fallback>
                <p:oleObj name="Equation" r:id="rId6" imgW="15238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966024"/>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a:t>
            </a:r>
          </a:p>
        </p:txBody>
      </p:sp>
      <p:sp>
        <p:nvSpPr>
          <p:cNvPr id="3" name="Content Placeholder 2"/>
          <p:cNvSpPr>
            <a:spLocks noGrp="1"/>
          </p:cNvSpPr>
          <p:nvPr>
            <p:ph idx="1"/>
          </p:nvPr>
        </p:nvSpPr>
        <p:spPr/>
        <p:txBody>
          <a:bodyPr/>
          <a:lstStyle/>
          <a:p>
            <a:r>
              <a:rPr lang="en-US" dirty="0"/>
              <a:t>In Example 2, </a:t>
            </a:r>
            <a:r>
              <a:rPr lang="en-US" dirty="0" err="1"/>
              <a:t>Pria</a:t>
            </a:r>
            <a:r>
              <a:rPr lang="en-US" dirty="0"/>
              <a:t> had a monthly net income of $2093. Use the steps to create a budget to allocate </a:t>
            </a:r>
            <a:r>
              <a:rPr lang="en-US" dirty="0" err="1"/>
              <a:t>Pria’s</a:t>
            </a:r>
            <a:r>
              <a:rPr lang="en-US" dirty="0"/>
              <a:t> monthly income if her expenses consist of the following.</a:t>
            </a:r>
          </a:p>
        </p:txBody>
      </p:sp>
      <p:graphicFrame>
        <p:nvGraphicFramePr>
          <p:cNvPr id="3075" name="Object 3"/>
          <p:cNvGraphicFramePr>
            <a:graphicFrameLocks noChangeAspect="1"/>
          </p:cNvGraphicFramePr>
          <p:nvPr>
            <p:extLst>
              <p:ext uri="{D42A27DB-BD31-4B8C-83A1-F6EECF244321}">
                <p14:modId xmlns:p14="http://schemas.microsoft.com/office/powerpoint/2010/main" val="2732880793"/>
              </p:ext>
            </p:extLst>
          </p:nvPr>
        </p:nvGraphicFramePr>
        <p:xfrm>
          <a:off x="2489200" y="2921000"/>
          <a:ext cx="4165600" cy="3098800"/>
        </p:xfrm>
        <a:graphic>
          <a:graphicData uri="http://schemas.openxmlformats.org/presentationml/2006/ole">
            <mc:AlternateContent xmlns:mc="http://schemas.openxmlformats.org/markup-compatibility/2006">
              <mc:Choice xmlns:v="urn:schemas-microsoft-com:vml" Requires="v">
                <p:oleObj name="Equation" r:id="rId2" imgW="4165560" imgH="3098520" progId="Equation.DSMT4">
                  <p:embed/>
                </p:oleObj>
              </mc:Choice>
              <mc:Fallback>
                <p:oleObj name="Equation" r:id="rId2" imgW="4165560" imgH="309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921000"/>
                        <a:ext cx="4165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p:txBody>
          <a:bodyPr/>
          <a:lstStyle/>
          <a:p>
            <a:r>
              <a:rPr lang="en-US" b="1" dirty="0"/>
              <a:t>Solution </a:t>
            </a:r>
          </a:p>
          <a:p>
            <a:r>
              <a:rPr lang="en-US" dirty="0"/>
              <a:t>The steps to create a budget indicate that we need to do the following. </a:t>
            </a:r>
          </a:p>
          <a:p>
            <a:pPr marL="914400" lvl="1" indent="-450850">
              <a:buNone/>
            </a:pPr>
            <a:r>
              <a:rPr lang="en-US" dirty="0"/>
              <a:t>1.	Determine monthly income. </a:t>
            </a:r>
          </a:p>
          <a:p>
            <a:pPr marL="914400" lvl="1" indent="-450850">
              <a:buNone/>
            </a:pPr>
            <a:r>
              <a:rPr lang="en-US" dirty="0"/>
              <a:t>2.	Determine total monthly expenses. </a:t>
            </a:r>
          </a:p>
          <a:p>
            <a:pPr marL="914400" lvl="1" indent="-450850">
              <a:buNone/>
            </a:pPr>
            <a:r>
              <a:rPr lang="en-US" dirty="0"/>
              <a:t>3.	Subtract the amount from Step </a:t>
            </a:r>
            <a:r>
              <a:rPr lang="en-US" b="1" dirty="0"/>
              <a:t>2.</a:t>
            </a:r>
            <a:r>
              <a:rPr lang="en-US" dirty="0"/>
              <a:t> from the amount from Step</a:t>
            </a:r>
            <a:r>
              <a:rPr lang="en-US" b="1" dirty="0"/>
              <a:t> 1. </a:t>
            </a:r>
          </a:p>
          <a:p>
            <a:pPr marL="914400" indent="-450850"/>
            <a:r>
              <a:rPr lang="en-US" dirty="0"/>
              <a:t>4.	Allocate additional funds to savings.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a:xfrm>
            <a:off x="457200" y="1280160"/>
            <a:ext cx="8229600" cy="2332946"/>
          </a:xfrm>
        </p:spPr>
        <p:txBody>
          <a:bodyPr>
            <a:spAutoFit/>
          </a:bodyPr>
          <a:lstStyle/>
          <a:p>
            <a:r>
              <a:rPr lang="en-US" dirty="0"/>
              <a:t>In Example 2, we calculated </a:t>
            </a:r>
            <a:r>
              <a:rPr lang="en-US" dirty="0" err="1"/>
              <a:t>Pria’s</a:t>
            </a:r>
            <a:r>
              <a:rPr lang="en-US" dirty="0"/>
              <a:t> monthly income to be $2093. Given </a:t>
            </a:r>
            <a:r>
              <a:rPr lang="en-US" dirty="0" err="1"/>
              <a:t>Pria’s</a:t>
            </a:r>
            <a:r>
              <a:rPr lang="en-US" dirty="0"/>
              <a:t> total monthly expenses of $1810, we can now find the difference between monthly income and total monthly expenses to obtain </a:t>
            </a:r>
          </a:p>
          <a:p>
            <a:pPr algn="ctr"/>
            <a:r>
              <a:rPr lang="en-US" dirty="0">
                <a:solidFill>
                  <a:srgbClr val="000099"/>
                </a:solidFill>
              </a:rPr>
              <a:t>$2093 – $1810 =</a:t>
            </a:r>
            <a:r>
              <a:rPr lang="en-US" dirty="0">
                <a:solidFill>
                  <a:srgbClr val="FF0000"/>
                </a:solidFill>
              </a:rPr>
              <a:t> $283</a:t>
            </a:r>
            <a:r>
              <a:rPr lang="en-US" dirty="0"/>
              <a:t>.</a:t>
            </a:r>
            <a:r>
              <a:rPr lang="en-US" dirty="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Budgeting on a Given Income (cont.)</a:t>
            </a:r>
          </a:p>
        </p:txBody>
      </p:sp>
      <p:sp>
        <p:nvSpPr>
          <p:cNvPr id="3" name="Content Placeholder 2"/>
          <p:cNvSpPr>
            <a:spLocks noGrp="1"/>
          </p:cNvSpPr>
          <p:nvPr>
            <p:ph idx="1"/>
          </p:nvPr>
        </p:nvSpPr>
        <p:spPr/>
        <p:txBody>
          <a:bodyPr/>
          <a:lstStyle/>
          <a:p>
            <a:r>
              <a:rPr lang="en-US" dirty="0"/>
              <a:t>This means that </a:t>
            </a:r>
            <a:r>
              <a:rPr lang="en-US" dirty="0" err="1"/>
              <a:t>Pria</a:t>
            </a:r>
            <a:r>
              <a:rPr lang="en-US" dirty="0"/>
              <a:t> has </a:t>
            </a:r>
            <a:r>
              <a:rPr lang="en-US" dirty="0">
                <a:solidFill>
                  <a:srgbClr val="FF0000"/>
                </a:solidFill>
              </a:rPr>
              <a:t>$283 </a:t>
            </a:r>
            <a:r>
              <a:rPr lang="en-US" dirty="0"/>
              <a:t>of remaining income each month that she can put toward savings, long-term goals, or an emergency fund. Making a sound financial decision would mean that </a:t>
            </a:r>
            <a:r>
              <a:rPr lang="en-US" dirty="0" err="1"/>
              <a:t>Pria</a:t>
            </a:r>
            <a:r>
              <a:rPr lang="en-US" dirty="0"/>
              <a:t> should understand that she may not always have an extra </a:t>
            </a:r>
            <a:r>
              <a:rPr lang="en-US" dirty="0">
                <a:solidFill>
                  <a:srgbClr val="FF0000"/>
                </a:solidFill>
              </a:rPr>
              <a:t>$283 </a:t>
            </a:r>
            <a:r>
              <a:rPr lang="en-US" dirty="0"/>
              <a:t>each month. Therefore, instead of spending the funds, placing the money into a savings account would be a financially responsible decision.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a:t>
            </a:r>
          </a:p>
        </p:txBody>
      </p:sp>
      <p:sp>
        <p:nvSpPr>
          <p:cNvPr id="3" name="Content Placeholder 2"/>
          <p:cNvSpPr>
            <a:spLocks noGrp="1"/>
          </p:cNvSpPr>
          <p:nvPr>
            <p:ph idx="1"/>
          </p:nvPr>
        </p:nvSpPr>
        <p:spPr/>
        <p:txBody>
          <a:bodyPr/>
          <a:lstStyle/>
          <a:p>
            <a:r>
              <a:rPr lang="en-US" dirty="0"/>
              <a:t>Gail works for an art gallery with an annual income of $44,000. Her net monthly pay is </a:t>
            </a:r>
            <a:r>
              <a:rPr lang="en-US" dirty="0">
                <a:solidFill>
                  <a:srgbClr val="0000FF"/>
                </a:solidFill>
              </a:rPr>
              <a:t>$2,669.33</a:t>
            </a:r>
            <a:r>
              <a:rPr lang="en-US" dirty="0"/>
              <a:t>. Her basic monthly expenses are the following. </a:t>
            </a:r>
          </a:p>
        </p:txBody>
      </p:sp>
      <p:graphicFrame>
        <p:nvGraphicFramePr>
          <p:cNvPr id="4098" name="Object 2"/>
          <p:cNvGraphicFramePr>
            <a:graphicFrameLocks noChangeAspect="1"/>
          </p:cNvGraphicFramePr>
          <p:nvPr/>
        </p:nvGraphicFramePr>
        <p:xfrm>
          <a:off x="609600" y="2743200"/>
          <a:ext cx="7823200" cy="2959100"/>
        </p:xfrm>
        <a:graphic>
          <a:graphicData uri="http://schemas.openxmlformats.org/presentationml/2006/ole">
            <mc:AlternateContent xmlns:mc="http://schemas.openxmlformats.org/markup-compatibility/2006">
              <mc:Choice xmlns:v="urn:schemas-microsoft-com:vml" Requires="v">
                <p:oleObj name="Equation" r:id="rId2" imgW="7823160" imgH="2958840" progId="Equation.DSMT4">
                  <p:embed/>
                </p:oleObj>
              </mc:Choice>
              <mc:Fallback>
                <p:oleObj name="Equation" r:id="rId2" imgW="7823160" imgH="295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7823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a:xfrm>
            <a:off x="457200" y="1280160"/>
            <a:ext cx="8229600" cy="2677656"/>
          </a:xfrm>
        </p:spPr>
        <p:txBody>
          <a:bodyPr>
            <a:spAutoFit/>
          </a:bodyPr>
          <a:lstStyle/>
          <a:p>
            <a:pPr>
              <a:spcBef>
                <a:spcPts val="0"/>
              </a:spcBef>
            </a:pPr>
            <a:r>
              <a:rPr lang="en-US" dirty="0"/>
              <a:t>In addition, Gail receives </a:t>
            </a:r>
            <a:r>
              <a:rPr lang="en-US" dirty="0">
                <a:solidFill>
                  <a:srgbClr val="0000FF"/>
                </a:solidFill>
              </a:rPr>
              <a:t>$30 </a:t>
            </a:r>
            <a:r>
              <a:rPr lang="en-US" dirty="0"/>
              <a:t>a week on average from a side consulting job and gives </a:t>
            </a:r>
            <a:r>
              <a:rPr lang="en-US" dirty="0">
                <a:solidFill>
                  <a:srgbClr val="0000FF"/>
                </a:solidFill>
              </a:rPr>
              <a:t>$45 </a:t>
            </a:r>
            <a:r>
              <a:rPr lang="en-US" dirty="0"/>
              <a:t>a month to charities. Use a spreadsheet, such as Microsoft Excel, to create a budget for Gail. How much does she have each month for expenses not listed in her budget?</a:t>
            </a:r>
          </a:p>
          <a:p>
            <a:pPr>
              <a:spcBef>
                <a:spcPts val="0"/>
              </a:spcBef>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normAutofit/>
          </a:bodyPr>
          <a:lstStyle/>
          <a:p>
            <a:pPr>
              <a:spcBef>
                <a:spcPts val="0"/>
              </a:spcBef>
            </a:pPr>
            <a:r>
              <a:rPr lang="en-US" b="1" dirty="0"/>
              <a:t>Solution </a:t>
            </a:r>
          </a:p>
          <a:p>
            <a:pPr>
              <a:spcBef>
                <a:spcPts val="0"/>
              </a:spcBef>
            </a:pPr>
            <a:r>
              <a:rPr lang="en-US" dirty="0"/>
              <a:t>Creating a budget using a spreadsheet allows us to let the computer do the arithmetic. This means that even though expenses might change month-to-month or new incomes are introduced, we can easily add them to the spreadsheet and the budget will be adjusted accordingly. Recall that to prepare a budget, we need to add both the income and expenses separately.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Because spreadsheets can only perform calculations on numbers and not words, we need to list the numerical figures in one cell and their labels in another. Therefore, we’ll create a column for expenses and one for incomes. Let’s start with expenses. In cell A1 of the spreadsheet, type “Expense”, and in the adjacent cell</a:t>
            </a:r>
            <a:r>
              <a:rPr lang="en-US"/>
              <a:t>, B1, </a:t>
            </a:r>
            <a:r>
              <a:rPr lang="en-US" dirty="0"/>
              <a:t>type “Amount”. The spreadsheet should look like the following screenshot.</a:t>
            </a:r>
          </a:p>
        </p:txBody>
      </p:sp>
      <p:pic>
        <p:nvPicPr>
          <p:cNvPr id="5122" name="Picture 2"/>
          <p:cNvPicPr>
            <a:picLocks noChangeAspect="1" noChangeArrowheads="1"/>
          </p:cNvPicPr>
          <p:nvPr/>
        </p:nvPicPr>
        <p:blipFill>
          <a:blip r:embed="rId2"/>
          <a:srcRect/>
          <a:stretch>
            <a:fillRect/>
          </a:stretch>
        </p:blipFill>
        <p:spPr bwMode="auto">
          <a:xfrm>
            <a:off x="4591591" y="4362736"/>
            <a:ext cx="2342609" cy="15544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Under the column labeled “Expense” enter the name of each of Gail’s expenses and under the column labeled “Amount” enter the amount associated with each expense. The new spreadsheet should now look like the following. </a:t>
            </a:r>
          </a:p>
        </p:txBody>
      </p:sp>
      <p:pic>
        <p:nvPicPr>
          <p:cNvPr id="6146" name="Picture 2"/>
          <p:cNvPicPr>
            <a:picLocks noChangeAspect="1" noChangeArrowheads="1"/>
          </p:cNvPicPr>
          <p:nvPr/>
        </p:nvPicPr>
        <p:blipFill>
          <a:blip r:embed="rId2"/>
          <a:srcRect/>
          <a:stretch>
            <a:fillRect/>
          </a:stretch>
        </p:blipFill>
        <p:spPr bwMode="auto">
          <a:xfrm>
            <a:off x="1971492" y="3429000"/>
            <a:ext cx="5201016" cy="2560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Objectives </a:t>
            </a:r>
          </a:p>
        </p:txBody>
      </p:sp>
      <p:sp>
        <p:nvSpPr>
          <p:cNvPr id="3" name="Content Placeholder 2"/>
          <p:cNvSpPr>
            <a:spLocks noGrp="1"/>
          </p:cNvSpPr>
          <p:nvPr>
            <p:ph idx="1"/>
          </p:nvPr>
        </p:nvSpPr>
        <p:spPr>
          <a:xfrm>
            <a:off x="457200" y="1280160"/>
            <a:ext cx="8229600" cy="2591479"/>
          </a:xfrm>
        </p:spPr>
        <p:txBody>
          <a:bodyPr>
            <a:spAutoFit/>
          </a:bodyPr>
          <a:lstStyle/>
          <a:p>
            <a:pPr marL="457200" indent="-457200">
              <a:buFont typeface="Courier New" panose="02070309020205020404" pitchFamily="49" charset="0"/>
              <a:buChar char="o"/>
            </a:pPr>
            <a:r>
              <a:rPr lang="en-US" dirty="0"/>
              <a:t>Calculate percent increase/decrease.</a:t>
            </a:r>
          </a:p>
          <a:p>
            <a:pPr marL="457200" indent="-457200">
              <a:buFont typeface="Courier New" panose="02070309020205020404" pitchFamily="49" charset="0"/>
              <a:buChar char="o"/>
            </a:pPr>
            <a:r>
              <a:rPr lang="en-US" dirty="0"/>
              <a:t>Calculate sale prices and discounts.</a:t>
            </a:r>
          </a:p>
          <a:p>
            <a:pPr marL="457200" indent="-457200">
              <a:buFont typeface="Courier New" panose="02070309020205020404" pitchFamily="49" charset="0"/>
              <a:buChar char="o"/>
            </a:pPr>
            <a:r>
              <a:rPr lang="en-US" dirty="0"/>
              <a:t>Calculate taxes on salary.</a:t>
            </a:r>
          </a:p>
          <a:p>
            <a:pPr marL="457200" indent="-457200">
              <a:buFont typeface="Courier New" panose="02070309020205020404" pitchFamily="49" charset="0"/>
              <a:buChar char="o"/>
            </a:pPr>
            <a:r>
              <a:rPr lang="en-US" dirty="0"/>
              <a:t>Create a budget.</a:t>
            </a:r>
          </a:p>
          <a:p>
            <a:pPr marL="457200" indent="-457200">
              <a:buFont typeface="Courier New" panose="02070309020205020404" pitchFamily="49" charset="0"/>
              <a:buChar char="o"/>
            </a:pPr>
            <a:r>
              <a:rPr lang="en-US" dirty="0"/>
              <a:t>Solve percentage problems.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To obtain the total amount of expenses, we need a place for the total on row 10. Enter “Total” in A10. In B10, we’ll put a formula that will sum the expenses. Enter “= sum(B2:B9)”, which instructs the computer to add together the data from column B, row 2 through column B, row 9. </a:t>
            </a:r>
          </a:p>
        </p:txBody>
      </p:sp>
      <p:pic>
        <p:nvPicPr>
          <p:cNvPr id="7170" name="Picture 2"/>
          <p:cNvPicPr>
            <a:picLocks noChangeAspect="1" noChangeArrowheads="1"/>
          </p:cNvPicPr>
          <p:nvPr/>
        </p:nvPicPr>
        <p:blipFill>
          <a:blip r:embed="rId2"/>
          <a:srcRect/>
          <a:stretch>
            <a:fillRect/>
          </a:stretch>
        </p:blipFill>
        <p:spPr bwMode="auto">
          <a:xfrm>
            <a:off x="3775393" y="3505200"/>
            <a:ext cx="3829243" cy="23774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The spreadsheet calculates that Gail has monthly expenses of $1,660. </a:t>
            </a:r>
          </a:p>
          <a:p>
            <a:r>
              <a:rPr lang="en-US" dirty="0"/>
              <a:t>Next, we’ll follow the same process for Gail’s income. Create a set of columns for Income and Income Amount in columns D and E. (We’ve intentionally left column C blank for clarity.) </a:t>
            </a:r>
          </a:p>
        </p:txBody>
      </p:sp>
      <p:pic>
        <p:nvPicPr>
          <p:cNvPr id="8194" name="Picture 2"/>
          <p:cNvPicPr>
            <a:picLocks noChangeAspect="1" noChangeArrowheads="1"/>
          </p:cNvPicPr>
          <p:nvPr/>
        </p:nvPicPr>
        <p:blipFill>
          <a:blip r:embed="rId2"/>
          <a:srcRect/>
          <a:stretch>
            <a:fillRect/>
          </a:stretch>
        </p:blipFill>
        <p:spPr bwMode="auto">
          <a:xfrm>
            <a:off x="1823657" y="3977640"/>
            <a:ext cx="5496687" cy="19202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a:xfrm>
            <a:off x="457200" y="1280160"/>
            <a:ext cx="8229600" cy="4832092"/>
          </a:xfrm>
        </p:spPr>
        <p:txBody>
          <a:bodyPr>
            <a:spAutoFit/>
          </a:bodyPr>
          <a:lstStyle/>
          <a:p>
            <a:r>
              <a:rPr lang="en-US" dirty="0"/>
              <a:t>Enter Gail’s income labels in column D and the amount in column E. Note that when we enter the amount for her consulting income, we’ll need to write a formula for the monthly income, since we’re given the weekly amount. The formula will multiply the weekly amount by 4; that is, “= 30*4”. (Note that during some months, Gail will be paid 5 times for her side consulting job.) Doing it this way means that if the amount Gail receives each week changes, she can simply replace the number 30 with the new weekly income, and the spreadsheet will adjust the monthly amount accordingly.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To calculate Gail's total income for the month, enter </a:t>
            </a:r>
            <a:br>
              <a:rPr lang="en-US" dirty="0"/>
            </a:br>
            <a:r>
              <a:rPr lang="en-US" dirty="0"/>
              <a:t>“= sum(E2:E3)” into cell E10. The budget spreadsheet now looks like the following. </a:t>
            </a:r>
          </a:p>
        </p:txBody>
      </p:sp>
      <p:pic>
        <p:nvPicPr>
          <p:cNvPr id="9218" name="Picture 2"/>
          <p:cNvPicPr>
            <a:picLocks noChangeAspect="1" noChangeArrowheads="1"/>
          </p:cNvPicPr>
          <p:nvPr/>
        </p:nvPicPr>
        <p:blipFill>
          <a:blip r:embed="rId2"/>
          <a:srcRect/>
          <a:stretch>
            <a:fillRect/>
          </a:stretch>
        </p:blipFill>
        <p:spPr bwMode="auto">
          <a:xfrm>
            <a:off x="900031" y="2895600"/>
            <a:ext cx="7343938"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lstStyle/>
          <a:p>
            <a:r>
              <a:rPr lang="en-US" dirty="0"/>
              <a:t>Finally, we need to subtract the Expense Total from the Income Total to find the remaining funds that Gail has available. We’ll put this in column G; again, leaving a blank column F for the sake of clarity. We need to tell the spreadsheet to subtract the expense total from the income total by directing it to the cells that contain the total for expenses and incomes. The formula will be in the form income total - expense total, so type the formula “= E10-B10” into cell G10.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Creating a Budget with a Spreadsheet (cont.) </a:t>
            </a:r>
          </a:p>
        </p:txBody>
      </p:sp>
      <p:sp>
        <p:nvSpPr>
          <p:cNvPr id="3" name="Content Placeholder 2"/>
          <p:cNvSpPr>
            <a:spLocks noGrp="1"/>
          </p:cNvSpPr>
          <p:nvPr>
            <p:ph idx="1"/>
          </p:nvPr>
        </p:nvSpPr>
        <p:spPr/>
        <p:txBody>
          <a:bodyPr anchor="b"/>
          <a:lstStyle/>
          <a:p>
            <a:r>
              <a:rPr lang="en-US" dirty="0"/>
              <a:t>We can now see that Gail has </a:t>
            </a:r>
            <a:r>
              <a:rPr lang="en-US" dirty="0">
                <a:solidFill>
                  <a:srgbClr val="FF0000"/>
                </a:solidFill>
              </a:rPr>
              <a:t>$1,129.33</a:t>
            </a:r>
            <a:r>
              <a:rPr lang="en-US" dirty="0"/>
              <a:t> to put towards expenses not in her budget each month. One of the values of using a spreadsheet like this is that if any of the expenses or incomes change, the spreadsheet automatically adjusts the final calculation for us. </a:t>
            </a:r>
          </a:p>
        </p:txBody>
      </p:sp>
      <p:pic>
        <p:nvPicPr>
          <p:cNvPr id="10242" name="Picture 2"/>
          <p:cNvPicPr>
            <a:picLocks noChangeAspect="1" noChangeArrowheads="1"/>
          </p:cNvPicPr>
          <p:nvPr/>
        </p:nvPicPr>
        <p:blipFill>
          <a:blip r:embed="rId2"/>
          <a:srcRect/>
          <a:stretch>
            <a:fillRect/>
          </a:stretch>
        </p:blipFill>
        <p:spPr bwMode="auto">
          <a:xfrm>
            <a:off x="784806" y="1295400"/>
            <a:ext cx="7574388"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#1 </a:t>
            </a:r>
          </a:p>
          <a:p>
            <a:r>
              <a:rPr lang="en-US" dirty="0">
                <a:solidFill>
                  <a:srgbClr val="000000"/>
                </a:solidFill>
              </a:rPr>
              <a:t>Using the spreadsheet from Example 4, find Gail’s remaining income if her utilities increase by $50 a month. </a:t>
            </a:r>
          </a:p>
        </p:txBody>
      </p:sp>
      <p:sp>
        <p:nvSpPr>
          <p:cNvPr id="4" name="Rectangle 3"/>
          <p:cNvSpPr/>
          <p:nvPr/>
        </p:nvSpPr>
        <p:spPr>
          <a:xfrm>
            <a:off x="457200" y="5486400"/>
            <a:ext cx="4572000" cy="523220"/>
          </a:xfrm>
          <a:prstGeom prst="rect">
            <a:avLst/>
          </a:prstGeom>
        </p:spPr>
        <p:txBody>
          <a:bodyPr>
            <a:spAutoFit/>
          </a:bodyPr>
          <a:lstStyle/>
          <a:p>
            <a:r>
              <a:rPr lang="en-US" sz="2800" dirty="0">
                <a:solidFill>
                  <a:srgbClr val="000000"/>
                </a:solidFill>
              </a:rPr>
              <a:t>Answers:  </a:t>
            </a:r>
            <a:r>
              <a:rPr lang="en-US" sz="2800" dirty="0">
                <a:solidFill>
                  <a:srgbClr val="FF0000"/>
                </a:solidFill>
              </a:rPr>
              <a:t>$1079.33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Price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List Price </a:t>
            </a:r>
          </a:p>
          <a:p>
            <a:r>
              <a:rPr lang="en-US" dirty="0">
                <a:solidFill>
                  <a:srgbClr val="000000"/>
                </a:solidFill>
              </a:rPr>
              <a:t>The price of an item as it is listed for public sale is the </a:t>
            </a:r>
            <a:r>
              <a:rPr lang="en-US" b="1" dirty="0">
                <a:solidFill>
                  <a:srgbClr val="C00000"/>
                </a:solidFill>
              </a:rPr>
              <a:t>list price</a:t>
            </a:r>
            <a:r>
              <a:rPr lang="en-US" dirty="0">
                <a:solidFill>
                  <a:srgbClr val="000000"/>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Discount </a:t>
            </a:r>
          </a:p>
          <a:p>
            <a:r>
              <a:rPr lang="en-US" dirty="0">
                <a:solidFill>
                  <a:srgbClr val="000000"/>
                </a:solidFill>
              </a:rPr>
              <a:t>The </a:t>
            </a:r>
            <a:r>
              <a:rPr lang="en-US" b="1" dirty="0">
                <a:solidFill>
                  <a:srgbClr val="C00000"/>
                </a:solidFill>
              </a:rPr>
              <a:t>discount</a:t>
            </a:r>
            <a:r>
              <a:rPr lang="en-US" dirty="0">
                <a:solidFill>
                  <a:srgbClr val="000000"/>
                </a:solidFill>
              </a:rPr>
              <a:t> is the reduction from the list price. This is usually given as a percentage of the list price.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Price </a:t>
            </a: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algn="ctr"/>
            <a:r>
              <a:rPr lang="en-US" b="1" dirty="0">
                <a:solidFill>
                  <a:srgbClr val="000000"/>
                </a:solidFill>
              </a:rPr>
              <a:t>Sale Price </a:t>
            </a:r>
          </a:p>
          <a:p>
            <a:r>
              <a:rPr lang="en-US" dirty="0">
                <a:solidFill>
                  <a:srgbClr val="000000"/>
                </a:solidFill>
              </a:rPr>
              <a:t>The </a:t>
            </a:r>
            <a:r>
              <a:rPr lang="en-US" b="1" dirty="0">
                <a:solidFill>
                  <a:srgbClr val="C00000"/>
                </a:solidFill>
              </a:rPr>
              <a:t>sale price</a:t>
            </a:r>
            <a:r>
              <a:rPr lang="en-US" dirty="0">
                <a:solidFill>
                  <a:srgbClr val="000000"/>
                </a:solidFill>
              </a:rPr>
              <a:t>, sometimes called the </a:t>
            </a:r>
            <a:r>
              <a:rPr lang="en-US" b="1" dirty="0">
                <a:solidFill>
                  <a:srgbClr val="C00000"/>
                </a:solidFill>
              </a:rPr>
              <a:t>net price</a:t>
            </a:r>
            <a:r>
              <a:rPr lang="en-US" dirty="0">
                <a:solidFill>
                  <a:srgbClr val="000000"/>
                </a:solidFill>
              </a:rPr>
              <a:t>, is the actual cost of an item after a discount of some kind is applied. </a:t>
            </a:r>
          </a:p>
          <a:p>
            <a:pPr algn="ctr"/>
            <a:r>
              <a:rPr lang="en-US" dirty="0">
                <a:solidFill>
                  <a:srgbClr val="0000FF"/>
                </a:solidFill>
              </a:rPr>
              <a:t>sale price = list price </a:t>
            </a:r>
            <a:r>
              <a:rPr lang="en-US" dirty="0">
                <a:solidFill>
                  <a:srgbClr val="0000FF"/>
                </a:solidFill>
                <a:latin typeface="Symbol" pitchFamily="18" charset="2"/>
              </a:rPr>
              <a:t>-</a:t>
            </a:r>
            <a:r>
              <a:rPr lang="en-US" dirty="0">
                <a:solidFill>
                  <a:srgbClr val="0000FF"/>
                </a:solidFill>
              </a:rPr>
              <a:t> discount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Personal Finance</a:t>
            </a:r>
          </a:p>
        </p:txBody>
      </p:sp>
      <p:sp>
        <p:nvSpPr>
          <p:cNvPr id="3" name="Content Placeholder 2"/>
          <p:cNvSpPr>
            <a:spLocks noGrp="1"/>
          </p:cNvSpPr>
          <p:nvPr>
            <p:ph idx="1"/>
          </p:nvPr>
        </p:nvSpPr>
        <p:spPr/>
        <p:txBody>
          <a:bodyPr/>
          <a:lstStyle/>
          <a:p>
            <a:r>
              <a:rPr lang="en-US" dirty="0"/>
              <a:t>As adults we all face financial challenges that affect our decisions in daily life. This section will introduce you to some basic concepts of personal finance that can be used for a lifetime.</a:t>
            </a:r>
          </a:p>
        </p:txBody>
      </p:sp>
    </p:spTree>
    <p:extLst>
      <p:ext uri="{BB962C8B-B14F-4D97-AF65-F5344CB8AC3E}">
        <p14:creationId xmlns:p14="http://schemas.microsoft.com/office/powerpoint/2010/main" val="132053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Sale Price </a:t>
            </a:r>
          </a:p>
        </p:txBody>
      </p:sp>
      <p:sp>
        <p:nvSpPr>
          <p:cNvPr id="3" name="Content Placeholder 2"/>
          <p:cNvSpPr>
            <a:spLocks noGrp="1"/>
          </p:cNvSpPr>
          <p:nvPr>
            <p:ph idx="1"/>
          </p:nvPr>
        </p:nvSpPr>
        <p:spPr>
          <a:xfrm>
            <a:off x="457200" y="1280160"/>
            <a:ext cx="8229600" cy="4832092"/>
          </a:xfrm>
        </p:spPr>
        <p:txBody>
          <a:bodyPr>
            <a:spAutoFit/>
          </a:bodyPr>
          <a:lstStyle/>
          <a:p>
            <a:pPr>
              <a:spcBef>
                <a:spcPts val="0"/>
              </a:spcBef>
            </a:pPr>
            <a:r>
              <a:rPr lang="en-US" dirty="0"/>
              <a:t>Tennis Star Shoes is having a sale. A pair of tennis shoes has a list price of </a:t>
            </a:r>
            <a:r>
              <a:rPr lang="en-US" dirty="0">
                <a:solidFill>
                  <a:srgbClr val="0000FF"/>
                </a:solidFill>
              </a:rPr>
              <a:t>$129.99</a:t>
            </a:r>
            <a:r>
              <a:rPr lang="en-US" dirty="0"/>
              <a:t>. The store is offering a discount of </a:t>
            </a:r>
            <a:r>
              <a:rPr lang="en-US" dirty="0">
                <a:solidFill>
                  <a:srgbClr val="0000FF"/>
                </a:solidFill>
              </a:rPr>
              <a:t>25%</a:t>
            </a:r>
            <a:r>
              <a:rPr lang="en-US" dirty="0"/>
              <a:t> off of the list price. Determine the sale price of the shoes before taxes. </a:t>
            </a:r>
          </a:p>
          <a:p>
            <a:pPr>
              <a:spcBef>
                <a:spcPts val="0"/>
              </a:spcBef>
            </a:pPr>
            <a:r>
              <a:rPr lang="en-US" b="1" dirty="0"/>
              <a:t>Solution </a:t>
            </a:r>
          </a:p>
          <a:p>
            <a:pPr>
              <a:spcBef>
                <a:spcPts val="0"/>
              </a:spcBef>
            </a:pPr>
            <a:r>
              <a:rPr lang="en-US" dirty="0"/>
              <a:t>We are to find the sale price of the shoes after a discount of </a:t>
            </a:r>
            <a:r>
              <a:rPr lang="en-US" dirty="0">
                <a:solidFill>
                  <a:srgbClr val="000099"/>
                </a:solidFill>
              </a:rPr>
              <a:t>25%</a:t>
            </a:r>
            <a:r>
              <a:rPr lang="en-US" dirty="0"/>
              <a:t> is taken. Since the list price is </a:t>
            </a:r>
            <a:r>
              <a:rPr lang="en-US" dirty="0">
                <a:solidFill>
                  <a:srgbClr val="000099"/>
                </a:solidFill>
              </a:rPr>
              <a:t>$129.99</a:t>
            </a:r>
            <a:r>
              <a:rPr lang="en-US" dirty="0"/>
              <a:t>, the discount amounts to </a:t>
            </a:r>
            <a:r>
              <a:rPr lang="en-US" dirty="0">
                <a:solidFill>
                  <a:srgbClr val="000099"/>
                </a:solidFill>
              </a:rPr>
              <a:t>25%</a:t>
            </a:r>
            <a:r>
              <a:rPr lang="en-US" dirty="0"/>
              <a:t> of </a:t>
            </a:r>
            <a:r>
              <a:rPr lang="en-US" dirty="0">
                <a:solidFill>
                  <a:srgbClr val="000099"/>
                </a:solidFill>
              </a:rPr>
              <a:t>$129.99</a:t>
            </a:r>
            <a:r>
              <a:rPr lang="en-US" dirty="0"/>
              <a:t>. Remembering our rules of </a:t>
            </a:r>
            <a:r>
              <a:rPr lang="en-US" dirty="0" err="1"/>
              <a:t>problem‑solving</a:t>
            </a:r>
            <a:r>
              <a:rPr lang="en-US" dirty="0"/>
              <a:t> from Chapter 1, this indicates that </a:t>
            </a:r>
          </a:p>
          <a:p>
            <a:pPr algn="ctr">
              <a:spcBef>
                <a:spcPts val="0"/>
              </a:spcBef>
            </a:pPr>
            <a:r>
              <a:rPr lang="en-US" dirty="0">
                <a:solidFill>
                  <a:srgbClr val="000099"/>
                </a:solidFill>
              </a:rPr>
              <a:t>25% of $129.99 = 0.25($129.99) =</a:t>
            </a:r>
            <a:r>
              <a:rPr lang="en-US" dirty="0">
                <a:solidFill>
                  <a:srgbClr val="FF00FF"/>
                </a:solidFill>
              </a:rPr>
              <a:t> $32.50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Sale Price (cont.)</a:t>
            </a:r>
          </a:p>
        </p:txBody>
      </p:sp>
      <p:sp>
        <p:nvSpPr>
          <p:cNvPr id="3" name="Content Placeholder 2"/>
          <p:cNvSpPr>
            <a:spLocks noGrp="1"/>
          </p:cNvSpPr>
          <p:nvPr>
            <p:ph idx="1"/>
          </p:nvPr>
        </p:nvSpPr>
        <p:spPr/>
        <p:txBody>
          <a:bodyPr/>
          <a:lstStyle/>
          <a:p>
            <a:r>
              <a:rPr lang="en-US" dirty="0"/>
              <a:t>So, the discount amounts to </a:t>
            </a:r>
            <a:r>
              <a:rPr lang="en-US" dirty="0">
                <a:solidFill>
                  <a:srgbClr val="0000FF"/>
                </a:solidFill>
              </a:rPr>
              <a:t>$32.50</a:t>
            </a:r>
            <a:r>
              <a:rPr lang="en-US" dirty="0"/>
              <a:t>. Now, the final price before taxes is determined by subtracting the discount from the list price.</a:t>
            </a:r>
          </a:p>
          <a:p>
            <a:endParaRPr lang="en-US" dirty="0"/>
          </a:p>
          <a:p>
            <a:endParaRPr lang="en-US" dirty="0"/>
          </a:p>
          <a:p>
            <a:pPr>
              <a:lnSpc>
                <a:spcPct val="150000"/>
              </a:lnSpc>
            </a:pPr>
            <a:endParaRPr lang="en-US" dirty="0"/>
          </a:p>
          <a:p>
            <a:r>
              <a:rPr lang="en-US" dirty="0"/>
              <a:t>The sale price of the pair of shoes is </a:t>
            </a:r>
            <a:r>
              <a:rPr lang="en-US" dirty="0">
                <a:solidFill>
                  <a:srgbClr val="FF0000"/>
                </a:solidFill>
              </a:rPr>
              <a:t>$97.49 </a:t>
            </a:r>
            <a:r>
              <a:rPr lang="en-US" dirty="0"/>
              <a:t>before taxes.  </a:t>
            </a:r>
          </a:p>
        </p:txBody>
      </p:sp>
      <p:graphicFrame>
        <p:nvGraphicFramePr>
          <p:cNvPr id="11267" name="Object 3"/>
          <p:cNvGraphicFramePr>
            <a:graphicFrameLocks noChangeAspect="1"/>
          </p:cNvGraphicFramePr>
          <p:nvPr/>
        </p:nvGraphicFramePr>
        <p:xfrm>
          <a:off x="2324100" y="2819400"/>
          <a:ext cx="4495800" cy="368300"/>
        </p:xfrm>
        <a:graphic>
          <a:graphicData uri="http://schemas.openxmlformats.org/presentationml/2006/ole">
            <mc:AlternateContent xmlns:mc="http://schemas.openxmlformats.org/markup-compatibility/2006">
              <mc:Choice xmlns:v="urn:schemas-microsoft-com:vml" Requires="v">
                <p:oleObj name="Equation" r:id="rId2" imgW="4495680" imgH="368280" progId="Equation.DSMT4">
                  <p:embed/>
                </p:oleObj>
              </mc:Choice>
              <mc:Fallback>
                <p:oleObj name="Equation" r:id="rId2" imgW="4495680" imgH="3682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819400"/>
                        <a:ext cx="449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3733800" y="3365500"/>
          <a:ext cx="2755900" cy="368300"/>
        </p:xfrm>
        <a:graphic>
          <a:graphicData uri="http://schemas.openxmlformats.org/presentationml/2006/ole">
            <mc:AlternateContent xmlns:mc="http://schemas.openxmlformats.org/markup-compatibility/2006">
              <mc:Choice xmlns:v="urn:schemas-microsoft-com:vml" Requires="v">
                <p:oleObj name="Equation" r:id="rId4" imgW="2755800" imgH="368280" progId="Equation.DSMT4">
                  <p:embed/>
                </p:oleObj>
              </mc:Choice>
              <mc:Fallback>
                <p:oleObj name="Equation" r:id="rId4" imgW="2755800" imgH="368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365500"/>
                        <a:ext cx="2755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410128716"/>
              </p:ext>
            </p:extLst>
          </p:nvPr>
        </p:nvGraphicFramePr>
        <p:xfrm>
          <a:off x="3733800" y="3898900"/>
          <a:ext cx="1282700" cy="368300"/>
        </p:xfrm>
        <a:graphic>
          <a:graphicData uri="http://schemas.openxmlformats.org/presentationml/2006/ole">
            <mc:AlternateContent xmlns:mc="http://schemas.openxmlformats.org/markup-compatibility/2006">
              <mc:Choice xmlns:v="urn:schemas-microsoft-com:vml" Requires="v">
                <p:oleObj name="Equation" r:id="rId6" imgW="1282680" imgH="368280" progId="Equation.DSMT4">
                  <p:embed/>
                </p:oleObj>
              </mc:Choice>
              <mc:Fallback>
                <p:oleObj name="Equation" r:id="rId6" imgW="1282680" imgH="368280" progId="Equation.DSMT4">
                  <p:embed/>
                  <p:pic>
                    <p:nvPicPr>
                      <p:cNvPr id="0" name="Picture 5"/>
                      <p:cNvPicPr>
                        <a:picLocks noChangeAspect="1" noChangeArrowheads="1"/>
                      </p:cNvPicPr>
                      <p:nvPr/>
                    </p:nvPicPr>
                    <p:blipFill>
                      <a:blip r:embed="rId7"/>
                      <a:srcRect/>
                      <a:stretch>
                        <a:fillRect/>
                      </a:stretch>
                    </p:blipFill>
                    <p:spPr bwMode="auto">
                      <a:xfrm>
                        <a:off x="3733800" y="38989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Determining a Discount </a:t>
            </a:r>
          </a:p>
        </p:txBody>
      </p:sp>
      <p:sp>
        <p:nvSpPr>
          <p:cNvPr id="3" name="Content Placeholder 2"/>
          <p:cNvSpPr>
            <a:spLocks noGrp="1"/>
          </p:cNvSpPr>
          <p:nvPr>
            <p:ph idx="1"/>
          </p:nvPr>
        </p:nvSpPr>
        <p:spPr>
          <a:xfrm>
            <a:off x="457200" y="1280160"/>
            <a:ext cx="8229600" cy="4573560"/>
          </a:xfrm>
        </p:spPr>
        <p:txBody>
          <a:bodyPr>
            <a:spAutoFit/>
          </a:bodyPr>
          <a:lstStyle/>
          <a:p>
            <a:r>
              <a:rPr lang="en-US" dirty="0"/>
              <a:t>Andrea bought a stereo on sale for </a:t>
            </a:r>
            <a:r>
              <a:rPr lang="en-US" dirty="0">
                <a:solidFill>
                  <a:srgbClr val="0000FF"/>
                </a:solidFill>
              </a:rPr>
              <a:t>$198.45</a:t>
            </a:r>
            <a:r>
              <a:rPr lang="en-US" dirty="0"/>
              <a:t>. The list price of the stereo was </a:t>
            </a:r>
            <a:r>
              <a:rPr lang="en-US" dirty="0">
                <a:solidFill>
                  <a:srgbClr val="0000FF"/>
                </a:solidFill>
              </a:rPr>
              <a:t>$330.75</a:t>
            </a:r>
            <a:r>
              <a:rPr lang="en-US" dirty="0"/>
              <a:t>. What percentage is the discount? </a:t>
            </a:r>
          </a:p>
          <a:p>
            <a:r>
              <a:rPr lang="en-US" b="1" dirty="0"/>
              <a:t>Solution </a:t>
            </a:r>
          </a:p>
          <a:p>
            <a:r>
              <a:rPr lang="en-US" dirty="0"/>
              <a:t>We begin by recognizing that a percentage off the list price leads to our sale price. A discount of </a:t>
            </a:r>
            <a:r>
              <a:rPr lang="en-US" i="1" dirty="0"/>
              <a:t>x</a:t>
            </a:r>
            <a:r>
              <a:rPr lang="en-US" dirty="0"/>
              <a:t>% is subtracted from the original amount of</a:t>
            </a:r>
            <a:r>
              <a:rPr lang="en-US" i="1" dirty="0"/>
              <a:t> </a:t>
            </a:r>
            <a:r>
              <a:rPr lang="en-US" dirty="0">
                <a:solidFill>
                  <a:srgbClr val="000099"/>
                </a:solidFill>
              </a:rPr>
              <a:t>$330.75</a:t>
            </a:r>
            <a:r>
              <a:rPr lang="en-US" dirty="0"/>
              <a:t>. This means that the amount of the discount is</a:t>
            </a:r>
            <a:r>
              <a:rPr lang="en-US" i="1" dirty="0"/>
              <a:t> </a:t>
            </a:r>
            <a:br>
              <a:rPr lang="en-US" i="1" dirty="0"/>
            </a:br>
            <a:r>
              <a:rPr lang="en-US" dirty="0">
                <a:solidFill>
                  <a:srgbClr val="000099"/>
                </a:solidFill>
              </a:rPr>
              <a:t>$330.75 – $198.45 = $132.30</a:t>
            </a:r>
            <a:r>
              <a:rPr lang="en-US" dirty="0"/>
              <a:t>. So, what we really need to know is what percentage </a:t>
            </a:r>
            <a:r>
              <a:rPr lang="en-US" dirty="0">
                <a:solidFill>
                  <a:srgbClr val="000099"/>
                </a:solidFill>
              </a:rPr>
              <a:t>$132.30 </a:t>
            </a:r>
            <a:r>
              <a:rPr lang="en-US" dirty="0"/>
              <a:t>is of </a:t>
            </a:r>
            <a:r>
              <a:rPr lang="en-US" dirty="0">
                <a:solidFill>
                  <a:srgbClr val="000099"/>
                </a:solidFill>
              </a:rPr>
              <a:t>$330.75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Determining a Discount (cont.)</a:t>
            </a:r>
          </a:p>
        </p:txBody>
      </p:sp>
      <p:sp>
        <p:nvSpPr>
          <p:cNvPr id="3" name="Content Placeholder 2"/>
          <p:cNvSpPr>
            <a:spLocks noGrp="1"/>
          </p:cNvSpPr>
          <p:nvPr>
            <p:ph idx="1"/>
          </p:nvPr>
        </p:nvSpPr>
        <p:spPr/>
        <p:txBody>
          <a:bodyPr/>
          <a:lstStyle/>
          <a:p>
            <a:r>
              <a:rPr lang="en-US" dirty="0"/>
              <a:t>Mathematically we can interpret the problem as the following.</a:t>
            </a:r>
          </a:p>
          <a:p>
            <a:endParaRPr lang="en-US" dirty="0"/>
          </a:p>
          <a:p>
            <a:endParaRPr lang="en-US" dirty="0"/>
          </a:p>
          <a:p>
            <a:endParaRPr lang="en-US" dirty="0"/>
          </a:p>
          <a:p>
            <a:endParaRPr lang="en-US" dirty="0"/>
          </a:p>
          <a:p>
            <a:endParaRPr lang="en-US" dirty="0"/>
          </a:p>
          <a:p>
            <a:r>
              <a:rPr lang="en-US" dirty="0"/>
              <a:t>So, the amount of the discount represents a </a:t>
            </a:r>
            <a:r>
              <a:rPr lang="en-US" dirty="0">
                <a:solidFill>
                  <a:srgbClr val="FF0000"/>
                </a:solidFill>
              </a:rPr>
              <a:t>40%</a:t>
            </a:r>
            <a:r>
              <a:rPr lang="en-US" dirty="0"/>
              <a:t> discount. </a:t>
            </a:r>
          </a:p>
        </p:txBody>
      </p:sp>
      <p:graphicFrame>
        <p:nvGraphicFramePr>
          <p:cNvPr id="12291" name="Object 3"/>
          <p:cNvGraphicFramePr>
            <a:graphicFrameLocks noChangeAspect="1"/>
          </p:cNvGraphicFramePr>
          <p:nvPr>
            <p:extLst>
              <p:ext uri="{D42A27DB-BD31-4B8C-83A1-F6EECF244321}">
                <p14:modId xmlns:p14="http://schemas.microsoft.com/office/powerpoint/2010/main" val="3625079024"/>
              </p:ext>
            </p:extLst>
          </p:nvPr>
        </p:nvGraphicFramePr>
        <p:xfrm>
          <a:off x="4846906" y="4318572"/>
          <a:ext cx="762000" cy="292100"/>
        </p:xfrm>
        <a:graphic>
          <a:graphicData uri="http://schemas.openxmlformats.org/presentationml/2006/ole">
            <mc:AlternateContent xmlns:mc="http://schemas.openxmlformats.org/markup-compatibility/2006">
              <mc:Choice xmlns:v="urn:schemas-microsoft-com:vml" Requires="v">
                <p:oleObj name="Equation" r:id="rId2" imgW="761760" imgH="291960" progId="Equation.DSMT4">
                  <p:embed/>
                </p:oleObj>
              </mc:Choice>
              <mc:Fallback>
                <p:oleObj name="Equation" r:id="rId2" imgW="761760" imgH="291960" progId="Equation.DSMT4">
                  <p:embed/>
                  <p:pic>
                    <p:nvPicPr>
                      <p:cNvPr id="0" name="Picture 3"/>
                      <p:cNvPicPr>
                        <a:picLocks noChangeAspect="1" noChangeArrowheads="1"/>
                      </p:cNvPicPr>
                      <p:nvPr/>
                    </p:nvPicPr>
                    <p:blipFill>
                      <a:blip r:embed="rId3"/>
                      <a:srcRect/>
                      <a:stretch>
                        <a:fillRect/>
                      </a:stretch>
                    </p:blipFill>
                    <p:spPr bwMode="auto">
                      <a:xfrm>
                        <a:off x="4846906" y="4318572"/>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620904" y="3309584"/>
          <a:ext cx="1574800" cy="838200"/>
        </p:xfrm>
        <a:graphic>
          <a:graphicData uri="http://schemas.openxmlformats.org/presentationml/2006/ole">
            <mc:AlternateContent xmlns:mc="http://schemas.openxmlformats.org/markup-compatibility/2006">
              <mc:Choice xmlns:v="urn:schemas-microsoft-com:vml" Requires="v">
                <p:oleObj name="Equation" r:id="rId4" imgW="1574640" imgH="838080" progId="Equation.DSMT4">
                  <p:embed/>
                </p:oleObj>
              </mc:Choice>
              <mc:Fallback>
                <p:oleObj name="Equation" r:id="rId4" imgW="15746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904" y="3309584"/>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657600" y="2818452"/>
          <a:ext cx="2489200" cy="292100"/>
        </p:xfrm>
        <a:graphic>
          <a:graphicData uri="http://schemas.openxmlformats.org/presentationml/2006/ole">
            <mc:AlternateContent xmlns:mc="http://schemas.openxmlformats.org/markup-compatibility/2006">
              <mc:Choice xmlns:v="urn:schemas-microsoft-com:vml" Requires="v">
                <p:oleObj name="Equation" r:id="rId6" imgW="2489040" imgH="291960" progId="Equation.DSMT4">
                  <p:embed/>
                </p:oleObj>
              </mc:Choice>
              <mc:Fallback>
                <p:oleObj name="Equation" r:id="rId6" imgW="248904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818452"/>
                        <a:ext cx="248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924506" y="2209800"/>
          <a:ext cx="3213100" cy="317500"/>
        </p:xfrm>
        <a:graphic>
          <a:graphicData uri="http://schemas.openxmlformats.org/presentationml/2006/ole">
            <mc:AlternateContent xmlns:mc="http://schemas.openxmlformats.org/markup-compatibility/2006">
              <mc:Choice xmlns:v="urn:schemas-microsoft-com:vml" Requires="v">
                <p:oleObj name="Equation" r:id="rId8" imgW="3213000" imgH="317160" progId="Equation.DSMT4">
                  <p:embed/>
                </p:oleObj>
              </mc:Choice>
              <mc:Fallback>
                <p:oleObj name="Equation" r:id="rId8" imgW="3213000" imgH="317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4506" y="2209800"/>
                        <a:ext cx="3213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Max bought a computer on sale for $427. The original price of the computer was $1220. What percentage is the discount? </a:t>
            </a:r>
          </a:p>
        </p:txBody>
      </p:sp>
      <p:sp>
        <p:nvSpPr>
          <p:cNvPr id="4" name="Rectangle 3"/>
          <p:cNvSpPr/>
          <p:nvPr/>
        </p:nvSpPr>
        <p:spPr>
          <a:xfrm>
            <a:off x="457200" y="5486400"/>
            <a:ext cx="4572000" cy="523220"/>
          </a:xfrm>
          <a:prstGeom prst="rect">
            <a:avLst/>
          </a:prstGeom>
        </p:spPr>
        <p:txBody>
          <a:bodyPr>
            <a:spAutoFit/>
          </a:bodyPr>
          <a:lstStyle/>
          <a:p>
            <a:r>
              <a:rPr lang="en-US" sz="2800" dirty="0">
                <a:solidFill>
                  <a:srgbClr val="000000"/>
                </a:solidFill>
              </a:rPr>
              <a:t>Answer:  </a:t>
            </a:r>
            <a:r>
              <a:rPr lang="en-US" sz="2800" dirty="0">
                <a:solidFill>
                  <a:srgbClr val="FF0000"/>
                </a:solidFill>
              </a:rPr>
              <a:t>65%</a:t>
            </a:r>
            <a:r>
              <a:rPr lang="en-US" sz="28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Change </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Percentage Change </a:t>
            </a:r>
          </a:p>
          <a:p>
            <a:r>
              <a:rPr lang="en-US" dirty="0">
                <a:solidFill>
                  <a:srgbClr val="000000"/>
                </a:solidFill>
              </a:rPr>
              <a:t>The percentage change over a period of time can be calculated by the following formula.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3314" name="Object 2"/>
          <p:cNvGraphicFramePr>
            <a:graphicFrameLocks noChangeAspect="1"/>
          </p:cNvGraphicFramePr>
          <p:nvPr/>
        </p:nvGraphicFramePr>
        <p:xfrm>
          <a:off x="508000" y="3009900"/>
          <a:ext cx="8128000" cy="838200"/>
        </p:xfrm>
        <a:graphic>
          <a:graphicData uri="http://schemas.openxmlformats.org/presentationml/2006/ole">
            <mc:AlternateContent xmlns:mc="http://schemas.openxmlformats.org/markup-compatibility/2006">
              <mc:Choice xmlns:v="urn:schemas-microsoft-com:vml" Requires="v">
                <p:oleObj name="Equation" r:id="rId2" imgW="8127720" imgH="838080" progId="Equation.DSMT4">
                  <p:embed/>
                </p:oleObj>
              </mc:Choice>
              <mc:Fallback>
                <p:oleObj name="Equation" r:id="rId2" imgW="81277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009900"/>
                        <a:ext cx="812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Computing Percentage Decrease </a:t>
            </a:r>
          </a:p>
        </p:txBody>
      </p:sp>
      <p:sp>
        <p:nvSpPr>
          <p:cNvPr id="3" name="Content Placeholder 2"/>
          <p:cNvSpPr>
            <a:spLocks noGrp="1"/>
          </p:cNvSpPr>
          <p:nvPr>
            <p:ph idx="1"/>
          </p:nvPr>
        </p:nvSpPr>
        <p:spPr/>
        <p:txBody>
          <a:bodyPr/>
          <a:lstStyle/>
          <a:p>
            <a:r>
              <a:rPr lang="en-US" dirty="0"/>
              <a:t>Freddie bought a tablet PC for </a:t>
            </a:r>
            <a:r>
              <a:rPr lang="en-US" dirty="0">
                <a:solidFill>
                  <a:srgbClr val="0000FF"/>
                </a:solidFill>
              </a:rPr>
              <a:t>$1200</a:t>
            </a:r>
            <a:r>
              <a:rPr lang="en-US" dirty="0"/>
              <a:t>. One year later, the same tablet PC costs </a:t>
            </a:r>
            <a:r>
              <a:rPr lang="en-US" dirty="0">
                <a:solidFill>
                  <a:srgbClr val="0000FF"/>
                </a:solidFill>
              </a:rPr>
              <a:t>$900</a:t>
            </a:r>
            <a:r>
              <a:rPr lang="en-US" dirty="0"/>
              <a:t>. Determine the percentage decrease for the price of the tablet PC. </a:t>
            </a:r>
          </a:p>
          <a:p>
            <a:r>
              <a:rPr lang="en-US" b="1" dirty="0"/>
              <a:t>Solution </a:t>
            </a:r>
          </a:p>
          <a:p>
            <a:r>
              <a:rPr lang="en-US" dirty="0"/>
              <a:t>To find the percentage change, we need to compare the difference between the values (that is, </a:t>
            </a:r>
            <a:br>
              <a:rPr lang="en-US" dirty="0"/>
            </a:br>
            <a:r>
              <a:rPr lang="en-US" dirty="0"/>
              <a:t>new price – old price) and divide by the reference value (old price). So, the percentage change is calculated as follows.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Computing Percentage Decrease (cont.)</a:t>
            </a:r>
          </a:p>
        </p:txBody>
      </p:sp>
      <p:sp>
        <p:nvSpPr>
          <p:cNvPr id="3" name="Content Placeholder 2"/>
          <p:cNvSpPr>
            <a:spLocks noGrp="1"/>
          </p:cNvSpPr>
          <p:nvPr>
            <p:ph idx="1"/>
          </p:nvPr>
        </p:nvSpPr>
        <p:spPr/>
        <p:txBody>
          <a:bodyPr anchor="b"/>
          <a:lstStyle/>
          <a:p>
            <a:r>
              <a:rPr lang="en-US" dirty="0"/>
              <a:t>This means the price of the tablet has decreased </a:t>
            </a:r>
            <a:r>
              <a:rPr lang="en-US" dirty="0">
                <a:solidFill>
                  <a:srgbClr val="FF0000"/>
                </a:solidFill>
              </a:rPr>
              <a:t>25%</a:t>
            </a:r>
            <a:r>
              <a:rPr lang="en-US" dirty="0"/>
              <a:t> over the last year. Note that if the percentage change in price was an increase of the price, then the percentage change would be positive.</a:t>
            </a:r>
          </a:p>
        </p:txBody>
      </p:sp>
      <p:graphicFrame>
        <p:nvGraphicFramePr>
          <p:cNvPr id="14339" name="Object 3"/>
          <p:cNvGraphicFramePr>
            <a:graphicFrameLocks noChangeAspect="1"/>
          </p:cNvGraphicFramePr>
          <p:nvPr/>
        </p:nvGraphicFramePr>
        <p:xfrm>
          <a:off x="508000" y="1524000"/>
          <a:ext cx="8128000" cy="838200"/>
        </p:xfrm>
        <a:graphic>
          <a:graphicData uri="http://schemas.openxmlformats.org/presentationml/2006/ole">
            <mc:AlternateContent xmlns:mc="http://schemas.openxmlformats.org/markup-compatibility/2006">
              <mc:Choice xmlns:v="urn:schemas-microsoft-com:vml" Requires="v">
                <p:oleObj name="Equation" r:id="rId2" imgW="8127720" imgH="838080" progId="Equation.DSMT4">
                  <p:embed/>
                </p:oleObj>
              </mc:Choice>
              <mc:Fallback>
                <p:oleObj name="Equation" r:id="rId2" imgW="81277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524000"/>
                        <a:ext cx="812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312804" y="2500952"/>
          <a:ext cx="2832100" cy="838200"/>
        </p:xfrm>
        <a:graphic>
          <a:graphicData uri="http://schemas.openxmlformats.org/presentationml/2006/ole">
            <mc:AlternateContent xmlns:mc="http://schemas.openxmlformats.org/markup-compatibility/2006">
              <mc:Choice xmlns:v="urn:schemas-microsoft-com:vml" Requires="v">
                <p:oleObj name="Equation" r:id="rId4" imgW="2831760" imgH="838080" progId="Equation.DSMT4">
                  <p:embed/>
                </p:oleObj>
              </mc:Choice>
              <mc:Fallback>
                <p:oleObj name="Equation" r:id="rId4" imgW="28317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04" y="2500952"/>
                        <a:ext cx="283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6183952" y="2489576"/>
          <a:ext cx="2032000" cy="838200"/>
        </p:xfrm>
        <a:graphic>
          <a:graphicData uri="http://schemas.openxmlformats.org/presentationml/2006/ole">
            <mc:AlternateContent xmlns:mc="http://schemas.openxmlformats.org/markup-compatibility/2006">
              <mc:Choice xmlns:v="urn:schemas-microsoft-com:vml" Requires="v">
                <p:oleObj name="Equation" r:id="rId6" imgW="2031840" imgH="838080" progId="Equation.DSMT4">
                  <p:embed/>
                </p:oleObj>
              </mc:Choice>
              <mc:Fallback>
                <p:oleObj name="Equation" r:id="rId6" imgW="20318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3952" y="2489576"/>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3311856" y="3505200"/>
          <a:ext cx="2057400" cy="304800"/>
        </p:xfrm>
        <a:graphic>
          <a:graphicData uri="http://schemas.openxmlformats.org/presentationml/2006/ole">
            <mc:AlternateContent xmlns:mc="http://schemas.openxmlformats.org/markup-compatibility/2006">
              <mc:Choice xmlns:v="urn:schemas-microsoft-com:vml" Requires="v">
                <p:oleObj name="Equation" r:id="rId8" imgW="2057400" imgH="304560" progId="Equation.DSMT4">
                  <p:embed/>
                </p:oleObj>
              </mc:Choice>
              <mc:Fallback>
                <p:oleObj name="Equation" r:id="rId8" imgW="2057400" imgH="304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1856" y="3505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588157238"/>
              </p:ext>
            </p:extLst>
          </p:nvPr>
        </p:nvGraphicFramePr>
        <p:xfrm>
          <a:off x="5400344" y="3505200"/>
          <a:ext cx="1117600" cy="304800"/>
        </p:xfrm>
        <a:graphic>
          <a:graphicData uri="http://schemas.openxmlformats.org/presentationml/2006/ole">
            <mc:AlternateContent xmlns:mc="http://schemas.openxmlformats.org/markup-compatibility/2006">
              <mc:Choice xmlns:v="urn:schemas-microsoft-com:vml" Requires="v">
                <p:oleObj name="Equation" r:id="rId10" imgW="1117440" imgH="304560" progId="Equation.DSMT4">
                  <p:embed/>
                </p:oleObj>
              </mc:Choice>
              <mc:Fallback>
                <p:oleObj name="Equation" r:id="rId10" imgW="1117440" imgH="304560" progId="Equation.DSMT4">
                  <p:embed/>
                  <p:pic>
                    <p:nvPicPr>
                      <p:cNvPr id="0" name="Picture 7"/>
                      <p:cNvPicPr>
                        <a:picLocks noChangeAspect="1" noChangeArrowheads="1"/>
                      </p:cNvPicPr>
                      <p:nvPr/>
                    </p:nvPicPr>
                    <p:blipFill>
                      <a:blip r:embed="rId11"/>
                      <a:srcRect/>
                      <a:stretch>
                        <a:fillRect/>
                      </a:stretch>
                    </p:blipFill>
                    <p:spPr bwMode="auto">
                      <a:xfrm>
                        <a:off x="5400344" y="3505200"/>
                        <a:ext cx="111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#3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#3 </a:t>
            </a:r>
          </a:p>
          <a:p>
            <a:r>
              <a:rPr lang="en-US" dirty="0">
                <a:solidFill>
                  <a:srgbClr val="000000"/>
                </a:solidFill>
              </a:rPr>
              <a:t>Zola bought a camera for $1125. If the price of the camera six months later was $761, what is the percentage decrease? </a:t>
            </a:r>
          </a:p>
        </p:txBody>
      </p:sp>
      <p:sp>
        <p:nvSpPr>
          <p:cNvPr id="4" name="Rectangle 3"/>
          <p:cNvSpPr/>
          <p:nvPr/>
        </p:nvSpPr>
        <p:spPr>
          <a:xfrm>
            <a:off x="457200" y="5486400"/>
            <a:ext cx="6179897" cy="523220"/>
          </a:xfrm>
          <a:prstGeom prst="rect">
            <a:avLst/>
          </a:prstGeom>
        </p:spPr>
        <p:txBody>
          <a:bodyPr wrap="none">
            <a:spAutoFit/>
          </a:bodyPr>
          <a:lstStyle/>
          <a:p>
            <a:r>
              <a:rPr lang="en-US" sz="2800" dirty="0">
                <a:solidFill>
                  <a:srgbClr val="000000"/>
                </a:solidFill>
              </a:rPr>
              <a:t>Answer:  </a:t>
            </a:r>
            <a:r>
              <a:rPr lang="en-US" sz="2800" dirty="0">
                <a:solidFill>
                  <a:srgbClr val="FF0000"/>
                </a:solidFill>
                <a:latin typeface="Symbol" pitchFamily="18" charset="2"/>
              </a:rPr>
              <a:t>-</a:t>
            </a:r>
            <a:r>
              <a:rPr lang="en-US" sz="2800" dirty="0">
                <a:solidFill>
                  <a:srgbClr val="FF0000"/>
                </a:solidFill>
              </a:rPr>
              <a:t>32.36%, or a 32.36% decrease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Computing Percentage Increase </a:t>
            </a:r>
          </a:p>
        </p:txBody>
      </p:sp>
      <p:sp>
        <p:nvSpPr>
          <p:cNvPr id="3" name="Content Placeholder 2"/>
          <p:cNvSpPr>
            <a:spLocks noGrp="1"/>
          </p:cNvSpPr>
          <p:nvPr>
            <p:ph idx="1"/>
          </p:nvPr>
        </p:nvSpPr>
        <p:spPr>
          <a:xfrm>
            <a:off x="457200" y="1280160"/>
            <a:ext cx="8229600" cy="4659737"/>
          </a:xfrm>
        </p:spPr>
        <p:txBody>
          <a:bodyPr>
            <a:spAutoFit/>
          </a:bodyPr>
          <a:lstStyle/>
          <a:p>
            <a:r>
              <a:rPr lang="en-US" dirty="0"/>
              <a:t>Pear Bike Company uses a </a:t>
            </a:r>
            <a:r>
              <a:rPr lang="en-US" dirty="0">
                <a:solidFill>
                  <a:srgbClr val="0000FF"/>
                </a:solidFill>
              </a:rPr>
              <a:t>40%</a:t>
            </a:r>
            <a:r>
              <a:rPr lang="en-US" dirty="0"/>
              <a:t> profit margin to determine the list price of their products. If the company buys a bike at a wholesale price of </a:t>
            </a:r>
            <a:r>
              <a:rPr lang="en-US" dirty="0">
                <a:solidFill>
                  <a:srgbClr val="0000FF"/>
                </a:solidFill>
              </a:rPr>
              <a:t>$450</a:t>
            </a:r>
            <a:r>
              <a:rPr lang="en-US" dirty="0"/>
              <a:t>, what would be the list price for the bike? </a:t>
            </a:r>
          </a:p>
          <a:p>
            <a:r>
              <a:rPr lang="en-US" b="1" dirty="0"/>
              <a:t>Solution </a:t>
            </a:r>
          </a:p>
          <a:p>
            <a:r>
              <a:rPr lang="en-US" dirty="0"/>
              <a:t>To determine a percentage increase, we need to recognize that the final price will be equal to the original price of </a:t>
            </a:r>
            <a:r>
              <a:rPr lang="en-US" dirty="0">
                <a:solidFill>
                  <a:srgbClr val="000099"/>
                </a:solidFill>
              </a:rPr>
              <a:t>$450 </a:t>
            </a:r>
            <a:r>
              <a:rPr lang="en-US" dirty="0"/>
              <a:t>increased by </a:t>
            </a:r>
            <a:r>
              <a:rPr lang="en-US" dirty="0">
                <a:solidFill>
                  <a:srgbClr val="000099"/>
                </a:solidFill>
              </a:rPr>
              <a:t>40%</a:t>
            </a:r>
            <a:r>
              <a:rPr lang="en-US" dirty="0"/>
              <a:t>. So, the amount of the increase is </a:t>
            </a:r>
          </a:p>
          <a:p>
            <a:pPr algn="ctr"/>
            <a:r>
              <a:rPr lang="en-US" dirty="0">
                <a:solidFill>
                  <a:srgbClr val="000099"/>
                </a:solidFill>
              </a:rPr>
              <a:t>$450 (0.40) =</a:t>
            </a:r>
            <a:r>
              <a:rPr lang="en-US" dirty="0">
                <a:solidFill>
                  <a:srgbClr val="FF00FF"/>
                </a:solidFill>
              </a:rPr>
              <a:t> $180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Create a Budget</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Steps to Create a Budget</a:t>
            </a:r>
          </a:p>
          <a:p>
            <a:pPr marL="514350" indent="-514350">
              <a:buFont typeface="+mj-lt"/>
              <a:buAutoNum type="arabicPeriod"/>
            </a:pPr>
            <a:r>
              <a:rPr lang="en-US" dirty="0">
                <a:solidFill>
                  <a:srgbClr val="000000"/>
                </a:solidFill>
              </a:rPr>
              <a:t>Calculate monthly and periodical income.</a:t>
            </a:r>
          </a:p>
          <a:p>
            <a:pPr marL="514350" indent="-514350">
              <a:buFont typeface="+mj-lt"/>
              <a:buAutoNum type="arabicPeriod"/>
            </a:pPr>
            <a:r>
              <a:rPr lang="en-US" dirty="0">
                <a:solidFill>
                  <a:srgbClr val="000000"/>
                </a:solidFill>
              </a:rPr>
              <a:t>Calculate monthly and periodical expenses.</a:t>
            </a:r>
          </a:p>
          <a:p>
            <a:pPr marL="514350" indent="-514350">
              <a:buFont typeface="+mj-lt"/>
              <a:buAutoNum type="arabicPeriod"/>
            </a:pPr>
            <a:r>
              <a:rPr lang="en-US" dirty="0">
                <a:solidFill>
                  <a:srgbClr val="000000"/>
                </a:solidFill>
              </a:rPr>
              <a:t>Subtract total expenses from income.</a:t>
            </a:r>
          </a:p>
          <a:p>
            <a:pPr marL="514350" indent="-514350">
              <a:buFont typeface="+mj-lt"/>
              <a:buAutoNum type="arabicPeriod"/>
            </a:pPr>
            <a:r>
              <a:rPr lang="en-US" dirty="0">
                <a:solidFill>
                  <a:srgbClr val="000000"/>
                </a:solidFill>
              </a:rPr>
              <a:t>Allocate any remaining funds to savings, long-term goals, or an emergency fund.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Computing Percentage Increase (cont.)</a:t>
            </a:r>
          </a:p>
        </p:txBody>
      </p:sp>
      <p:sp>
        <p:nvSpPr>
          <p:cNvPr id="3" name="Content Placeholder 2"/>
          <p:cNvSpPr>
            <a:spLocks noGrp="1"/>
          </p:cNvSpPr>
          <p:nvPr>
            <p:ph idx="1"/>
          </p:nvPr>
        </p:nvSpPr>
        <p:spPr/>
        <p:txBody>
          <a:bodyPr/>
          <a:lstStyle/>
          <a:p>
            <a:r>
              <a:rPr lang="en-US" dirty="0"/>
              <a:t>This means the total price for the bike would be </a:t>
            </a:r>
          </a:p>
          <a:p>
            <a:pPr algn="ctr"/>
            <a:r>
              <a:rPr lang="en-US" dirty="0">
                <a:solidFill>
                  <a:srgbClr val="000099"/>
                </a:solidFill>
              </a:rPr>
              <a:t>$450 + $180 =</a:t>
            </a:r>
            <a:r>
              <a:rPr lang="en-US" dirty="0">
                <a:solidFill>
                  <a:srgbClr val="FF0000"/>
                </a:solidFill>
              </a:rPr>
              <a:t> $630</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#4 </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algn="ctr"/>
            <a:r>
              <a:rPr lang="en-US" b="1" dirty="0">
                <a:solidFill>
                  <a:srgbClr val="000000"/>
                </a:solidFill>
              </a:rPr>
              <a:t>Skill Check #4 </a:t>
            </a:r>
          </a:p>
          <a:p>
            <a:r>
              <a:rPr lang="en-US" dirty="0">
                <a:solidFill>
                  <a:srgbClr val="000000"/>
                </a:solidFill>
              </a:rPr>
              <a:t>Use the list price of $630 for the bike in Example 8 to find the sale price if the bike was reduced 40%. Compare the 40% reduction in price to the wholesale price in Example 8. </a:t>
            </a:r>
          </a:p>
        </p:txBody>
      </p:sp>
      <p:sp>
        <p:nvSpPr>
          <p:cNvPr id="4" name="Rectangle 3"/>
          <p:cNvSpPr/>
          <p:nvPr/>
        </p:nvSpPr>
        <p:spPr>
          <a:xfrm>
            <a:off x="457200" y="5065693"/>
            <a:ext cx="8229600" cy="954107"/>
          </a:xfrm>
          <a:prstGeom prst="rect">
            <a:avLst/>
          </a:prstGeom>
        </p:spPr>
        <p:txBody>
          <a:bodyPr>
            <a:spAutoFit/>
          </a:bodyPr>
          <a:lstStyle/>
          <a:p>
            <a:r>
              <a:rPr lang="en-US" sz="2800" dirty="0">
                <a:solidFill>
                  <a:srgbClr val="000000"/>
                </a:solidFill>
              </a:rPr>
              <a:t>Answer:</a:t>
            </a:r>
          </a:p>
          <a:p>
            <a:r>
              <a:rPr lang="en-US" sz="2800" dirty="0">
                <a:solidFill>
                  <a:srgbClr val="FF0000"/>
                </a:solidFill>
              </a:rPr>
              <a:t>$378; It is less than the wholesale price in Example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Net Income </a:t>
            </a:r>
          </a:p>
          <a:p>
            <a:r>
              <a:rPr lang="en-US" b="1" dirty="0">
                <a:solidFill>
                  <a:srgbClr val="C00000"/>
                </a:solidFill>
              </a:rPr>
              <a:t>Net income </a:t>
            </a:r>
            <a:r>
              <a:rPr lang="en-US" dirty="0">
                <a:solidFill>
                  <a:srgbClr val="000000"/>
                </a:solidFill>
              </a:rPr>
              <a:t>is equal to total, or gross, income minus all taxes. </a:t>
            </a:r>
          </a:p>
        </p:txBody>
      </p:sp>
    </p:spTree>
    <p:extLst>
      <p:ext uri="{BB962C8B-B14F-4D97-AF65-F5344CB8AC3E}">
        <p14:creationId xmlns:p14="http://schemas.microsoft.com/office/powerpoint/2010/main" val="34300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Federal Income Tax </a:t>
            </a:r>
          </a:p>
        </p:txBody>
      </p:sp>
      <p:sp>
        <p:nvSpPr>
          <p:cNvPr id="3" name="Content Placeholder 2"/>
          <p:cNvSpPr>
            <a:spLocks noGrp="1"/>
          </p:cNvSpPr>
          <p:nvPr>
            <p:ph idx="1"/>
          </p:nvPr>
        </p:nvSpPr>
        <p:spPr/>
        <p:txBody>
          <a:bodyPr>
            <a:normAutofit/>
          </a:bodyPr>
          <a:lstStyle/>
          <a:p>
            <a:r>
              <a:rPr lang="en-US" dirty="0"/>
              <a:t>Jamie graduated from college in 2013 with a degree in accounting. Her first job pays an annual salary of </a:t>
            </a:r>
            <a:r>
              <a:rPr lang="en-US" dirty="0">
                <a:solidFill>
                  <a:srgbClr val="0000FF"/>
                </a:solidFill>
              </a:rPr>
              <a:t>$52,000</a:t>
            </a:r>
            <a:r>
              <a:rPr lang="en-US" dirty="0"/>
              <a:t>. How much should Jamie expect to pay in federal income tax for this salary if the federal tax rate is </a:t>
            </a:r>
            <a:r>
              <a:rPr lang="en-US" dirty="0">
                <a:solidFill>
                  <a:srgbClr val="0000FF"/>
                </a:solidFill>
              </a:rPr>
              <a:t>15%</a:t>
            </a:r>
            <a:r>
              <a:rPr lang="en-US" dirty="0"/>
              <a:t>? </a:t>
            </a:r>
          </a:p>
          <a:p>
            <a:r>
              <a:rPr lang="en-US" b="1" dirty="0"/>
              <a:t>Solution </a:t>
            </a:r>
          </a:p>
          <a:p>
            <a:r>
              <a:rPr lang="en-US" dirty="0"/>
              <a:t>According to the 2013 tax rates, Jamie should expect to pay about </a:t>
            </a:r>
            <a:r>
              <a:rPr lang="en-US" dirty="0">
                <a:solidFill>
                  <a:srgbClr val="0000FF"/>
                </a:solidFill>
              </a:rPr>
              <a:t>15%</a:t>
            </a:r>
            <a:r>
              <a:rPr lang="en-US" dirty="0"/>
              <a:t> of her salary in federal income tax. </a:t>
            </a:r>
          </a:p>
          <a:p>
            <a:pPr algn="ctr"/>
            <a:r>
              <a:rPr lang="en-US" dirty="0">
                <a:solidFill>
                  <a:srgbClr val="000099"/>
                </a:solidFill>
              </a:rPr>
              <a:t>$52,000 ⋅ 15% = $52,000 ⋅ 0.15</a:t>
            </a:r>
            <a:r>
              <a:rPr lang="en-US" dirty="0"/>
              <a:t> </a:t>
            </a:r>
            <a:r>
              <a:rPr lang="en-US" dirty="0">
                <a:solidFill>
                  <a:srgbClr val="000099"/>
                </a:solidFill>
              </a:rPr>
              <a:t>=</a:t>
            </a:r>
            <a:r>
              <a:rPr lang="en-US" dirty="0">
                <a:solidFill>
                  <a:srgbClr val="FF0000"/>
                </a:solidFill>
              </a:rPr>
              <a:t> $7800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Federal Income Tax (cont.)</a:t>
            </a:r>
          </a:p>
        </p:txBody>
      </p:sp>
      <p:sp>
        <p:nvSpPr>
          <p:cNvPr id="3" name="Content Placeholder 2"/>
          <p:cNvSpPr>
            <a:spLocks noGrp="1"/>
          </p:cNvSpPr>
          <p:nvPr>
            <p:ph idx="1"/>
          </p:nvPr>
        </p:nvSpPr>
        <p:spPr/>
        <p:txBody>
          <a:bodyPr/>
          <a:lstStyle/>
          <a:p>
            <a:r>
              <a:rPr lang="en-US" dirty="0"/>
              <a:t>Therefore, Jamie can expect to pay about </a:t>
            </a:r>
            <a:r>
              <a:rPr lang="en-US" dirty="0">
                <a:solidFill>
                  <a:srgbClr val="FF0000"/>
                </a:solidFill>
              </a:rPr>
              <a:t>$7800</a:t>
            </a:r>
            <a:r>
              <a:rPr lang="en-US" dirty="0"/>
              <a:t> in federal income tax each year at her current salary.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a:t>
            </a:r>
          </a:p>
        </p:txBody>
      </p:sp>
      <p:sp>
        <p:nvSpPr>
          <p:cNvPr id="3" name="Content Placeholder 2"/>
          <p:cNvSpPr>
            <a:spLocks noGrp="1"/>
          </p:cNvSpPr>
          <p:nvPr>
            <p:ph idx="1"/>
          </p:nvPr>
        </p:nvSpPr>
        <p:spPr>
          <a:xfrm>
            <a:off x="457200" y="1280160"/>
            <a:ext cx="8229600" cy="3280898"/>
          </a:xfrm>
        </p:spPr>
        <p:txBody>
          <a:bodyPr>
            <a:spAutoFit/>
          </a:bodyPr>
          <a:lstStyle/>
          <a:p>
            <a:r>
              <a:rPr lang="en-US" dirty="0" err="1"/>
              <a:t>Pria</a:t>
            </a:r>
            <a:r>
              <a:rPr lang="en-US" dirty="0"/>
              <a:t> just graduated from a liberal arts college and acquired a job as a sociologist. Her yearly salary is </a:t>
            </a:r>
            <a:r>
              <a:rPr lang="en-US" dirty="0">
                <a:solidFill>
                  <a:srgbClr val="0000FF"/>
                </a:solidFill>
              </a:rPr>
              <a:t>$34,500</a:t>
            </a:r>
            <a:r>
              <a:rPr lang="en-US" dirty="0"/>
              <a:t>. If the federal tax rate is </a:t>
            </a:r>
            <a:r>
              <a:rPr lang="en-US" dirty="0">
                <a:solidFill>
                  <a:srgbClr val="0000FF"/>
                </a:solidFill>
              </a:rPr>
              <a:t>15%</a:t>
            </a:r>
            <a:r>
              <a:rPr lang="en-US" dirty="0"/>
              <a:t>, the social security tax rate is </a:t>
            </a:r>
            <a:r>
              <a:rPr lang="en-US" dirty="0">
                <a:solidFill>
                  <a:srgbClr val="0000FF"/>
                </a:solidFill>
              </a:rPr>
              <a:t>6.2%</a:t>
            </a:r>
            <a:r>
              <a:rPr lang="en-US" dirty="0"/>
              <a:t>, and the unemployment tax rate is </a:t>
            </a:r>
            <a:r>
              <a:rPr lang="en-US" dirty="0">
                <a:solidFill>
                  <a:srgbClr val="0000FF"/>
                </a:solidFill>
              </a:rPr>
              <a:t>6%</a:t>
            </a:r>
            <a:r>
              <a:rPr lang="en-US" dirty="0"/>
              <a:t>, determine the following. </a:t>
            </a:r>
          </a:p>
          <a:p>
            <a:pPr marL="463550" indent="-463550"/>
            <a:r>
              <a:rPr lang="en-US" b="1" dirty="0"/>
              <a:t>a.	</a:t>
            </a:r>
            <a:r>
              <a:rPr lang="en-US" dirty="0" err="1"/>
              <a:t>Pria’s</a:t>
            </a:r>
            <a:r>
              <a:rPr lang="en-US" dirty="0"/>
              <a:t> yearly taxes. </a:t>
            </a:r>
          </a:p>
          <a:p>
            <a:pPr marL="463550" indent="-463550"/>
            <a:r>
              <a:rPr lang="en-US" b="1" dirty="0"/>
              <a:t>b.	</a:t>
            </a:r>
            <a:r>
              <a:rPr lang="en-US" dirty="0" err="1"/>
              <a:t>Pria’s</a:t>
            </a:r>
            <a:r>
              <a:rPr lang="en-US" dirty="0"/>
              <a:t> monthly take home pay.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Determining Monthly Take Home Pay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err="1"/>
              <a:t>Pria’s</a:t>
            </a:r>
            <a:r>
              <a:rPr lang="en-US" dirty="0"/>
              <a:t> salary of </a:t>
            </a:r>
            <a:r>
              <a:rPr lang="en-US" dirty="0">
                <a:solidFill>
                  <a:srgbClr val="000099"/>
                </a:solidFill>
              </a:rPr>
              <a:t>$34,500</a:t>
            </a:r>
            <a:r>
              <a:rPr lang="en-US" dirty="0"/>
              <a:t> means that her income tax rate is </a:t>
            </a:r>
            <a:r>
              <a:rPr lang="en-US" dirty="0">
                <a:solidFill>
                  <a:srgbClr val="000099"/>
                </a:solidFill>
              </a:rPr>
              <a:t>15%</a:t>
            </a:r>
            <a:r>
              <a:rPr lang="en-US" dirty="0"/>
              <a:t>, social security tax is </a:t>
            </a:r>
            <a:r>
              <a:rPr lang="en-US" dirty="0">
                <a:solidFill>
                  <a:srgbClr val="000099"/>
                </a:solidFill>
              </a:rPr>
              <a:t>6.2%</a:t>
            </a:r>
            <a:r>
              <a:rPr lang="en-US" dirty="0"/>
              <a:t>, and unemployment tax is </a:t>
            </a:r>
            <a:r>
              <a:rPr lang="en-US" dirty="0">
                <a:solidFill>
                  <a:srgbClr val="000099"/>
                </a:solidFill>
              </a:rPr>
              <a:t>6%</a:t>
            </a:r>
            <a:r>
              <a:rPr lang="en-US" dirty="0"/>
              <a:t>. Therefore, </a:t>
            </a:r>
            <a:r>
              <a:rPr lang="en-US" dirty="0" err="1"/>
              <a:t>Pria’s</a:t>
            </a:r>
            <a:r>
              <a:rPr lang="en-US" dirty="0"/>
              <a:t> yearly taxes would be as follows. </a:t>
            </a:r>
          </a:p>
        </p:txBody>
      </p:sp>
      <p:graphicFrame>
        <p:nvGraphicFramePr>
          <p:cNvPr id="1030" name="Object 6"/>
          <p:cNvGraphicFramePr>
            <a:graphicFrameLocks noChangeAspect="1"/>
          </p:cNvGraphicFramePr>
          <p:nvPr/>
        </p:nvGraphicFramePr>
        <p:xfrm>
          <a:off x="990600" y="3810000"/>
          <a:ext cx="6096000" cy="1536700"/>
        </p:xfrm>
        <a:graphic>
          <a:graphicData uri="http://schemas.openxmlformats.org/presentationml/2006/ole">
            <mc:AlternateContent xmlns:mc="http://schemas.openxmlformats.org/markup-compatibility/2006">
              <mc:Choice xmlns:v="urn:schemas-microsoft-com:vml" Requires="v">
                <p:oleObj name="Equation" r:id="rId2" imgW="6095880" imgH="1536480" progId="Equation.DSMT4">
                  <p:embed/>
                </p:oleObj>
              </mc:Choice>
              <mc:Fallback>
                <p:oleObj name="Equation" r:id="rId2" imgW="6095880" imgH="15364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60960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5169848" y="5475024"/>
          <a:ext cx="1930400" cy="368300"/>
        </p:xfrm>
        <a:graphic>
          <a:graphicData uri="http://schemas.openxmlformats.org/presentationml/2006/ole">
            <mc:AlternateContent xmlns:mc="http://schemas.openxmlformats.org/markup-compatibility/2006">
              <mc:Choice xmlns:v="urn:schemas-microsoft-com:vml" Requires="v">
                <p:oleObj name="Equation" r:id="rId4" imgW="1930320" imgH="368280" progId="Equation.DSMT4">
                  <p:embed/>
                </p:oleObj>
              </mc:Choice>
              <mc:Fallback>
                <p:oleObj name="Equation" r:id="rId4" imgW="1930320" imgH="3682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848" y="5475024"/>
                        <a:ext cx="1930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2356</Words>
  <Application>Microsoft Office PowerPoint</Application>
  <PresentationFormat>On-screen Show (4:3)</PresentationFormat>
  <Paragraphs>146</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Calibri</vt:lpstr>
      <vt:lpstr>Arial</vt:lpstr>
      <vt:lpstr>Courier New</vt:lpstr>
      <vt:lpstr>Symbol</vt:lpstr>
      <vt:lpstr>Office Theme</vt:lpstr>
      <vt:lpstr>Equation</vt:lpstr>
      <vt:lpstr>Section 5.1</vt:lpstr>
      <vt:lpstr> Objectives </vt:lpstr>
      <vt:lpstr>Understanding Personal Finance</vt:lpstr>
      <vt:lpstr>Steps to Create a Budget</vt:lpstr>
      <vt:lpstr>Net Income </vt:lpstr>
      <vt:lpstr>Example 1: Determining Federal Income Tax </vt:lpstr>
      <vt:lpstr>Example 1: Determining Federal Income Tax (cont.)</vt:lpstr>
      <vt:lpstr>Example 2: Determining Monthly Take Home Pay </vt:lpstr>
      <vt:lpstr>Example 2: Determining Monthly Take Home Pay (cont.)</vt:lpstr>
      <vt:lpstr>Example 2: Determining Monthly Take Home Pay (cont.)</vt:lpstr>
      <vt:lpstr>Example 3: Budgeting on a Given Income</vt:lpstr>
      <vt:lpstr>Example 3: Budgeting on a Given Income (cont.)</vt:lpstr>
      <vt:lpstr>Example 3: Budgeting on a Given Income (cont.)</vt:lpstr>
      <vt:lpstr>Example 3: Budgeting on a Given Income (cont.)</vt:lpstr>
      <vt:lpstr>Example 4: Creating a Budget with a Spreadsheet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Example 4: Creating a Budget with a Spreadsheet (cont.) </vt:lpstr>
      <vt:lpstr>Skill Check #1 </vt:lpstr>
      <vt:lpstr>List Price </vt:lpstr>
      <vt:lpstr>Discount </vt:lpstr>
      <vt:lpstr>Sale Price </vt:lpstr>
      <vt:lpstr>Example 5: Finding the Sale Price </vt:lpstr>
      <vt:lpstr>Example 5: Finding the Sale Price (cont.)</vt:lpstr>
      <vt:lpstr>Example 6: Determining a Discount </vt:lpstr>
      <vt:lpstr>Example 6: Determining a Discount (cont.)</vt:lpstr>
      <vt:lpstr>Skill Check #2 </vt:lpstr>
      <vt:lpstr>Percentage Change </vt:lpstr>
      <vt:lpstr>Example 7: Computing Percentage Decrease </vt:lpstr>
      <vt:lpstr>Example 7: Computing Percentage Decrease (cont.)</vt:lpstr>
      <vt:lpstr>Skill Check #3 </vt:lpstr>
      <vt:lpstr>Example 8: Computing Percentage Increase </vt:lpstr>
      <vt:lpstr>Example 8: Computing Percentage Increase (cont.)</vt:lpstr>
      <vt:lpstr>Skill Check #4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Claudia Vance</cp:lastModifiedBy>
  <cp:revision>168</cp:revision>
  <dcterms:created xsi:type="dcterms:W3CDTF">2013-04-26T14:43:13Z</dcterms:created>
  <dcterms:modified xsi:type="dcterms:W3CDTF">2021-02-24T20:27:19Z</dcterms:modified>
</cp:coreProperties>
</file>