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7"/>
  </p:notesMasterIdLst>
  <p:handoutMasterIdLst>
    <p:handoutMasterId r:id="rId48"/>
  </p:handoutMasterIdLst>
  <p:sldIdLst>
    <p:sldId id="256" r:id="rId2"/>
    <p:sldId id="300" r:id="rId3"/>
    <p:sldId id="301"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9" r:id="rId36"/>
    <p:sldId id="290" r:id="rId37"/>
    <p:sldId id="291" r:id="rId38"/>
    <p:sldId id="292" r:id="rId39"/>
    <p:sldId id="293" r:id="rId40"/>
    <p:sldId id="294" r:id="rId41"/>
    <p:sldId id="295" r:id="rId42"/>
    <p:sldId id="296" r:id="rId43"/>
    <p:sldId id="297" r:id="rId44"/>
    <p:sldId id="298" r:id="rId45"/>
    <p:sldId id="299" r:id="rId46"/>
  </p:sldIdLst>
  <p:sldSz cx="9144000" cy="6858000" type="screen4x3"/>
  <p:notesSz cx="6858000" cy="9144000"/>
  <p:embeddedFontLst>
    <p:embeddedFont>
      <p:font typeface="Calibri" panose="020F0502020204030204" pitchFamily="34" charset="0"/>
      <p:regular r:id="rId49"/>
      <p:bold r:id="rId50"/>
      <p:italic r:id="rId51"/>
      <p:boldItalic r:id="rId5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ukkaprasad" initials="c" lastIdx="3" clrIdx="0">
    <p:extLst>
      <p:ext uri="{19B8F6BF-5375-455C-9EA6-DF929625EA0E}">
        <p15:presenceInfo xmlns:p15="http://schemas.microsoft.com/office/powerpoint/2012/main" userId="S-1-5-21-1666015839-3846122634-945917319-223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000FF"/>
    <a:srgbClr val="000000"/>
    <a:srgbClr val="FFFFCC"/>
    <a:srgbClr val="CCFFCC"/>
    <a:srgbClr val="FF00FF"/>
    <a:srgbClr val="366092"/>
    <a:srgbClr val="008080"/>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384" autoAdjust="0"/>
    <p:restoredTop sz="94709" autoAdjust="0"/>
  </p:normalViewPr>
  <p:slideViewPr>
    <p:cSldViewPr>
      <p:cViewPr varScale="1">
        <p:scale>
          <a:sx n="90" d="100"/>
          <a:sy n="90" d="100"/>
        </p:scale>
        <p:origin x="300" y="84"/>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font" Target="fonts/font2.fntdata"/><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commentAuthors" Target="commentAuthor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font" Target="fonts/font3.fntdata"/><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font" Target="fonts/font1.fntdata"/><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font" Target="fonts/font4.fntdata"/></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image" Target="../media/image28.wmf"/><Relationship Id="rId1" Type="http://schemas.openxmlformats.org/officeDocument/2006/relationships/image" Target="../media/image27.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image" Target="../media/image31.wmf"/><Relationship Id="rId1" Type="http://schemas.openxmlformats.org/officeDocument/2006/relationships/image" Target="../media/image30.wmf"/><Relationship Id="rId4" Type="http://schemas.openxmlformats.org/officeDocument/2006/relationships/image" Target="../media/image33.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34.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image" Target="../media/image36.wmf"/><Relationship Id="rId1" Type="http://schemas.openxmlformats.org/officeDocument/2006/relationships/image" Target="../media/image35.wmf"/><Relationship Id="rId4" Type="http://schemas.openxmlformats.org/officeDocument/2006/relationships/image" Target="../media/image38.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41.wmf"/><Relationship Id="rId2" Type="http://schemas.openxmlformats.org/officeDocument/2006/relationships/image" Target="../media/image40.wmf"/><Relationship Id="rId1" Type="http://schemas.openxmlformats.org/officeDocument/2006/relationships/image" Target="../media/image39.wmf"/><Relationship Id="rId4" Type="http://schemas.openxmlformats.org/officeDocument/2006/relationships/image" Target="../media/image42.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45.wmf"/><Relationship Id="rId2" Type="http://schemas.openxmlformats.org/officeDocument/2006/relationships/image" Target="../media/image44.wmf"/><Relationship Id="rId1" Type="http://schemas.openxmlformats.org/officeDocument/2006/relationships/image" Target="../media/image43.wmf"/><Relationship Id="rId4" Type="http://schemas.openxmlformats.org/officeDocument/2006/relationships/image" Target="../media/image46.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49.wmf"/><Relationship Id="rId2" Type="http://schemas.openxmlformats.org/officeDocument/2006/relationships/image" Target="../media/image48.wmf"/><Relationship Id="rId1" Type="http://schemas.openxmlformats.org/officeDocument/2006/relationships/image" Target="../media/image47.wmf"/><Relationship Id="rId4" Type="http://schemas.openxmlformats.org/officeDocument/2006/relationships/image" Target="../media/image50.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53.wmf"/><Relationship Id="rId2" Type="http://schemas.openxmlformats.org/officeDocument/2006/relationships/image" Target="../media/image52.wmf"/><Relationship Id="rId1" Type="http://schemas.openxmlformats.org/officeDocument/2006/relationships/image" Target="../media/image51.wmf"/><Relationship Id="rId4" Type="http://schemas.openxmlformats.org/officeDocument/2006/relationships/image" Target="../media/image54.wmf"/></Relationships>
</file>

<file path=ppt/drawings/_rels/vmlDrawing18.vml.rels><?xml version="1.0" encoding="UTF-8" standalone="yes"?>
<Relationships xmlns="http://schemas.openxmlformats.org/package/2006/relationships"><Relationship Id="rId2" Type="http://schemas.openxmlformats.org/officeDocument/2006/relationships/image" Target="../media/image56.wmf"/><Relationship Id="rId1" Type="http://schemas.openxmlformats.org/officeDocument/2006/relationships/image" Target="../media/image5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 Id="rId4"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 Id="rId4" Type="http://schemas.openxmlformats.org/officeDocument/2006/relationships/image" Target="../media/image14.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8/22/2019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5.wmf"/></Relationships>
</file>

<file path=ppt/slides/_rels/slide13.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oleObject" Target="../embeddings/oleObject5.bin"/><Relationship Id="rId7"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7.wmf"/><Relationship Id="rId5" Type="http://schemas.openxmlformats.org/officeDocument/2006/relationships/oleObject" Target="../embeddings/oleObject6.bin"/><Relationship Id="rId10" Type="http://schemas.openxmlformats.org/officeDocument/2006/relationships/image" Target="../media/image9.wmf"/><Relationship Id="rId4" Type="http://schemas.openxmlformats.org/officeDocument/2006/relationships/image" Target="../media/image6.wmf"/><Relationship Id="rId9" Type="http://schemas.openxmlformats.org/officeDocument/2006/relationships/oleObject" Target="../embeddings/oleObject8.bin"/></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0.w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13.wmf"/><Relationship Id="rId3" Type="http://schemas.openxmlformats.org/officeDocument/2006/relationships/oleObject" Target="../embeddings/oleObject10.bin"/><Relationship Id="rId7"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2.wmf"/><Relationship Id="rId5" Type="http://schemas.openxmlformats.org/officeDocument/2006/relationships/oleObject" Target="../embeddings/oleObject11.bin"/><Relationship Id="rId10" Type="http://schemas.openxmlformats.org/officeDocument/2006/relationships/image" Target="../media/image14.wmf"/><Relationship Id="rId4" Type="http://schemas.openxmlformats.org/officeDocument/2006/relationships/image" Target="../media/image11.wmf"/><Relationship Id="rId9" Type="http://schemas.openxmlformats.org/officeDocument/2006/relationships/oleObject" Target="../embeddings/oleObject13.bin"/></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oleObject" Target="../embeddings/oleObject14.bin"/><Relationship Id="rId7"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6.wmf"/><Relationship Id="rId5" Type="http://schemas.openxmlformats.org/officeDocument/2006/relationships/oleObject" Target="../embeddings/oleObject15.bin"/><Relationship Id="rId4" Type="http://schemas.openxmlformats.org/officeDocument/2006/relationships/image" Target="../media/image15.wmf"/></Relationships>
</file>

<file path=ppt/slides/_rels/slide24.x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oleObject" Target="../embeddings/oleObject17.bin"/><Relationship Id="rId7"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9.wmf"/><Relationship Id="rId5" Type="http://schemas.openxmlformats.org/officeDocument/2006/relationships/oleObject" Target="../embeddings/oleObject18.bin"/><Relationship Id="rId4" Type="http://schemas.openxmlformats.org/officeDocument/2006/relationships/image" Target="../media/image18.wmf"/></Relationships>
</file>

<file path=ppt/slides/_rels/slide25.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oleObject" Target="../embeddings/oleObject20.bin"/><Relationship Id="rId7"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2.wmf"/><Relationship Id="rId5" Type="http://schemas.openxmlformats.org/officeDocument/2006/relationships/oleObject" Target="../embeddings/oleObject21.bin"/><Relationship Id="rId4" Type="http://schemas.openxmlformats.org/officeDocument/2006/relationships/image" Target="../media/image21.w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oleObject" Target="../embeddings/oleObject23.bin"/><Relationship Id="rId7"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5.wmf"/><Relationship Id="rId5" Type="http://schemas.openxmlformats.org/officeDocument/2006/relationships/oleObject" Target="../embeddings/oleObject24.bin"/><Relationship Id="rId4" Type="http://schemas.openxmlformats.org/officeDocument/2006/relationships/image" Target="../media/image24.wmf"/></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image" Target="../media/image29.wmf"/><Relationship Id="rId3" Type="http://schemas.openxmlformats.org/officeDocument/2006/relationships/oleObject" Target="../embeddings/oleObject26.bin"/><Relationship Id="rId7"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28.wmf"/><Relationship Id="rId5" Type="http://schemas.openxmlformats.org/officeDocument/2006/relationships/oleObject" Target="../embeddings/oleObject27.bin"/><Relationship Id="rId4" Type="http://schemas.openxmlformats.org/officeDocument/2006/relationships/image" Target="../media/image27.wmf"/></Relationships>
</file>

<file path=ppt/slides/_rels/slide31.xml.rels><?xml version="1.0" encoding="UTF-8" standalone="yes"?>
<Relationships xmlns="http://schemas.openxmlformats.org/package/2006/relationships"><Relationship Id="rId8" Type="http://schemas.openxmlformats.org/officeDocument/2006/relationships/image" Target="../media/image32.wmf"/><Relationship Id="rId3" Type="http://schemas.openxmlformats.org/officeDocument/2006/relationships/oleObject" Target="../embeddings/oleObject29.bin"/><Relationship Id="rId7"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1.wmf"/><Relationship Id="rId5" Type="http://schemas.openxmlformats.org/officeDocument/2006/relationships/oleObject" Target="../embeddings/oleObject30.bin"/><Relationship Id="rId10" Type="http://schemas.openxmlformats.org/officeDocument/2006/relationships/image" Target="../media/image33.wmf"/><Relationship Id="rId4" Type="http://schemas.openxmlformats.org/officeDocument/2006/relationships/image" Target="../media/image30.wmf"/><Relationship Id="rId9" Type="http://schemas.openxmlformats.org/officeDocument/2006/relationships/oleObject" Target="../embeddings/oleObject32.bin"/></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33.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34.wmf"/></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8" Type="http://schemas.openxmlformats.org/officeDocument/2006/relationships/image" Target="../media/image37.wmf"/><Relationship Id="rId3" Type="http://schemas.openxmlformats.org/officeDocument/2006/relationships/oleObject" Target="../embeddings/oleObject34.bin"/><Relationship Id="rId7" Type="http://schemas.openxmlformats.org/officeDocument/2006/relationships/oleObject" Target="../embeddings/oleObject36.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36.wmf"/><Relationship Id="rId5" Type="http://schemas.openxmlformats.org/officeDocument/2006/relationships/oleObject" Target="../embeddings/oleObject35.bin"/><Relationship Id="rId10" Type="http://schemas.openxmlformats.org/officeDocument/2006/relationships/image" Target="../media/image38.wmf"/><Relationship Id="rId4" Type="http://schemas.openxmlformats.org/officeDocument/2006/relationships/image" Target="../media/image35.wmf"/><Relationship Id="rId9" Type="http://schemas.openxmlformats.org/officeDocument/2006/relationships/oleObject" Target="../embeddings/oleObject37.bin"/></Relationships>
</file>

<file path=ppt/slides/_rels/slide35.xml.rels><?xml version="1.0" encoding="UTF-8" standalone="yes"?>
<Relationships xmlns="http://schemas.openxmlformats.org/package/2006/relationships"><Relationship Id="rId8" Type="http://schemas.openxmlformats.org/officeDocument/2006/relationships/image" Target="../media/image41.wmf"/><Relationship Id="rId3" Type="http://schemas.openxmlformats.org/officeDocument/2006/relationships/oleObject" Target="../embeddings/oleObject38.bin"/><Relationship Id="rId7" Type="http://schemas.openxmlformats.org/officeDocument/2006/relationships/oleObject" Target="../embeddings/oleObject40.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40.wmf"/><Relationship Id="rId5" Type="http://schemas.openxmlformats.org/officeDocument/2006/relationships/oleObject" Target="../embeddings/oleObject39.bin"/><Relationship Id="rId10" Type="http://schemas.openxmlformats.org/officeDocument/2006/relationships/image" Target="../media/image42.wmf"/><Relationship Id="rId4" Type="http://schemas.openxmlformats.org/officeDocument/2006/relationships/image" Target="../media/image39.wmf"/><Relationship Id="rId9" Type="http://schemas.openxmlformats.org/officeDocument/2006/relationships/oleObject" Target="../embeddings/oleObject41.bin"/></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8" Type="http://schemas.openxmlformats.org/officeDocument/2006/relationships/image" Target="../media/image45.wmf"/><Relationship Id="rId3" Type="http://schemas.openxmlformats.org/officeDocument/2006/relationships/oleObject" Target="../embeddings/oleObject42.bin"/><Relationship Id="rId7" Type="http://schemas.openxmlformats.org/officeDocument/2006/relationships/oleObject" Target="../embeddings/oleObject44.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44.wmf"/><Relationship Id="rId5" Type="http://schemas.openxmlformats.org/officeDocument/2006/relationships/oleObject" Target="../embeddings/oleObject43.bin"/><Relationship Id="rId10" Type="http://schemas.openxmlformats.org/officeDocument/2006/relationships/image" Target="../media/image46.wmf"/><Relationship Id="rId4" Type="http://schemas.openxmlformats.org/officeDocument/2006/relationships/image" Target="../media/image43.wmf"/><Relationship Id="rId9" Type="http://schemas.openxmlformats.org/officeDocument/2006/relationships/oleObject" Target="../embeddings/oleObject45.bin"/></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8" Type="http://schemas.openxmlformats.org/officeDocument/2006/relationships/image" Target="../media/image49.wmf"/><Relationship Id="rId3" Type="http://schemas.openxmlformats.org/officeDocument/2006/relationships/oleObject" Target="../embeddings/oleObject46.bin"/><Relationship Id="rId7" Type="http://schemas.openxmlformats.org/officeDocument/2006/relationships/oleObject" Target="../embeddings/oleObject48.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48.wmf"/><Relationship Id="rId5" Type="http://schemas.openxmlformats.org/officeDocument/2006/relationships/oleObject" Target="../embeddings/oleObject47.bin"/><Relationship Id="rId10" Type="http://schemas.openxmlformats.org/officeDocument/2006/relationships/image" Target="../media/image50.wmf"/><Relationship Id="rId4" Type="http://schemas.openxmlformats.org/officeDocument/2006/relationships/image" Target="../media/image47.wmf"/><Relationship Id="rId9" Type="http://schemas.openxmlformats.org/officeDocument/2006/relationships/oleObject" Target="../embeddings/oleObject49.bin"/></Relationships>
</file>

<file path=ppt/slides/_rels/slide41.xml.rels><?xml version="1.0" encoding="UTF-8" standalone="yes"?>
<Relationships xmlns="http://schemas.openxmlformats.org/package/2006/relationships"><Relationship Id="rId8" Type="http://schemas.openxmlformats.org/officeDocument/2006/relationships/image" Target="../media/image53.wmf"/><Relationship Id="rId3" Type="http://schemas.openxmlformats.org/officeDocument/2006/relationships/oleObject" Target="../embeddings/oleObject50.bin"/><Relationship Id="rId7" Type="http://schemas.openxmlformats.org/officeDocument/2006/relationships/oleObject" Target="../embeddings/oleObject52.bin"/><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52.wmf"/><Relationship Id="rId5" Type="http://schemas.openxmlformats.org/officeDocument/2006/relationships/oleObject" Target="../embeddings/oleObject51.bin"/><Relationship Id="rId10" Type="http://schemas.openxmlformats.org/officeDocument/2006/relationships/image" Target="../media/image54.wmf"/><Relationship Id="rId4" Type="http://schemas.openxmlformats.org/officeDocument/2006/relationships/image" Target="../media/image51.wmf"/><Relationship Id="rId9" Type="http://schemas.openxmlformats.org/officeDocument/2006/relationships/oleObject" Target="../embeddings/oleObject53.bin"/></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oleObject" Target="../embeddings/oleObject54.bin"/><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56.wmf"/><Relationship Id="rId5" Type="http://schemas.openxmlformats.org/officeDocument/2006/relationships/oleObject" Target="../embeddings/oleObject55.bin"/><Relationship Id="rId4" Type="http://schemas.openxmlformats.org/officeDocument/2006/relationships/image" Target="../media/image55.wmf"/></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5.2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pPr>
            <a:r>
              <a:rPr lang="en-US" b="1" i="1" dirty="0"/>
              <a:t>Simple and Compound Interest </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Calculating Simple Interest (cont.)</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endParaRPr lang="en-US" dirty="0" smtClean="0"/>
          </a:p>
          <a:p>
            <a:r>
              <a:rPr lang="en-US" dirty="0" smtClean="0"/>
              <a:t>So, if we borrowed $5500 at the given rate of 8.5% for five years, we would owe </a:t>
            </a:r>
            <a:r>
              <a:rPr lang="en-US" dirty="0" smtClean="0">
                <a:solidFill>
                  <a:srgbClr val="FF0000"/>
                </a:solidFill>
              </a:rPr>
              <a:t>$2337.50 </a:t>
            </a:r>
            <a:r>
              <a:rPr lang="en-US" dirty="0" smtClean="0"/>
              <a:t>in interest along with the original principal of $5500 for a total purchase of $7837.50. </a:t>
            </a:r>
            <a:endParaRPr lang="en-US" dirty="0"/>
          </a:p>
        </p:txBody>
      </p:sp>
      <p:graphicFrame>
        <p:nvGraphicFramePr>
          <p:cNvPr id="1027" name="Object 3"/>
          <p:cNvGraphicFramePr>
            <a:graphicFrameLocks noChangeAspect="1"/>
          </p:cNvGraphicFramePr>
          <p:nvPr/>
        </p:nvGraphicFramePr>
        <p:xfrm>
          <a:off x="3096904" y="1385248"/>
          <a:ext cx="901700" cy="292100"/>
        </p:xfrm>
        <a:graphic>
          <a:graphicData uri="http://schemas.openxmlformats.org/presentationml/2006/ole">
            <mc:AlternateContent xmlns:mc="http://schemas.openxmlformats.org/markup-compatibility/2006">
              <mc:Choice xmlns:v="urn:schemas-microsoft-com:vml" Requires="v">
                <p:oleObj spid="_x0000_s1075" name="Equation" r:id="rId3" imgW="901440" imgH="291960" progId="Equation.DSMT4">
                  <p:embed/>
                </p:oleObj>
              </mc:Choice>
              <mc:Fallback>
                <p:oleObj name="Equation" r:id="rId3" imgW="901440" imgH="2919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96904" y="1385248"/>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8" name="Object 4"/>
          <p:cNvGraphicFramePr>
            <a:graphicFrameLocks noChangeAspect="1"/>
          </p:cNvGraphicFramePr>
          <p:nvPr/>
        </p:nvGraphicFramePr>
        <p:xfrm>
          <a:off x="3277548" y="1858368"/>
          <a:ext cx="2755900" cy="469900"/>
        </p:xfrm>
        <a:graphic>
          <a:graphicData uri="http://schemas.openxmlformats.org/presentationml/2006/ole">
            <mc:AlternateContent xmlns:mc="http://schemas.openxmlformats.org/markup-compatibility/2006">
              <mc:Choice xmlns:v="urn:schemas-microsoft-com:vml" Requires="v">
                <p:oleObj spid="_x0000_s1076" name="Equation" r:id="rId5" imgW="2755800" imgH="469800" progId="Equation.DSMT4">
                  <p:embed/>
                </p:oleObj>
              </mc:Choice>
              <mc:Fallback>
                <p:oleObj name="Equation" r:id="rId5" imgW="275580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77548" y="1858368"/>
                        <a:ext cx="2755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9" name="Object 5"/>
          <p:cNvGraphicFramePr>
            <a:graphicFrameLocks noChangeAspect="1"/>
          </p:cNvGraphicFramePr>
          <p:nvPr>
            <p:extLst>
              <p:ext uri="{D42A27DB-BD31-4B8C-83A1-F6EECF244321}">
                <p14:modId xmlns:p14="http://schemas.microsoft.com/office/powerpoint/2010/main" val="1969602512"/>
              </p:ext>
            </p:extLst>
          </p:nvPr>
        </p:nvGraphicFramePr>
        <p:xfrm>
          <a:off x="3277548" y="2451100"/>
          <a:ext cx="1638300" cy="368300"/>
        </p:xfrm>
        <a:graphic>
          <a:graphicData uri="http://schemas.openxmlformats.org/presentationml/2006/ole">
            <mc:AlternateContent xmlns:mc="http://schemas.openxmlformats.org/markup-compatibility/2006">
              <mc:Choice xmlns:v="urn:schemas-microsoft-com:vml" Requires="v">
                <p:oleObj spid="_x0000_s1077" name="Equation" r:id="rId7" imgW="1638000" imgH="368280" progId="Equation.DSMT4">
                  <p:embed/>
                </p:oleObj>
              </mc:Choice>
              <mc:Fallback>
                <p:oleObj name="Equation" r:id="rId7" imgW="1638000" imgH="368280" progId="Equation.DSMT4">
                  <p:embed/>
                  <p:pic>
                    <p:nvPicPr>
                      <p:cNvPr id="0" name="Picture 5"/>
                      <p:cNvPicPr>
                        <a:picLocks noChangeAspect="1" noChangeArrowheads="1"/>
                      </p:cNvPicPr>
                      <p:nvPr/>
                    </p:nvPicPr>
                    <p:blipFill>
                      <a:blip r:embed="rId8"/>
                      <a:srcRect/>
                      <a:stretch>
                        <a:fillRect/>
                      </a:stretch>
                    </p:blipFill>
                    <p:spPr bwMode="auto">
                      <a:xfrm>
                        <a:off x="3277548" y="2451100"/>
                        <a:ext cx="16383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Calculating Simple Interest on Purchases </a:t>
            </a:r>
            <a:endParaRPr lang="en-US" dirty="0"/>
          </a:p>
        </p:txBody>
      </p:sp>
      <p:sp>
        <p:nvSpPr>
          <p:cNvPr id="3" name="Content Placeholder 2"/>
          <p:cNvSpPr>
            <a:spLocks noGrp="1"/>
          </p:cNvSpPr>
          <p:nvPr>
            <p:ph idx="1"/>
          </p:nvPr>
        </p:nvSpPr>
        <p:spPr>
          <a:xfrm>
            <a:off x="457200" y="1280160"/>
            <a:ext cx="8229600" cy="4832092"/>
          </a:xfrm>
        </p:spPr>
        <p:txBody>
          <a:bodyPr>
            <a:spAutoFit/>
          </a:bodyPr>
          <a:lstStyle/>
          <a:p>
            <a:r>
              <a:rPr lang="en-US" dirty="0" smtClean="0"/>
              <a:t>Ian is purchasing a new television with a “deal” from Big Screens R Us. The deal offers </a:t>
            </a:r>
            <a:r>
              <a:rPr lang="en-US" dirty="0" smtClean="0">
                <a:solidFill>
                  <a:srgbClr val="0000FF"/>
                </a:solidFill>
              </a:rPr>
              <a:t>90 days</a:t>
            </a:r>
            <a:r>
              <a:rPr lang="en-US" dirty="0" smtClean="0"/>
              <a:t> same-as-cash to make the purchase. This means that at the end of 90 days, if Ian has paid off the cost of the television, he owes no interest charge. However, if Ian does not pay off the amount, he owes simple interest for the original purchase amount calculated over the entire </a:t>
            </a:r>
            <a:r>
              <a:rPr lang="en-US" dirty="0" smtClean="0">
                <a:solidFill>
                  <a:srgbClr val="0000FF"/>
                </a:solidFill>
              </a:rPr>
              <a:t>90 days</a:t>
            </a:r>
            <a:r>
              <a:rPr lang="en-US" dirty="0" smtClean="0"/>
              <a:t>. If the price of the television is </a:t>
            </a:r>
            <a:r>
              <a:rPr lang="en-US" dirty="0" smtClean="0">
                <a:solidFill>
                  <a:srgbClr val="0000FF"/>
                </a:solidFill>
              </a:rPr>
              <a:t>$2650 </a:t>
            </a:r>
            <a:r>
              <a:rPr lang="en-US" dirty="0" smtClean="0"/>
              <a:t>(tax included) with an annual interest rate of </a:t>
            </a:r>
            <a:r>
              <a:rPr lang="en-US" dirty="0" smtClean="0">
                <a:solidFill>
                  <a:srgbClr val="0000FF"/>
                </a:solidFill>
              </a:rPr>
              <a:t>21.99%</a:t>
            </a:r>
            <a:r>
              <a:rPr lang="en-US" dirty="0" smtClean="0"/>
              <a:t>, how much would Ian owe on the </a:t>
            </a:r>
            <a:r>
              <a:rPr lang="en-US" dirty="0" smtClean="0">
                <a:solidFill>
                  <a:srgbClr val="0000FF"/>
                </a:solidFill>
              </a:rPr>
              <a:t>91</a:t>
            </a:r>
            <a:r>
              <a:rPr lang="en-US" baseline="30000" dirty="0" smtClean="0"/>
              <a:t>st</a:t>
            </a:r>
            <a:r>
              <a:rPr lang="en-US" dirty="0" smtClean="0"/>
              <a:t> day if he made no payments during the first </a:t>
            </a:r>
            <a:r>
              <a:rPr lang="en-US" dirty="0" smtClean="0">
                <a:solidFill>
                  <a:srgbClr val="0000FF"/>
                </a:solidFill>
              </a:rPr>
              <a:t>90 days</a:t>
            </a:r>
            <a:r>
              <a:rPr lang="en-US" dirty="0" smtClean="0"/>
              <a:t>? </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Calculating Simple Interest on Purchases (cont.)</a:t>
            </a:r>
            <a:endParaRPr lang="en-US" dirty="0"/>
          </a:p>
        </p:txBody>
      </p:sp>
      <p:sp>
        <p:nvSpPr>
          <p:cNvPr id="3" name="Content Placeholder 2"/>
          <p:cNvSpPr>
            <a:spLocks noGrp="1"/>
          </p:cNvSpPr>
          <p:nvPr>
            <p:ph idx="1"/>
          </p:nvPr>
        </p:nvSpPr>
        <p:spPr/>
        <p:txBody>
          <a:bodyPr/>
          <a:lstStyle/>
          <a:p>
            <a:r>
              <a:rPr lang="en-US" b="1" dirty="0" smtClean="0"/>
              <a:t>Solution </a:t>
            </a:r>
          </a:p>
          <a:p>
            <a:r>
              <a:rPr lang="en-US" dirty="0" smtClean="0"/>
              <a:t>First, we want to determine the entire amount due after the 90 days has expired assuming that Ian has not paid any money toward the amount he owes. This means the principal of $2650 is still due in addition to the amount of interest that accumulated over the </a:t>
            </a:r>
            <a:br>
              <a:rPr lang="en-US" dirty="0" smtClean="0"/>
            </a:br>
            <a:r>
              <a:rPr lang="en-US" dirty="0" smtClean="0"/>
              <a:t>3 months that he borrowed the money. Since the formula for simple interest requires that time </a:t>
            </a:r>
            <a:r>
              <a:rPr lang="en-US" i="1" dirty="0" smtClean="0"/>
              <a:t>t </a:t>
            </a:r>
            <a:r>
              <a:rPr lang="en-US" dirty="0" smtClean="0"/>
              <a:t>must be given in years, we need to convert three months into a </a:t>
            </a:r>
            <a:endParaRPr lang="en-US" dirty="0" smtClean="0"/>
          </a:p>
          <a:p>
            <a:r>
              <a:rPr lang="en-US" dirty="0" smtClean="0"/>
              <a:t>fraction </a:t>
            </a:r>
            <a:r>
              <a:rPr lang="en-US" dirty="0" smtClean="0"/>
              <a:t>of a year; that is,             </a:t>
            </a:r>
            <a:r>
              <a:rPr lang="en-US" dirty="0" smtClean="0"/>
              <a:t> of </a:t>
            </a:r>
            <a:r>
              <a:rPr lang="en-US" dirty="0" smtClean="0"/>
              <a:t>a year.</a:t>
            </a:r>
            <a:r>
              <a:rPr lang="en-US" i="1" dirty="0" smtClean="0"/>
              <a:t> </a:t>
            </a:r>
            <a:endParaRPr lang="en-US" dirty="0"/>
          </a:p>
        </p:txBody>
      </p:sp>
      <p:graphicFrame>
        <p:nvGraphicFramePr>
          <p:cNvPr id="14338" name="Object 2"/>
          <p:cNvGraphicFramePr>
            <a:graphicFrameLocks noChangeAspect="1"/>
          </p:cNvGraphicFramePr>
          <p:nvPr>
            <p:extLst>
              <p:ext uri="{D42A27DB-BD31-4B8C-83A1-F6EECF244321}">
                <p14:modId xmlns:p14="http://schemas.microsoft.com/office/powerpoint/2010/main" val="2650255113"/>
              </p:ext>
            </p:extLst>
          </p:nvPr>
        </p:nvGraphicFramePr>
        <p:xfrm>
          <a:off x="4203700" y="5156647"/>
          <a:ext cx="1003300" cy="838200"/>
        </p:xfrm>
        <a:graphic>
          <a:graphicData uri="http://schemas.openxmlformats.org/presentationml/2006/ole">
            <mc:AlternateContent xmlns:mc="http://schemas.openxmlformats.org/markup-compatibility/2006">
              <mc:Choice xmlns:v="urn:schemas-microsoft-com:vml" Requires="v">
                <p:oleObj spid="_x0000_s14354" name="Equation" r:id="rId3" imgW="1002960" imgH="838080" progId="Equation.DSMT4">
                  <p:embed/>
                </p:oleObj>
              </mc:Choice>
              <mc:Fallback>
                <p:oleObj name="Equation" r:id="rId3" imgW="1002960" imgH="838080" progId="Equation.DSMT4">
                  <p:embed/>
                  <p:pic>
                    <p:nvPicPr>
                      <p:cNvPr id="0" name="Picture 2"/>
                      <p:cNvPicPr>
                        <a:picLocks noChangeAspect="1" noChangeArrowheads="1"/>
                      </p:cNvPicPr>
                      <p:nvPr/>
                    </p:nvPicPr>
                    <p:blipFill>
                      <a:blip r:embed="rId4"/>
                      <a:srcRect/>
                      <a:stretch>
                        <a:fillRect/>
                      </a:stretch>
                    </p:blipFill>
                    <p:spPr bwMode="auto">
                      <a:xfrm>
                        <a:off x="4203700" y="5156647"/>
                        <a:ext cx="1003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3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Calculating Simple Interest on Purchases (cont.)</a:t>
            </a:r>
            <a:endParaRPr lang="en-US" dirty="0"/>
          </a:p>
        </p:txBody>
      </p:sp>
      <p:sp>
        <p:nvSpPr>
          <p:cNvPr id="3" name="Content Placeholder 2"/>
          <p:cNvSpPr>
            <a:spLocks noGrp="1"/>
          </p:cNvSpPr>
          <p:nvPr>
            <p:ph idx="1"/>
          </p:nvPr>
        </p:nvSpPr>
        <p:spPr/>
        <p:txBody>
          <a:bodyPr/>
          <a:lstStyle/>
          <a:p>
            <a:r>
              <a:rPr lang="en-US" dirty="0" smtClean="0"/>
              <a:t>Remember that when using the formula, we need the interest rate to be in decimal form. Therefore, we have </a:t>
            </a:r>
            <a:endParaRPr lang="en-US" dirty="0" smtClean="0"/>
          </a:p>
          <a:p>
            <a:r>
              <a:rPr lang="en-US" dirty="0" smtClean="0"/>
              <a:t>that </a:t>
            </a:r>
            <a:r>
              <a:rPr lang="en-US" i="1" dirty="0" smtClean="0"/>
              <a:t>P </a:t>
            </a:r>
            <a:r>
              <a:rPr lang="en-US" dirty="0" smtClean="0"/>
              <a:t>= 2650, </a:t>
            </a:r>
            <a:r>
              <a:rPr lang="en-US" i="1" dirty="0" smtClean="0"/>
              <a:t>r</a:t>
            </a:r>
            <a:r>
              <a:rPr lang="en-US" dirty="0" smtClean="0"/>
              <a:t> = 0.2199, and</a:t>
            </a:r>
            <a:r>
              <a:rPr lang="en-US" i="1" dirty="0" smtClean="0"/>
              <a:t>  </a:t>
            </a:r>
          </a:p>
          <a:p>
            <a:r>
              <a:rPr lang="en-US" dirty="0" smtClean="0"/>
              <a:t>The amount of interest gained over three months can then be calculated as follows. </a:t>
            </a:r>
            <a:endParaRPr lang="en-US" dirty="0"/>
          </a:p>
        </p:txBody>
      </p:sp>
      <p:graphicFrame>
        <p:nvGraphicFramePr>
          <p:cNvPr id="15362" name="Object 2"/>
          <p:cNvGraphicFramePr>
            <a:graphicFrameLocks noChangeAspect="1"/>
          </p:cNvGraphicFramePr>
          <p:nvPr>
            <p:extLst>
              <p:ext uri="{D42A27DB-BD31-4B8C-83A1-F6EECF244321}">
                <p14:modId xmlns:p14="http://schemas.microsoft.com/office/powerpoint/2010/main" val="3012641539"/>
              </p:ext>
            </p:extLst>
          </p:nvPr>
        </p:nvGraphicFramePr>
        <p:xfrm>
          <a:off x="4865688" y="2057400"/>
          <a:ext cx="825500" cy="838200"/>
        </p:xfrm>
        <a:graphic>
          <a:graphicData uri="http://schemas.openxmlformats.org/presentationml/2006/ole">
            <mc:AlternateContent xmlns:mc="http://schemas.openxmlformats.org/markup-compatibility/2006">
              <mc:Choice xmlns:v="urn:schemas-microsoft-com:vml" Requires="v">
                <p:oleObj spid="_x0000_s15427" name="Equation" r:id="rId3" imgW="825480" imgH="838080" progId="Equation.DSMT4">
                  <p:embed/>
                </p:oleObj>
              </mc:Choice>
              <mc:Fallback>
                <p:oleObj name="Equation" r:id="rId3" imgW="825480" imgH="838080" progId="Equation.DSMT4">
                  <p:embed/>
                  <p:pic>
                    <p:nvPicPr>
                      <p:cNvPr id="0" name="Picture 2"/>
                      <p:cNvPicPr>
                        <a:picLocks noChangeAspect="1" noChangeArrowheads="1"/>
                      </p:cNvPicPr>
                      <p:nvPr/>
                    </p:nvPicPr>
                    <p:blipFill>
                      <a:blip r:embed="rId4"/>
                      <a:srcRect/>
                      <a:stretch>
                        <a:fillRect/>
                      </a:stretch>
                    </p:blipFill>
                    <p:spPr bwMode="auto">
                      <a:xfrm>
                        <a:off x="4865688" y="2057400"/>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4" name="Object 4"/>
          <p:cNvGraphicFramePr>
            <a:graphicFrameLocks noChangeAspect="1"/>
          </p:cNvGraphicFramePr>
          <p:nvPr/>
        </p:nvGraphicFramePr>
        <p:xfrm>
          <a:off x="2833048" y="3746500"/>
          <a:ext cx="901700" cy="292100"/>
        </p:xfrm>
        <a:graphic>
          <a:graphicData uri="http://schemas.openxmlformats.org/presentationml/2006/ole">
            <mc:AlternateContent xmlns:mc="http://schemas.openxmlformats.org/markup-compatibility/2006">
              <mc:Choice xmlns:v="urn:schemas-microsoft-com:vml" Requires="v">
                <p:oleObj spid="_x0000_s15428" name="Equation" r:id="rId5" imgW="901440" imgH="291960" progId="Equation.DSMT4">
                  <p:embed/>
                </p:oleObj>
              </mc:Choice>
              <mc:Fallback>
                <p:oleObj name="Equation" r:id="rId5" imgW="90144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33048" y="3746500"/>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5" name="Object 5"/>
          <p:cNvGraphicFramePr>
            <a:graphicFrameLocks noChangeAspect="1"/>
          </p:cNvGraphicFramePr>
          <p:nvPr/>
        </p:nvGraphicFramePr>
        <p:xfrm>
          <a:off x="3020704" y="4234036"/>
          <a:ext cx="3314700" cy="927100"/>
        </p:xfrm>
        <a:graphic>
          <a:graphicData uri="http://schemas.openxmlformats.org/presentationml/2006/ole">
            <mc:AlternateContent xmlns:mc="http://schemas.openxmlformats.org/markup-compatibility/2006">
              <mc:Choice xmlns:v="urn:schemas-microsoft-com:vml" Requires="v">
                <p:oleObj spid="_x0000_s15429" name="Equation" r:id="rId7" imgW="3314520" imgH="927000" progId="Equation.DSMT4">
                  <p:embed/>
                </p:oleObj>
              </mc:Choice>
              <mc:Fallback>
                <p:oleObj name="Equation" r:id="rId7" imgW="3314520" imgH="9270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20704" y="4234036"/>
                        <a:ext cx="33147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6" name="Object 6"/>
          <p:cNvGraphicFramePr>
            <a:graphicFrameLocks noChangeAspect="1"/>
          </p:cNvGraphicFramePr>
          <p:nvPr>
            <p:extLst>
              <p:ext uri="{D42A27DB-BD31-4B8C-83A1-F6EECF244321}">
                <p14:modId xmlns:p14="http://schemas.microsoft.com/office/powerpoint/2010/main" val="564107293"/>
              </p:ext>
            </p:extLst>
          </p:nvPr>
        </p:nvGraphicFramePr>
        <p:xfrm>
          <a:off x="3020704" y="5194300"/>
          <a:ext cx="1447800" cy="368300"/>
        </p:xfrm>
        <a:graphic>
          <a:graphicData uri="http://schemas.openxmlformats.org/presentationml/2006/ole">
            <mc:AlternateContent xmlns:mc="http://schemas.openxmlformats.org/markup-compatibility/2006">
              <mc:Choice xmlns:v="urn:schemas-microsoft-com:vml" Requires="v">
                <p:oleObj spid="_x0000_s15430" name="Equation" r:id="rId9" imgW="1447560" imgH="368280" progId="Equation.DSMT4">
                  <p:embed/>
                </p:oleObj>
              </mc:Choice>
              <mc:Fallback>
                <p:oleObj name="Equation" r:id="rId9" imgW="1447560" imgH="368280" progId="Equation.DSMT4">
                  <p:embed/>
                  <p:pic>
                    <p:nvPicPr>
                      <p:cNvPr id="0" name="Picture 6"/>
                      <p:cNvPicPr>
                        <a:picLocks noChangeAspect="1" noChangeArrowheads="1"/>
                      </p:cNvPicPr>
                      <p:nvPr/>
                    </p:nvPicPr>
                    <p:blipFill>
                      <a:blip r:embed="rId10"/>
                      <a:srcRect/>
                      <a:stretch>
                        <a:fillRect/>
                      </a:stretch>
                    </p:blipFill>
                    <p:spPr bwMode="auto">
                      <a:xfrm>
                        <a:off x="3020704" y="5194300"/>
                        <a:ext cx="14478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Calculating Simple Interest on Purchases (cont.)</a:t>
            </a:r>
            <a:endParaRPr lang="en-US" dirty="0"/>
          </a:p>
        </p:txBody>
      </p:sp>
      <p:sp>
        <p:nvSpPr>
          <p:cNvPr id="3" name="Content Placeholder 2"/>
          <p:cNvSpPr>
            <a:spLocks noGrp="1"/>
          </p:cNvSpPr>
          <p:nvPr>
            <p:ph idx="1"/>
          </p:nvPr>
        </p:nvSpPr>
        <p:spPr/>
        <p:txBody>
          <a:bodyPr/>
          <a:lstStyle/>
          <a:p>
            <a:r>
              <a:rPr lang="en-US" dirty="0" smtClean="0"/>
              <a:t>So, the amount of interest due at the end of 90 days would be $145.68. Therefore, the total amount Ian must pay for the television on the 91</a:t>
            </a:r>
            <a:r>
              <a:rPr lang="en-US" baseline="30000" dirty="0" smtClean="0"/>
              <a:t>st</a:t>
            </a:r>
            <a:r>
              <a:rPr lang="en-US" dirty="0" smtClean="0"/>
              <a:t> day is the sum of the principal and the interest. </a:t>
            </a:r>
          </a:p>
          <a:p>
            <a:pPr algn="ctr"/>
            <a:r>
              <a:rPr lang="en-US" dirty="0" smtClean="0">
                <a:solidFill>
                  <a:srgbClr val="000099"/>
                </a:solidFill>
              </a:rPr>
              <a:t>$2650 + $145.68 =</a:t>
            </a:r>
            <a:r>
              <a:rPr lang="en-US" dirty="0" smtClean="0">
                <a:solidFill>
                  <a:srgbClr val="FF0000"/>
                </a:solidFill>
              </a:rPr>
              <a:t> $2795.68 </a:t>
            </a:r>
            <a:endParaRPr lang="en-US"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#1 </a:t>
            </a:r>
            <a:endParaRPr lang="en-US" dirty="0"/>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Skill Check #1</a:t>
            </a:r>
          </a:p>
          <a:p>
            <a:r>
              <a:rPr lang="en-US" dirty="0" smtClean="0">
                <a:solidFill>
                  <a:srgbClr val="000000"/>
                </a:solidFill>
              </a:rPr>
              <a:t>Find the total cost of a loan for $4320 that has a simple interest rate of 15% for 18 months. </a:t>
            </a:r>
            <a:endParaRPr lang="en-US" dirty="0">
              <a:solidFill>
                <a:srgbClr val="000000"/>
              </a:solidFill>
            </a:endParaRPr>
          </a:p>
        </p:txBody>
      </p:sp>
      <p:sp>
        <p:nvSpPr>
          <p:cNvPr id="4" name="Rectangle 3"/>
          <p:cNvSpPr/>
          <p:nvPr/>
        </p:nvSpPr>
        <p:spPr>
          <a:xfrm>
            <a:off x="457200" y="5496580"/>
            <a:ext cx="4572000" cy="523220"/>
          </a:xfrm>
          <a:prstGeom prst="rect">
            <a:avLst/>
          </a:prstGeom>
        </p:spPr>
        <p:txBody>
          <a:bodyPr>
            <a:spAutoFit/>
          </a:bodyPr>
          <a:lstStyle/>
          <a:p>
            <a:r>
              <a:rPr lang="en-US" sz="2800" dirty="0" smtClean="0">
                <a:solidFill>
                  <a:srgbClr val="000000"/>
                </a:solidFill>
              </a:rPr>
              <a:t>Answers:  </a:t>
            </a:r>
            <a:r>
              <a:rPr lang="en-US" sz="2800" dirty="0" smtClean="0">
                <a:solidFill>
                  <a:srgbClr val="FF0000"/>
                </a:solidFill>
              </a:rPr>
              <a:t>$5292 </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Compound Interest </a:t>
            </a:r>
            <a:endParaRPr lang="en-US" dirty="0"/>
          </a:p>
        </p:txBody>
      </p:sp>
      <p:sp>
        <p:nvSpPr>
          <p:cNvPr id="3" name="Content Placeholder 2"/>
          <p:cNvSpPr>
            <a:spLocks noGrp="1"/>
          </p:cNvSpPr>
          <p:nvPr>
            <p:ph idx="1"/>
          </p:nvPr>
        </p:nvSpPr>
        <p:spPr>
          <a:xfrm>
            <a:off x="457200" y="1280160"/>
            <a:ext cx="8229600" cy="3625608"/>
          </a:xfrm>
          <a:solidFill>
            <a:srgbClr val="FFFFCC"/>
          </a:solidFill>
          <a:ln w="28575">
            <a:solidFill>
              <a:srgbClr val="000000"/>
            </a:solidFill>
          </a:ln>
        </p:spPr>
        <p:txBody>
          <a:bodyPr>
            <a:spAutoFit/>
          </a:bodyPr>
          <a:lstStyle/>
          <a:p>
            <a:pPr algn="ctr"/>
            <a:r>
              <a:rPr lang="en-US" b="1" dirty="0" smtClean="0">
                <a:solidFill>
                  <a:srgbClr val="000000"/>
                </a:solidFill>
              </a:rPr>
              <a:t>Compound Interest </a:t>
            </a:r>
          </a:p>
          <a:p>
            <a:r>
              <a:rPr lang="en-US" b="1" dirty="0" smtClean="0">
                <a:solidFill>
                  <a:srgbClr val="C00000"/>
                </a:solidFill>
              </a:rPr>
              <a:t>Compound interest</a:t>
            </a:r>
            <a:r>
              <a:rPr lang="en-US" dirty="0" smtClean="0">
                <a:solidFill>
                  <a:srgbClr val="000000"/>
                </a:solidFill>
              </a:rPr>
              <a:t> is interest that is computed based on both the principal and the accrued interest as additional principal at each interval. The future value is the total amount of money </a:t>
            </a:r>
            <a:r>
              <a:rPr lang="en-US" i="1" dirty="0" smtClean="0">
                <a:solidFill>
                  <a:srgbClr val="000000"/>
                </a:solidFill>
              </a:rPr>
              <a:t>A </a:t>
            </a:r>
            <a:r>
              <a:rPr lang="en-US" dirty="0" smtClean="0">
                <a:solidFill>
                  <a:srgbClr val="000000"/>
                </a:solidFill>
              </a:rPr>
              <a:t>that has been accrued after compounding at an annual percentage rate</a:t>
            </a:r>
            <a:r>
              <a:rPr lang="en-US" i="1" dirty="0" smtClean="0">
                <a:solidFill>
                  <a:srgbClr val="000000"/>
                </a:solidFill>
              </a:rPr>
              <a:t> r </a:t>
            </a:r>
            <a:r>
              <a:rPr lang="en-US" dirty="0" smtClean="0">
                <a:solidFill>
                  <a:srgbClr val="000000"/>
                </a:solidFill>
              </a:rPr>
              <a:t>based on the initial principal</a:t>
            </a:r>
            <a:r>
              <a:rPr lang="en-US" i="1" dirty="0" smtClean="0">
                <a:solidFill>
                  <a:srgbClr val="000000"/>
                </a:solidFill>
              </a:rPr>
              <a:t> P </a:t>
            </a:r>
            <a:r>
              <a:rPr lang="en-US" dirty="0" smtClean="0">
                <a:solidFill>
                  <a:srgbClr val="000000"/>
                </a:solidFill>
              </a:rPr>
              <a:t>with</a:t>
            </a:r>
            <a:r>
              <a:rPr lang="en-US" i="1" dirty="0" smtClean="0">
                <a:solidFill>
                  <a:srgbClr val="000000"/>
                </a:solidFill>
              </a:rPr>
              <a:t> n </a:t>
            </a:r>
            <a:r>
              <a:rPr lang="en-US" dirty="0" smtClean="0">
                <a:solidFill>
                  <a:srgbClr val="000000"/>
                </a:solidFill>
              </a:rPr>
              <a:t>compounding intervals per year for</a:t>
            </a:r>
            <a:r>
              <a:rPr lang="en-US" i="1" dirty="0" smtClean="0">
                <a:solidFill>
                  <a:srgbClr val="000000"/>
                </a:solidFill>
              </a:rPr>
              <a:t> t </a:t>
            </a:r>
            <a:r>
              <a:rPr lang="en-US" dirty="0" smtClean="0">
                <a:solidFill>
                  <a:srgbClr val="000000"/>
                </a:solidFill>
              </a:rPr>
              <a:t>years.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Compound Interest (cont.) </a:t>
            </a:r>
            <a:endParaRPr lang="en-US" dirty="0"/>
          </a:p>
        </p:txBody>
      </p:sp>
      <p:sp>
        <p:nvSpPr>
          <p:cNvPr id="3" name="Content Placeholder 2"/>
          <p:cNvSpPr>
            <a:spLocks noGrp="1"/>
          </p:cNvSpPr>
          <p:nvPr>
            <p:ph idx="1"/>
          </p:nvPr>
        </p:nvSpPr>
        <p:spPr>
          <a:xfrm>
            <a:off x="457200" y="1280160"/>
            <a:ext cx="8229600" cy="3022366"/>
          </a:xfrm>
          <a:solidFill>
            <a:srgbClr val="FFFFCC"/>
          </a:solidFill>
          <a:ln w="28575">
            <a:solidFill>
              <a:srgbClr val="000000"/>
            </a:solidFill>
          </a:ln>
        </p:spPr>
        <p:txBody>
          <a:bodyPr>
            <a:spAutoFit/>
          </a:bodyPr>
          <a:lstStyle/>
          <a:p>
            <a:pPr algn="ctr"/>
            <a:r>
              <a:rPr lang="en-US" b="1" dirty="0" smtClean="0">
                <a:solidFill>
                  <a:srgbClr val="000000"/>
                </a:solidFill>
              </a:rPr>
              <a:t>Compound Interest (cont.)</a:t>
            </a:r>
          </a:p>
          <a:p>
            <a:r>
              <a:rPr lang="en-US" dirty="0" smtClean="0">
                <a:solidFill>
                  <a:srgbClr val="000000"/>
                </a:solidFill>
              </a:rPr>
              <a:t>Future value of a compound interest account is calculated with the following formula.</a:t>
            </a:r>
          </a:p>
          <a:p>
            <a:endParaRPr lang="en-US" i="1" dirty="0" smtClean="0">
              <a:solidFill>
                <a:srgbClr val="000000"/>
              </a:solidFill>
            </a:endParaRPr>
          </a:p>
          <a:p>
            <a:endParaRPr lang="en-US" i="1" dirty="0" smtClean="0">
              <a:solidFill>
                <a:srgbClr val="000000"/>
              </a:solidFill>
            </a:endParaRPr>
          </a:p>
          <a:p>
            <a:r>
              <a:rPr lang="en-US" i="1" dirty="0" smtClean="0">
                <a:solidFill>
                  <a:srgbClr val="000000"/>
                </a:solidFill>
              </a:rPr>
              <a:t> </a:t>
            </a:r>
            <a:endParaRPr lang="en-US" dirty="0">
              <a:solidFill>
                <a:srgbClr val="000000"/>
              </a:solidFill>
            </a:endParaRPr>
          </a:p>
        </p:txBody>
      </p:sp>
      <p:graphicFrame>
        <p:nvGraphicFramePr>
          <p:cNvPr id="16386" name="Object 2"/>
          <p:cNvGraphicFramePr>
            <a:graphicFrameLocks noChangeAspect="1"/>
          </p:cNvGraphicFramePr>
          <p:nvPr/>
        </p:nvGraphicFramePr>
        <p:xfrm>
          <a:off x="3530600" y="2933700"/>
          <a:ext cx="2082800" cy="990600"/>
        </p:xfrm>
        <a:graphic>
          <a:graphicData uri="http://schemas.openxmlformats.org/presentationml/2006/ole">
            <mc:AlternateContent xmlns:mc="http://schemas.openxmlformats.org/markup-compatibility/2006">
              <mc:Choice xmlns:v="urn:schemas-microsoft-com:vml" Requires="v">
                <p:oleObj spid="_x0000_s16402" name="Equation" r:id="rId3" imgW="2082600" imgH="990360" progId="Equation.DSMT4">
                  <p:embed/>
                </p:oleObj>
              </mc:Choice>
              <mc:Fallback>
                <p:oleObj name="Equation" r:id="rId3" imgW="2082600" imgH="9903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30600" y="2933700"/>
                        <a:ext cx="2082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Table 1: Compounding Intervals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10937870"/>
              </p:ext>
            </p:extLst>
          </p:nvPr>
        </p:nvGraphicFramePr>
        <p:xfrm>
          <a:off x="457200" y="1279525"/>
          <a:ext cx="8229600" cy="4389120"/>
        </p:xfrm>
        <a:graphic>
          <a:graphicData uri="http://schemas.openxmlformats.org/drawingml/2006/table">
            <a:tbl>
              <a:tblPr firstRow="1" bandRow="1">
                <a:tableStyleId>{5C22544A-7EE6-4342-B048-85BDC9FD1C3A}</a:tableStyleId>
              </a:tblPr>
              <a:tblGrid>
                <a:gridCol w="4114800"/>
                <a:gridCol w="4114800"/>
              </a:tblGrid>
              <a:tr h="548640">
                <a:tc gridSpan="2">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1: Compounding Intervals</a:t>
                      </a:r>
                      <a:endParaRPr lang="en-US" sz="2400" b="1" i="0" u="none" strike="noStrike" dirty="0">
                        <a:solidFill>
                          <a:schemeClr val="bg1"/>
                        </a:solidFill>
                        <a:latin typeface="Calibri"/>
                      </a:endParaRPr>
                    </a:p>
                  </a:txBody>
                  <a:tcPr marL="9525" marR="9525" marT="9525" marB="0" anchor="ctr"/>
                </a:tc>
                <a:tc hMerge="1">
                  <a:txBody>
                    <a:bodyPr/>
                    <a:lstStyle/>
                    <a:p>
                      <a:pPr algn="ctr" fontAlgn="b"/>
                      <a:endParaRPr lang="en-US" sz="2800" b="0" i="0" u="none" strike="noStrike" dirty="0">
                        <a:solidFill>
                          <a:srgbClr val="000000"/>
                        </a:solidFill>
                        <a:latin typeface="Calibri"/>
                      </a:endParaRPr>
                    </a:p>
                  </a:txBody>
                  <a:tcPr marL="9525" marR="9525" marT="9525" marB="0" anchor="ctr"/>
                </a:tc>
              </a:tr>
              <a:tr h="548640">
                <a:tc>
                  <a:txBody>
                    <a:bodyPr/>
                    <a:lstStyle/>
                    <a:p>
                      <a:pPr algn="ctr" fontAlgn="b"/>
                      <a:r>
                        <a:rPr lang="en-US" sz="2400" b="1" i="0" u="none" strike="noStrike" dirty="0">
                          <a:solidFill>
                            <a:srgbClr val="000000"/>
                          </a:solidFill>
                          <a:latin typeface="Calibri"/>
                        </a:rPr>
                        <a:t>Compounding </a:t>
                      </a:r>
                    </a:p>
                  </a:txBody>
                  <a:tcPr marL="9525" marR="9525" marT="9525" marB="0" anchor="ctr"/>
                </a:tc>
                <a:tc>
                  <a:txBody>
                    <a:bodyPr/>
                    <a:lstStyle/>
                    <a:p>
                      <a:pPr algn="ctr" fontAlgn="b"/>
                      <a:r>
                        <a:rPr lang="en-US" sz="2400" b="1" i="0" u="none" strike="noStrike" dirty="0">
                          <a:solidFill>
                            <a:srgbClr val="000000"/>
                          </a:solidFill>
                          <a:latin typeface="Calibri"/>
                        </a:rPr>
                        <a:t>Number per Year</a:t>
                      </a:r>
                    </a:p>
                  </a:txBody>
                  <a:tcPr marL="9525" marR="9525" marT="9525" marB="0" anchor="ctr"/>
                </a:tc>
              </a:tr>
              <a:tr h="548640">
                <a:tc>
                  <a:txBody>
                    <a:bodyPr/>
                    <a:lstStyle/>
                    <a:p>
                      <a:pPr algn="ctr" fontAlgn="b"/>
                      <a:r>
                        <a:rPr lang="en-US" sz="2400" b="0" i="0" u="none" strike="noStrike">
                          <a:solidFill>
                            <a:srgbClr val="000000"/>
                          </a:solidFill>
                          <a:latin typeface="Calibri"/>
                        </a:rPr>
                        <a:t>Annually</a:t>
                      </a:r>
                    </a:p>
                  </a:txBody>
                  <a:tcPr marL="9525" marR="9525" marT="9525" marB="0" anchor="ctr"/>
                </a:tc>
                <a:tc>
                  <a:txBody>
                    <a:bodyPr/>
                    <a:lstStyle/>
                    <a:p>
                      <a:pPr algn="ctr" fontAlgn="b"/>
                      <a:r>
                        <a:rPr lang="en-US" sz="2400" b="0" i="0" u="none" strike="noStrike" dirty="0">
                          <a:solidFill>
                            <a:srgbClr val="000000"/>
                          </a:solidFill>
                          <a:latin typeface="Calibri"/>
                        </a:rPr>
                        <a:t>1</a:t>
                      </a:r>
                    </a:p>
                  </a:txBody>
                  <a:tcPr marL="9525" marR="9525" marT="9525" marB="0" anchor="ctr"/>
                </a:tc>
              </a:tr>
              <a:tr h="548640">
                <a:tc>
                  <a:txBody>
                    <a:bodyPr/>
                    <a:lstStyle/>
                    <a:p>
                      <a:pPr algn="ctr" fontAlgn="b"/>
                      <a:r>
                        <a:rPr lang="en-US" sz="2400" b="0" i="0" u="none" strike="noStrike" dirty="0" smtClean="0">
                          <a:solidFill>
                            <a:srgbClr val="000000"/>
                          </a:solidFill>
                          <a:latin typeface="Calibri"/>
                        </a:rPr>
                        <a:t>Semi-Annually</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2</a:t>
                      </a:r>
                    </a:p>
                  </a:txBody>
                  <a:tcPr marL="9525" marR="9525" marT="9525" marB="0" anchor="ctr"/>
                </a:tc>
              </a:tr>
              <a:tr h="548640">
                <a:tc>
                  <a:txBody>
                    <a:bodyPr/>
                    <a:lstStyle/>
                    <a:p>
                      <a:pPr algn="ctr" fontAlgn="b"/>
                      <a:r>
                        <a:rPr lang="en-US" sz="2400" b="0" i="0" u="none" strike="noStrike">
                          <a:solidFill>
                            <a:srgbClr val="000000"/>
                          </a:solidFill>
                          <a:latin typeface="Calibri"/>
                        </a:rPr>
                        <a:t>Quarterly</a:t>
                      </a:r>
                    </a:p>
                  </a:txBody>
                  <a:tcPr marL="9525" marR="9525" marT="9525" marB="0" anchor="ctr"/>
                </a:tc>
                <a:tc>
                  <a:txBody>
                    <a:bodyPr/>
                    <a:lstStyle/>
                    <a:p>
                      <a:pPr algn="ctr" fontAlgn="b"/>
                      <a:r>
                        <a:rPr lang="en-US" sz="2400" b="0" i="0" u="none" strike="noStrike">
                          <a:solidFill>
                            <a:srgbClr val="000000"/>
                          </a:solidFill>
                          <a:latin typeface="Calibri"/>
                        </a:rPr>
                        <a:t>4</a:t>
                      </a:r>
                    </a:p>
                  </a:txBody>
                  <a:tcPr marL="9525" marR="9525" marT="9525" marB="0" anchor="ctr"/>
                </a:tc>
              </a:tr>
              <a:tr h="548640">
                <a:tc>
                  <a:txBody>
                    <a:bodyPr/>
                    <a:lstStyle/>
                    <a:p>
                      <a:pPr algn="ctr" fontAlgn="b"/>
                      <a:r>
                        <a:rPr lang="en-US" sz="2400" b="0" i="0" u="none" strike="noStrike">
                          <a:solidFill>
                            <a:srgbClr val="000000"/>
                          </a:solidFill>
                          <a:latin typeface="Calibri"/>
                        </a:rPr>
                        <a:t>Monthly</a:t>
                      </a:r>
                    </a:p>
                  </a:txBody>
                  <a:tcPr marL="9525" marR="9525" marT="9525" marB="0" anchor="ctr"/>
                </a:tc>
                <a:tc>
                  <a:txBody>
                    <a:bodyPr/>
                    <a:lstStyle/>
                    <a:p>
                      <a:pPr algn="ctr" fontAlgn="b"/>
                      <a:r>
                        <a:rPr lang="en-US" sz="2400" b="0" i="0" u="none" strike="noStrike">
                          <a:solidFill>
                            <a:srgbClr val="000000"/>
                          </a:solidFill>
                          <a:latin typeface="Calibri"/>
                        </a:rPr>
                        <a:t>12</a:t>
                      </a:r>
                    </a:p>
                  </a:txBody>
                  <a:tcPr marL="9525" marR="9525" marT="9525" marB="0" anchor="ctr"/>
                </a:tc>
              </a:tr>
              <a:tr h="548640">
                <a:tc>
                  <a:txBody>
                    <a:bodyPr/>
                    <a:lstStyle/>
                    <a:p>
                      <a:pPr algn="ctr" fontAlgn="b"/>
                      <a:r>
                        <a:rPr lang="en-US" sz="2400" b="0" i="0" u="none" strike="noStrike">
                          <a:solidFill>
                            <a:srgbClr val="000000"/>
                          </a:solidFill>
                          <a:latin typeface="Calibri"/>
                        </a:rPr>
                        <a:t>Weekly</a:t>
                      </a:r>
                    </a:p>
                  </a:txBody>
                  <a:tcPr marL="9525" marR="9525" marT="9525" marB="0" anchor="ctr"/>
                </a:tc>
                <a:tc>
                  <a:txBody>
                    <a:bodyPr/>
                    <a:lstStyle/>
                    <a:p>
                      <a:pPr algn="ctr" fontAlgn="b"/>
                      <a:r>
                        <a:rPr lang="en-US" sz="2400" b="0" i="0" u="none" strike="noStrike">
                          <a:solidFill>
                            <a:srgbClr val="000000"/>
                          </a:solidFill>
                          <a:latin typeface="Calibri"/>
                        </a:rPr>
                        <a:t>52</a:t>
                      </a:r>
                    </a:p>
                  </a:txBody>
                  <a:tcPr marL="9525" marR="9525" marT="9525" marB="0" anchor="ctr"/>
                </a:tc>
              </a:tr>
              <a:tr h="548640">
                <a:tc>
                  <a:txBody>
                    <a:bodyPr/>
                    <a:lstStyle/>
                    <a:p>
                      <a:pPr algn="ctr" fontAlgn="b"/>
                      <a:r>
                        <a:rPr lang="en-US" sz="2400" b="0" i="0" u="none" strike="noStrike">
                          <a:solidFill>
                            <a:srgbClr val="000000"/>
                          </a:solidFill>
                          <a:latin typeface="Calibri"/>
                        </a:rPr>
                        <a:t>Daily</a:t>
                      </a:r>
                    </a:p>
                  </a:txBody>
                  <a:tcPr marL="9525" marR="9525" marT="9525" marB="0" anchor="ctr"/>
                </a:tc>
                <a:tc>
                  <a:txBody>
                    <a:bodyPr/>
                    <a:lstStyle/>
                    <a:p>
                      <a:pPr algn="ctr" fontAlgn="b"/>
                      <a:r>
                        <a:rPr lang="en-US" sz="2400" b="0" i="0" u="none" strike="noStrike" dirty="0">
                          <a:solidFill>
                            <a:srgbClr val="000000"/>
                          </a:solidFill>
                          <a:latin typeface="Calibri"/>
                        </a:rPr>
                        <a:t>365</a:t>
                      </a: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Computing Compound Interest </a:t>
            </a:r>
            <a:endParaRPr lang="en-US" dirty="0"/>
          </a:p>
        </p:txBody>
      </p:sp>
      <p:sp>
        <p:nvSpPr>
          <p:cNvPr id="3" name="Content Placeholder 2"/>
          <p:cNvSpPr>
            <a:spLocks noGrp="1"/>
          </p:cNvSpPr>
          <p:nvPr>
            <p:ph idx="1"/>
          </p:nvPr>
        </p:nvSpPr>
        <p:spPr/>
        <p:txBody>
          <a:bodyPr/>
          <a:lstStyle/>
          <a:p>
            <a:r>
              <a:rPr lang="en-US" dirty="0" smtClean="0"/>
              <a:t>Lilly deposits </a:t>
            </a:r>
            <a:r>
              <a:rPr lang="en-US" dirty="0" smtClean="0">
                <a:solidFill>
                  <a:srgbClr val="0000FF"/>
                </a:solidFill>
              </a:rPr>
              <a:t>$12,000</a:t>
            </a:r>
            <a:r>
              <a:rPr lang="en-US" dirty="0" smtClean="0"/>
              <a:t> into an account with an annual interest rate of </a:t>
            </a:r>
            <a:r>
              <a:rPr lang="en-US" dirty="0" smtClean="0">
                <a:solidFill>
                  <a:srgbClr val="0000FF"/>
                </a:solidFill>
              </a:rPr>
              <a:t>4.5%</a:t>
            </a:r>
            <a:r>
              <a:rPr lang="en-US" dirty="0" smtClean="0"/>
              <a:t> compounded monthly. If she leaves the money in the account for </a:t>
            </a:r>
            <a:r>
              <a:rPr lang="en-US" dirty="0" smtClean="0">
                <a:solidFill>
                  <a:srgbClr val="0000FF"/>
                </a:solidFill>
              </a:rPr>
              <a:t>10 years</a:t>
            </a:r>
            <a:r>
              <a:rPr lang="en-US" dirty="0" smtClean="0"/>
              <a:t>, what will the future value be at the end of this time period? </a:t>
            </a:r>
          </a:p>
          <a:p>
            <a:r>
              <a:rPr lang="en-US" b="1" dirty="0" smtClean="0"/>
              <a:t>Solution </a:t>
            </a:r>
          </a:p>
          <a:p>
            <a:r>
              <a:rPr lang="en-US" dirty="0" smtClean="0"/>
              <a:t>We can use the compound interest formula to compute the future value for Lilly after 10 years. In her case, </a:t>
            </a:r>
            <a:r>
              <a:rPr lang="en-US" i="1" dirty="0" smtClean="0"/>
              <a:t>P </a:t>
            </a:r>
            <a:r>
              <a:rPr lang="en-US" dirty="0" smtClean="0"/>
              <a:t>= 12,000,</a:t>
            </a:r>
            <a:r>
              <a:rPr lang="en-US" i="1" dirty="0" smtClean="0"/>
              <a:t> r </a:t>
            </a:r>
            <a:r>
              <a:rPr lang="en-US" dirty="0" smtClean="0"/>
              <a:t>= 0.045, and </a:t>
            </a:r>
            <a:r>
              <a:rPr lang="en-US" i="1" dirty="0" smtClean="0"/>
              <a:t>t </a:t>
            </a:r>
            <a:r>
              <a:rPr lang="en-US" dirty="0" smtClean="0"/>
              <a:t>= 10. Since interest is compounded monthly,</a:t>
            </a:r>
            <a:r>
              <a:rPr lang="en-US" i="1" dirty="0" smtClean="0"/>
              <a:t> n </a:t>
            </a:r>
            <a:r>
              <a:rPr lang="en-US" dirty="0" smtClean="0"/>
              <a:t>= 12. So we have the following.</a:t>
            </a:r>
            <a:r>
              <a:rPr lang="en-US" i="1" dirty="0" smtClean="0"/>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 Objectives </a:t>
            </a:r>
            <a:endParaRPr lang="en-US" dirty="0"/>
          </a:p>
        </p:txBody>
      </p:sp>
      <p:sp>
        <p:nvSpPr>
          <p:cNvPr id="3" name="Content Placeholder 2"/>
          <p:cNvSpPr>
            <a:spLocks noGrp="1"/>
          </p:cNvSpPr>
          <p:nvPr>
            <p:ph idx="1"/>
          </p:nvPr>
        </p:nvSpPr>
        <p:spPr>
          <a:xfrm>
            <a:off x="457200" y="1280160"/>
            <a:ext cx="8229600" cy="3108543"/>
          </a:xfrm>
        </p:spPr>
        <p:txBody>
          <a:bodyPr>
            <a:spAutoFit/>
          </a:bodyPr>
          <a:lstStyle/>
          <a:p>
            <a:pPr marL="457200" indent="-457200">
              <a:buFont typeface="Courier New" panose="02070309020205020404" pitchFamily="49" charset="0"/>
              <a:buChar char="o"/>
            </a:pPr>
            <a:r>
              <a:rPr lang="en-US" dirty="0"/>
              <a:t>Calculate annual percentage </a:t>
            </a:r>
            <a:r>
              <a:rPr lang="en-US" dirty="0" smtClean="0"/>
              <a:t>yield.</a:t>
            </a:r>
            <a:endParaRPr lang="en-US" dirty="0"/>
          </a:p>
          <a:p>
            <a:pPr marL="457200" indent="-457200">
              <a:buFont typeface="Courier New" panose="02070309020205020404" pitchFamily="49" charset="0"/>
              <a:buChar char="o"/>
            </a:pPr>
            <a:r>
              <a:rPr lang="en-US" dirty="0"/>
              <a:t>Calculate </a:t>
            </a:r>
            <a:r>
              <a:rPr lang="en-US" dirty="0" smtClean="0"/>
              <a:t>APR.</a:t>
            </a:r>
            <a:endParaRPr lang="en-US" dirty="0"/>
          </a:p>
          <a:p>
            <a:pPr marL="457200" indent="-457200">
              <a:buFont typeface="Courier New" panose="02070309020205020404" pitchFamily="49" charset="0"/>
              <a:buChar char="o"/>
            </a:pPr>
            <a:r>
              <a:rPr lang="en-US" dirty="0"/>
              <a:t>Calculate compound </a:t>
            </a:r>
            <a:r>
              <a:rPr lang="en-US" dirty="0" smtClean="0"/>
              <a:t>interest.</a:t>
            </a:r>
            <a:endParaRPr lang="en-US" dirty="0"/>
          </a:p>
          <a:p>
            <a:pPr marL="457200" indent="-457200">
              <a:buFont typeface="Courier New" panose="02070309020205020404" pitchFamily="49" charset="0"/>
              <a:buChar char="o"/>
            </a:pPr>
            <a:r>
              <a:rPr lang="en-US" dirty="0"/>
              <a:t>Calculate future </a:t>
            </a:r>
            <a:r>
              <a:rPr lang="en-US" dirty="0" smtClean="0"/>
              <a:t>value.</a:t>
            </a:r>
            <a:endParaRPr lang="en-US" dirty="0"/>
          </a:p>
          <a:p>
            <a:pPr marL="457200" indent="-457200">
              <a:buFont typeface="Courier New" panose="02070309020205020404" pitchFamily="49" charset="0"/>
              <a:buChar char="o"/>
            </a:pPr>
            <a:r>
              <a:rPr lang="en-US" dirty="0"/>
              <a:t>Calculate simple </a:t>
            </a:r>
            <a:r>
              <a:rPr lang="en-US" dirty="0" smtClean="0"/>
              <a:t>interest.</a:t>
            </a:r>
            <a:endParaRPr lang="en-US" dirty="0"/>
          </a:p>
          <a:p>
            <a:pPr marL="457200" indent="-457200">
              <a:buFont typeface="Courier New" panose="02070309020205020404" pitchFamily="49" charset="0"/>
              <a:buChar char="o"/>
            </a:pPr>
            <a:r>
              <a:rPr lang="en-US" dirty="0"/>
              <a:t>Understand terminology related to </a:t>
            </a:r>
            <a:r>
              <a:rPr lang="en-US" dirty="0" smtClean="0"/>
              <a:t>interest.</a:t>
            </a:r>
            <a:endParaRPr lang="en-US" dirty="0"/>
          </a:p>
        </p:txBody>
      </p:sp>
    </p:spTree>
    <p:extLst>
      <p:ext uri="{BB962C8B-B14F-4D97-AF65-F5344CB8AC3E}">
        <p14:creationId xmlns:p14="http://schemas.microsoft.com/office/powerpoint/2010/main" val="47283275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Computing Compound Interest (cont.)</a:t>
            </a:r>
            <a:endParaRPr lang="en-US" dirty="0"/>
          </a:p>
        </p:txBody>
      </p:sp>
      <p:sp>
        <p:nvSpPr>
          <p:cNvPr id="3" name="Content Placeholder 2"/>
          <p:cNvSpPr>
            <a:spLocks noGrp="1"/>
          </p:cNvSpPr>
          <p:nvPr>
            <p:ph idx="1"/>
          </p:nvPr>
        </p:nvSpPr>
        <p:spPr/>
        <p:txBody>
          <a:bodyPr anchor="b"/>
          <a:lstStyle/>
          <a:p>
            <a:r>
              <a:rPr lang="en-US" dirty="0" smtClean="0"/>
              <a:t>So, after 10 years, Lilly will have accumulated a total of </a:t>
            </a:r>
            <a:r>
              <a:rPr lang="en-US" dirty="0" smtClean="0">
                <a:solidFill>
                  <a:srgbClr val="FF0000"/>
                </a:solidFill>
              </a:rPr>
              <a:t>$18,803.91</a:t>
            </a:r>
            <a:r>
              <a:rPr lang="en-US" dirty="0" smtClean="0"/>
              <a:t>, which includes her initial investment of $12,000. </a:t>
            </a:r>
            <a:endParaRPr lang="en-US" dirty="0"/>
          </a:p>
        </p:txBody>
      </p:sp>
      <p:graphicFrame>
        <p:nvGraphicFramePr>
          <p:cNvPr id="17411" name="Object 3"/>
          <p:cNvGraphicFramePr>
            <a:graphicFrameLocks noChangeAspect="1"/>
          </p:cNvGraphicFramePr>
          <p:nvPr/>
        </p:nvGraphicFramePr>
        <p:xfrm>
          <a:off x="2133600" y="1439840"/>
          <a:ext cx="2082800" cy="990600"/>
        </p:xfrm>
        <a:graphic>
          <a:graphicData uri="http://schemas.openxmlformats.org/presentationml/2006/ole">
            <mc:AlternateContent xmlns:mc="http://schemas.openxmlformats.org/markup-compatibility/2006">
              <mc:Choice xmlns:v="urn:schemas-microsoft-com:vml" Requires="v">
                <p:oleObj spid="_x0000_s17475" name="Equation" r:id="rId3" imgW="2082600" imgH="990360" progId="Equation.DSMT4">
                  <p:embed/>
                </p:oleObj>
              </mc:Choice>
              <mc:Fallback>
                <p:oleObj name="Equation" r:id="rId3" imgW="2082600" imgH="9903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33600" y="1439840"/>
                        <a:ext cx="2082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2" name="Object 4"/>
          <p:cNvGraphicFramePr>
            <a:graphicFrameLocks noChangeAspect="1"/>
          </p:cNvGraphicFramePr>
          <p:nvPr/>
        </p:nvGraphicFramePr>
        <p:xfrm>
          <a:off x="2397456" y="2563504"/>
          <a:ext cx="3454400" cy="990600"/>
        </p:xfrm>
        <a:graphic>
          <a:graphicData uri="http://schemas.openxmlformats.org/presentationml/2006/ole">
            <mc:AlternateContent xmlns:mc="http://schemas.openxmlformats.org/markup-compatibility/2006">
              <mc:Choice xmlns:v="urn:schemas-microsoft-com:vml" Requires="v">
                <p:oleObj spid="_x0000_s17476" name="Equation" r:id="rId5" imgW="3454200" imgH="990360" progId="Equation.DSMT4">
                  <p:embed/>
                </p:oleObj>
              </mc:Choice>
              <mc:Fallback>
                <p:oleObj name="Equation" r:id="rId5" imgW="3454200" imgH="9903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97456" y="2563504"/>
                        <a:ext cx="3454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3" name="Object 5"/>
          <p:cNvGraphicFramePr>
            <a:graphicFrameLocks noChangeAspect="1"/>
          </p:cNvGraphicFramePr>
          <p:nvPr/>
        </p:nvGraphicFramePr>
        <p:xfrm>
          <a:off x="2397456" y="3657600"/>
          <a:ext cx="2654300" cy="533400"/>
        </p:xfrm>
        <a:graphic>
          <a:graphicData uri="http://schemas.openxmlformats.org/presentationml/2006/ole">
            <mc:AlternateContent xmlns:mc="http://schemas.openxmlformats.org/markup-compatibility/2006">
              <mc:Choice xmlns:v="urn:schemas-microsoft-com:vml" Requires="v">
                <p:oleObj spid="_x0000_s17477" name="Equation" r:id="rId7" imgW="2654280" imgH="533160" progId="Equation.DSMT4">
                  <p:embed/>
                </p:oleObj>
              </mc:Choice>
              <mc:Fallback>
                <p:oleObj name="Equation" r:id="rId7" imgW="2654280" imgH="5331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97456" y="3657600"/>
                        <a:ext cx="26543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4" name="Object 6"/>
          <p:cNvGraphicFramePr>
            <a:graphicFrameLocks noChangeAspect="1"/>
          </p:cNvGraphicFramePr>
          <p:nvPr>
            <p:extLst>
              <p:ext uri="{D42A27DB-BD31-4B8C-83A1-F6EECF244321}">
                <p14:modId xmlns:p14="http://schemas.microsoft.com/office/powerpoint/2010/main" val="4052785412"/>
              </p:ext>
            </p:extLst>
          </p:nvPr>
        </p:nvGraphicFramePr>
        <p:xfrm>
          <a:off x="5105400" y="3746500"/>
          <a:ext cx="1917700" cy="368300"/>
        </p:xfrm>
        <a:graphic>
          <a:graphicData uri="http://schemas.openxmlformats.org/presentationml/2006/ole">
            <mc:AlternateContent xmlns:mc="http://schemas.openxmlformats.org/markup-compatibility/2006">
              <mc:Choice xmlns:v="urn:schemas-microsoft-com:vml" Requires="v">
                <p:oleObj spid="_x0000_s17478" name="Equation" r:id="rId9" imgW="1917360" imgH="368280" progId="Equation.DSMT4">
                  <p:embed/>
                </p:oleObj>
              </mc:Choice>
              <mc:Fallback>
                <p:oleObj name="Equation" r:id="rId9" imgW="1917360" imgH="368280" progId="Equation.DSMT4">
                  <p:embed/>
                  <p:pic>
                    <p:nvPicPr>
                      <p:cNvPr id="0" name="Picture 6"/>
                      <p:cNvPicPr>
                        <a:picLocks noChangeAspect="1" noChangeArrowheads="1"/>
                      </p:cNvPicPr>
                      <p:nvPr/>
                    </p:nvPicPr>
                    <p:blipFill>
                      <a:blip r:embed="rId10"/>
                      <a:srcRect/>
                      <a:stretch>
                        <a:fillRect/>
                      </a:stretch>
                    </p:blipFill>
                    <p:spPr bwMode="auto">
                      <a:xfrm>
                        <a:off x="5105400" y="3746500"/>
                        <a:ext cx="19177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#2 </a:t>
            </a:r>
            <a:endParaRPr lang="en-US" dirty="0"/>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Skill Check #2 </a:t>
            </a:r>
          </a:p>
          <a:p>
            <a:r>
              <a:rPr lang="en-US" dirty="0" smtClean="0">
                <a:solidFill>
                  <a:srgbClr val="000000"/>
                </a:solidFill>
              </a:rPr>
              <a:t>Use the information in Example 3 to find the future value of Lilly's account after 20 years. </a:t>
            </a:r>
            <a:endParaRPr lang="en-US" dirty="0">
              <a:solidFill>
                <a:srgbClr val="000000"/>
              </a:solidFill>
            </a:endParaRPr>
          </a:p>
        </p:txBody>
      </p:sp>
      <p:sp>
        <p:nvSpPr>
          <p:cNvPr id="4" name="Rectangle 3"/>
          <p:cNvSpPr/>
          <p:nvPr/>
        </p:nvSpPr>
        <p:spPr>
          <a:xfrm>
            <a:off x="457200" y="5496580"/>
            <a:ext cx="3180614" cy="523220"/>
          </a:xfrm>
          <a:prstGeom prst="rect">
            <a:avLst/>
          </a:prstGeom>
        </p:spPr>
        <p:txBody>
          <a:bodyPr wrap="none">
            <a:spAutoFit/>
          </a:bodyPr>
          <a:lstStyle/>
          <a:p>
            <a:r>
              <a:rPr lang="en-US" sz="2800" dirty="0" smtClean="0">
                <a:solidFill>
                  <a:srgbClr val="000000"/>
                </a:solidFill>
              </a:rPr>
              <a:t>Answer:  </a:t>
            </a:r>
            <a:r>
              <a:rPr lang="en-US" sz="2800" dirty="0" smtClean="0">
                <a:solidFill>
                  <a:srgbClr val="FF0000"/>
                </a:solidFill>
              </a:rPr>
              <a:t>$29,465.60</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Comparing Compound Interest for Different Compounding Intervals </a:t>
            </a:r>
            <a:endParaRPr lang="en-US" dirty="0"/>
          </a:p>
        </p:txBody>
      </p:sp>
      <p:sp>
        <p:nvSpPr>
          <p:cNvPr id="3" name="Content Placeholder 2"/>
          <p:cNvSpPr>
            <a:spLocks noGrp="1"/>
          </p:cNvSpPr>
          <p:nvPr>
            <p:ph idx="1"/>
          </p:nvPr>
        </p:nvSpPr>
        <p:spPr/>
        <p:txBody>
          <a:bodyPr/>
          <a:lstStyle/>
          <a:p>
            <a:pPr>
              <a:tabLst>
                <a:tab pos="463550" algn="l"/>
              </a:tabLst>
            </a:pPr>
            <a:r>
              <a:rPr lang="en-US" dirty="0" smtClean="0"/>
              <a:t>Thomas uses </a:t>
            </a:r>
            <a:r>
              <a:rPr lang="en-US" dirty="0" smtClean="0">
                <a:solidFill>
                  <a:srgbClr val="0000FF"/>
                </a:solidFill>
              </a:rPr>
              <a:t>$4500</a:t>
            </a:r>
            <a:r>
              <a:rPr lang="en-US" dirty="0" smtClean="0"/>
              <a:t> to open an IRA (Individual Retirement Account) savings account that earns </a:t>
            </a:r>
            <a:br>
              <a:rPr lang="en-US" dirty="0" smtClean="0"/>
            </a:br>
            <a:r>
              <a:rPr lang="en-US" dirty="0" smtClean="0">
                <a:solidFill>
                  <a:srgbClr val="0000FF"/>
                </a:solidFill>
              </a:rPr>
              <a:t>3.8%</a:t>
            </a:r>
            <a:r>
              <a:rPr lang="en-US" dirty="0" smtClean="0"/>
              <a:t> APR. If he leaves the money alone, what is the future value after eight years for the following compounding intervals? </a:t>
            </a:r>
          </a:p>
          <a:p>
            <a:pPr>
              <a:tabLst>
                <a:tab pos="463550" algn="l"/>
              </a:tabLst>
            </a:pPr>
            <a:r>
              <a:rPr lang="en-US" b="1" dirty="0" smtClean="0"/>
              <a:t>a.	</a:t>
            </a:r>
            <a:r>
              <a:rPr lang="en-US" dirty="0" smtClean="0"/>
              <a:t>The interest is compounded yearly.</a:t>
            </a:r>
            <a:r>
              <a:rPr lang="en-US" b="1" dirty="0" smtClean="0"/>
              <a:t> </a:t>
            </a:r>
          </a:p>
          <a:p>
            <a:pPr>
              <a:tabLst>
                <a:tab pos="463550" algn="l"/>
              </a:tabLst>
            </a:pPr>
            <a:r>
              <a:rPr lang="en-US" b="1" dirty="0" smtClean="0"/>
              <a:t>b.	</a:t>
            </a:r>
            <a:r>
              <a:rPr lang="en-US" dirty="0" smtClean="0"/>
              <a:t>The interest is compounded quarterly.</a:t>
            </a:r>
            <a:r>
              <a:rPr lang="en-US" b="1" dirty="0" smtClean="0"/>
              <a:t> </a:t>
            </a:r>
          </a:p>
          <a:p>
            <a:pPr>
              <a:tabLst>
                <a:tab pos="463550" algn="l"/>
              </a:tabLst>
            </a:pPr>
            <a:r>
              <a:rPr lang="en-US" b="1" dirty="0" smtClean="0"/>
              <a:t>c.	</a:t>
            </a:r>
            <a:r>
              <a:rPr lang="en-US" dirty="0" smtClean="0"/>
              <a:t>The interest is compounded weekly. </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Comparing Compound Interest for Different Compounding Intervals (cont.)</a:t>
            </a:r>
            <a:endParaRPr lang="en-US" dirty="0"/>
          </a:p>
        </p:txBody>
      </p:sp>
      <p:sp>
        <p:nvSpPr>
          <p:cNvPr id="3" name="Content Placeholder 2"/>
          <p:cNvSpPr>
            <a:spLocks noGrp="1"/>
          </p:cNvSpPr>
          <p:nvPr>
            <p:ph idx="1"/>
          </p:nvPr>
        </p:nvSpPr>
        <p:spPr>
          <a:xfrm>
            <a:off x="457200" y="1280160"/>
            <a:ext cx="8229600" cy="4813625"/>
          </a:xfrm>
        </p:spPr>
        <p:txBody>
          <a:bodyPr>
            <a:spAutoFit/>
          </a:bodyPr>
          <a:lstStyle/>
          <a:p>
            <a:r>
              <a:rPr lang="en-US" b="1" dirty="0" smtClean="0"/>
              <a:t>Solution </a:t>
            </a:r>
          </a:p>
          <a:p>
            <a:pPr marL="463550" indent="-463550"/>
            <a:r>
              <a:rPr lang="en-US" b="1" dirty="0" smtClean="0"/>
              <a:t>a.	</a:t>
            </a:r>
            <a:r>
              <a:rPr lang="en-US" dirty="0" smtClean="0"/>
              <a:t>We have that Thomas’ principal is </a:t>
            </a:r>
            <a:r>
              <a:rPr lang="en-US" i="1" dirty="0" smtClean="0"/>
              <a:t>P </a:t>
            </a:r>
            <a:r>
              <a:rPr lang="en-US" dirty="0" smtClean="0"/>
              <a:t>= 4500. The interest rate is</a:t>
            </a:r>
            <a:r>
              <a:rPr lang="en-US" i="1" dirty="0" smtClean="0"/>
              <a:t> r </a:t>
            </a:r>
            <a:r>
              <a:rPr lang="en-US" dirty="0" smtClean="0"/>
              <a:t>= 0.038 and time is</a:t>
            </a:r>
            <a:r>
              <a:rPr lang="en-US" i="1" dirty="0" smtClean="0"/>
              <a:t> t </a:t>
            </a:r>
            <a:r>
              <a:rPr lang="en-US" dirty="0" smtClean="0"/>
              <a:t>= 8. If the interest is compounded yearly, then</a:t>
            </a:r>
            <a:r>
              <a:rPr lang="en-US" i="1" dirty="0" smtClean="0"/>
              <a:t> n </a:t>
            </a:r>
            <a:r>
              <a:rPr lang="en-US" dirty="0" smtClean="0"/>
              <a:t>= 1. Therefore, we have </a:t>
            </a:r>
          </a:p>
          <a:p>
            <a:pPr marL="463550" indent="-463550"/>
            <a:endParaRPr lang="en-US" dirty="0" smtClean="0"/>
          </a:p>
          <a:p>
            <a:pPr marL="463550" indent="-463550">
              <a:spcBef>
                <a:spcPts val="1200"/>
              </a:spcBef>
            </a:pPr>
            <a:endParaRPr lang="en-US" dirty="0" smtClean="0"/>
          </a:p>
          <a:p>
            <a:pPr marL="463550" indent="-463550"/>
            <a:r>
              <a:rPr lang="en-US" dirty="0" smtClean="0"/>
              <a:t>	So, if the interest is compounded yearly, Thomas will have approximately </a:t>
            </a:r>
            <a:r>
              <a:rPr lang="en-US" dirty="0" smtClean="0">
                <a:solidFill>
                  <a:srgbClr val="FF0000"/>
                </a:solidFill>
              </a:rPr>
              <a:t>$6064.45 </a:t>
            </a:r>
            <a:r>
              <a:rPr lang="en-US" dirty="0" smtClean="0"/>
              <a:t>at the end of eight years. </a:t>
            </a:r>
            <a:endParaRPr lang="en-US" dirty="0"/>
          </a:p>
        </p:txBody>
      </p:sp>
      <p:graphicFrame>
        <p:nvGraphicFramePr>
          <p:cNvPr id="18435" name="Object 3"/>
          <p:cNvGraphicFramePr>
            <a:graphicFrameLocks noChangeAspect="1"/>
          </p:cNvGraphicFramePr>
          <p:nvPr/>
        </p:nvGraphicFramePr>
        <p:xfrm>
          <a:off x="1270000" y="3657600"/>
          <a:ext cx="2082800" cy="990600"/>
        </p:xfrm>
        <a:graphic>
          <a:graphicData uri="http://schemas.openxmlformats.org/presentationml/2006/ole">
            <mc:AlternateContent xmlns:mc="http://schemas.openxmlformats.org/markup-compatibility/2006">
              <mc:Choice xmlns:v="urn:schemas-microsoft-com:vml" Requires="v">
                <p:oleObj spid="_x0000_s18483" name="Equation" r:id="rId3" imgW="2082600" imgH="990360" progId="Equation.DSMT4">
                  <p:embed/>
                </p:oleObj>
              </mc:Choice>
              <mc:Fallback>
                <p:oleObj name="Equation" r:id="rId3" imgW="2082600" imgH="9903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70000" y="3657600"/>
                        <a:ext cx="2082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6" name="Object 4"/>
          <p:cNvGraphicFramePr>
            <a:graphicFrameLocks noChangeAspect="1"/>
          </p:cNvGraphicFramePr>
          <p:nvPr/>
        </p:nvGraphicFramePr>
        <p:xfrm>
          <a:off x="3416300" y="3657600"/>
          <a:ext cx="2984500" cy="990600"/>
        </p:xfrm>
        <a:graphic>
          <a:graphicData uri="http://schemas.openxmlformats.org/presentationml/2006/ole">
            <mc:AlternateContent xmlns:mc="http://schemas.openxmlformats.org/markup-compatibility/2006">
              <mc:Choice xmlns:v="urn:schemas-microsoft-com:vml" Requires="v">
                <p:oleObj spid="_x0000_s18484" name="Equation" r:id="rId5" imgW="2984400" imgH="990360" progId="Equation.DSMT4">
                  <p:embed/>
                </p:oleObj>
              </mc:Choice>
              <mc:Fallback>
                <p:oleObj name="Equation" r:id="rId5" imgW="2984400" imgH="9903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16300" y="3657600"/>
                        <a:ext cx="2984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7" name="Object 5"/>
          <p:cNvGraphicFramePr>
            <a:graphicFrameLocks noChangeAspect="1"/>
          </p:cNvGraphicFramePr>
          <p:nvPr>
            <p:extLst>
              <p:ext uri="{D42A27DB-BD31-4B8C-83A1-F6EECF244321}">
                <p14:modId xmlns:p14="http://schemas.microsoft.com/office/powerpoint/2010/main" val="2246907184"/>
              </p:ext>
            </p:extLst>
          </p:nvPr>
        </p:nvGraphicFramePr>
        <p:xfrm>
          <a:off x="6438900" y="4002396"/>
          <a:ext cx="1714500" cy="368300"/>
        </p:xfrm>
        <a:graphic>
          <a:graphicData uri="http://schemas.openxmlformats.org/presentationml/2006/ole">
            <mc:AlternateContent xmlns:mc="http://schemas.openxmlformats.org/markup-compatibility/2006">
              <mc:Choice xmlns:v="urn:schemas-microsoft-com:vml" Requires="v">
                <p:oleObj spid="_x0000_s18485" name="Equation" r:id="rId7" imgW="1714320" imgH="368280" progId="Equation.DSMT4">
                  <p:embed/>
                </p:oleObj>
              </mc:Choice>
              <mc:Fallback>
                <p:oleObj name="Equation" r:id="rId7" imgW="1714320" imgH="368280" progId="Equation.DSMT4">
                  <p:embed/>
                  <p:pic>
                    <p:nvPicPr>
                      <p:cNvPr id="0" name="Picture 5"/>
                      <p:cNvPicPr>
                        <a:picLocks noChangeAspect="1" noChangeArrowheads="1"/>
                      </p:cNvPicPr>
                      <p:nvPr/>
                    </p:nvPicPr>
                    <p:blipFill>
                      <a:blip r:embed="rId8"/>
                      <a:srcRect/>
                      <a:stretch>
                        <a:fillRect/>
                      </a:stretch>
                    </p:blipFill>
                    <p:spPr bwMode="auto">
                      <a:xfrm>
                        <a:off x="6438900" y="4002396"/>
                        <a:ext cx="17145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43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Comparing Compound Interest for Different Compounding Intervals (cont.)</a:t>
            </a:r>
            <a:endParaRPr lang="en-US" dirty="0"/>
          </a:p>
        </p:txBody>
      </p:sp>
      <p:sp>
        <p:nvSpPr>
          <p:cNvPr id="3" name="Content Placeholder 2"/>
          <p:cNvSpPr>
            <a:spLocks noGrp="1"/>
          </p:cNvSpPr>
          <p:nvPr>
            <p:ph idx="1"/>
          </p:nvPr>
        </p:nvSpPr>
        <p:spPr/>
        <p:txBody>
          <a:bodyPr/>
          <a:lstStyle/>
          <a:p>
            <a:pPr marL="463550" indent="-463550"/>
            <a:r>
              <a:rPr lang="en-US" b="1" dirty="0" smtClean="0"/>
              <a:t>b.	</a:t>
            </a:r>
            <a:r>
              <a:rPr lang="en-US" dirty="0" smtClean="0"/>
              <a:t>This time interest will be compounded quarterly. In other words, </a:t>
            </a:r>
            <a:r>
              <a:rPr lang="en-US" i="1" dirty="0" smtClean="0"/>
              <a:t>n </a:t>
            </a:r>
            <a:r>
              <a:rPr lang="en-US" dirty="0" smtClean="0"/>
              <a:t>= 4. We still have that</a:t>
            </a:r>
            <a:r>
              <a:rPr lang="en-US" i="1" dirty="0" smtClean="0"/>
              <a:t> P </a:t>
            </a:r>
            <a:r>
              <a:rPr lang="en-US" dirty="0" smtClean="0"/>
              <a:t>= 4500,</a:t>
            </a:r>
            <a:r>
              <a:rPr lang="en-US" i="1" dirty="0" smtClean="0"/>
              <a:t> r </a:t>
            </a:r>
            <a:r>
              <a:rPr lang="en-US" dirty="0" smtClean="0"/>
              <a:t>= 0.038, and</a:t>
            </a:r>
            <a:r>
              <a:rPr lang="en-US" i="1" dirty="0" smtClean="0"/>
              <a:t> t</a:t>
            </a:r>
            <a:r>
              <a:rPr lang="en-US" dirty="0" smtClean="0"/>
              <a:t> = 8. Substituting these into the compound interest formula, we have</a:t>
            </a:r>
            <a:r>
              <a:rPr lang="en-US" i="1" dirty="0" smtClean="0"/>
              <a:t> </a:t>
            </a:r>
          </a:p>
          <a:p>
            <a:pPr marL="463550" indent="-463550">
              <a:lnSpc>
                <a:spcPct val="200000"/>
              </a:lnSpc>
            </a:pPr>
            <a:endParaRPr lang="en-US" dirty="0" smtClean="0"/>
          </a:p>
          <a:p>
            <a:pPr marL="463550" indent="-463550"/>
            <a:endParaRPr lang="en-US" dirty="0" smtClean="0"/>
          </a:p>
          <a:p>
            <a:pPr marL="463550" indent="-463550"/>
            <a:r>
              <a:rPr lang="en-US" dirty="0" smtClean="0"/>
              <a:t>	This means that Thomas will have </a:t>
            </a:r>
            <a:r>
              <a:rPr lang="en-US" dirty="0" smtClean="0">
                <a:solidFill>
                  <a:srgbClr val="FF0000"/>
                </a:solidFill>
              </a:rPr>
              <a:t>$6089.97 </a:t>
            </a:r>
            <a:r>
              <a:rPr lang="en-US" dirty="0" smtClean="0"/>
              <a:t>after eight years if the interest is compounded quarterly. </a:t>
            </a:r>
            <a:endParaRPr lang="en-US" dirty="0"/>
          </a:p>
        </p:txBody>
      </p:sp>
      <p:graphicFrame>
        <p:nvGraphicFramePr>
          <p:cNvPr id="19459" name="Object 3"/>
          <p:cNvGraphicFramePr>
            <a:graphicFrameLocks noChangeAspect="1"/>
          </p:cNvGraphicFramePr>
          <p:nvPr/>
        </p:nvGraphicFramePr>
        <p:xfrm>
          <a:off x="1129352" y="3276600"/>
          <a:ext cx="2082800" cy="990600"/>
        </p:xfrm>
        <a:graphic>
          <a:graphicData uri="http://schemas.openxmlformats.org/presentationml/2006/ole">
            <mc:AlternateContent xmlns:mc="http://schemas.openxmlformats.org/markup-compatibility/2006">
              <mc:Choice xmlns:v="urn:schemas-microsoft-com:vml" Requires="v">
                <p:oleObj spid="_x0000_s19507" name="Equation" r:id="rId3" imgW="2082600" imgH="990360" progId="Equation.DSMT4">
                  <p:embed/>
                </p:oleObj>
              </mc:Choice>
              <mc:Fallback>
                <p:oleObj name="Equation" r:id="rId3" imgW="2082600" imgH="9903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29352" y="3276600"/>
                        <a:ext cx="2082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0" name="Object 4"/>
          <p:cNvGraphicFramePr>
            <a:graphicFrameLocks noChangeAspect="1"/>
          </p:cNvGraphicFramePr>
          <p:nvPr/>
        </p:nvGraphicFramePr>
        <p:xfrm>
          <a:off x="3260108" y="3276600"/>
          <a:ext cx="3009900" cy="990600"/>
        </p:xfrm>
        <a:graphic>
          <a:graphicData uri="http://schemas.openxmlformats.org/presentationml/2006/ole">
            <mc:AlternateContent xmlns:mc="http://schemas.openxmlformats.org/markup-compatibility/2006">
              <mc:Choice xmlns:v="urn:schemas-microsoft-com:vml" Requires="v">
                <p:oleObj spid="_x0000_s19508" name="Equation" r:id="rId5" imgW="3009600" imgH="990360" progId="Equation.DSMT4">
                  <p:embed/>
                </p:oleObj>
              </mc:Choice>
              <mc:Fallback>
                <p:oleObj name="Equation" r:id="rId5" imgW="3009600" imgH="9903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60108" y="3276600"/>
                        <a:ext cx="30099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1" name="Object 5"/>
          <p:cNvGraphicFramePr>
            <a:graphicFrameLocks noChangeAspect="1"/>
          </p:cNvGraphicFramePr>
          <p:nvPr>
            <p:extLst>
              <p:ext uri="{D42A27DB-BD31-4B8C-83A1-F6EECF244321}">
                <p14:modId xmlns:p14="http://schemas.microsoft.com/office/powerpoint/2010/main" val="3105127823"/>
              </p:ext>
            </p:extLst>
          </p:nvPr>
        </p:nvGraphicFramePr>
        <p:xfrm>
          <a:off x="6321756" y="3599788"/>
          <a:ext cx="1714500" cy="368300"/>
        </p:xfrm>
        <a:graphic>
          <a:graphicData uri="http://schemas.openxmlformats.org/presentationml/2006/ole">
            <mc:AlternateContent xmlns:mc="http://schemas.openxmlformats.org/markup-compatibility/2006">
              <mc:Choice xmlns:v="urn:schemas-microsoft-com:vml" Requires="v">
                <p:oleObj spid="_x0000_s19509" name="Equation" r:id="rId7" imgW="1714320" imgH="368280" progId="Equation.DSMT4">
                  <p:embed/>
                </p:oleObj>
              </mc:Choice>
              <mc:Fallback>
                <p:oleObj name="Equation" r:id="rId7" imgW="1714320" imgH="368280" progId="Equation.DSMT4">
                  <p:embed/>
                  <p:pic>
                    <p:nvPicPr>
                      <p:cNvPr id="0" name="Picture 5"/>
                      <p:cNvPicPr>
                        <a:picLocks noChangeAspect="1" noChangeArrowheads="1"/>
                      </p:cNvPicPr>
                      <p:nvPr/>
                    </p:nvPicPr>
                    <p:blipFill>
                      <a:blip r:embed="rId8"/>
                      <a:srcRect/>
                      <a:stretch>
                        <a:fillRect/>
                      </a:stretch>
                    </p:blipFill>
                    <p:spPr bwMode="auto">
                      <a:xfrm>
                        <a:off x="6321756" y="3599788"/>
                        <a:ext cx="17145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6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6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Comparing Compound Interest for Different Compounding Intervals (cont.)</a:t>
            </a:r>
            <a:endParaRPr lang="en-US" dirty="0"/>
          </a:p>
        </p:txBody>
      </p:sp>
      <p:sp>
        <p:nvSpPr>
          <p:cNvPr id="3" name="Content Placeholder 2"/>
          <p:cNvSpPr>
            <a:spLocks noGrp="1"/>
          </p:cNvSpPr>
          <p:nvPr>
            <p:ph idx="1"/>
          </p:nvPr>
        </p:nvSpPr>
        <p:spPr/>
        <p:txBody>
          <a:bodyPr/>
          <a:lstStyle/>
          <a:p>
            <a:pPr marL="463550" indent="-463550"/>
            <a:r>
              <a:rPr lang="en-US" b="1" dirty="0" smtClean="0"/>
              <a:t>c.	</a:t>
            </a:r>
            <a:r>
              <a:rPr lang="en-US" dirty="0" smtClean="0"/>
              <a:t>Finally, if the interest is compounded weekly, </a:t>
            </a:r>
            <a:r>
              <a:rPr lang="en-US" i="1" dirty="0" smtClean="0"/>
              <a:t>n</a:t>
            </a:r>
            <a:r>
              <a:rPr lang="en-US" dirty="0" smtClean="0"/>
              <a:t> = 52. Substituting this into the formula, we have </a:t>
            </a:r>
          </a:p>
          <a:p>
            <a:pPr marL="463550" indent="-463550"/>
            <a:endParaRPr lang="en-US" dirty="0" smtClean="0"/>
          </a:p>
          <a:p>
            <a:pPr marL="463550" indent="-463550"/>
            <a:endParaRPr lang="en-US" dirty="0" smtClean="0"/>
          </a:p>
          <a:p>
            <a:pPr marL="463550" indent="-463550"/>
            <a:endParaRPr lang="en-US" dirty="0" smtClean="0"/>
          </a:p>
          <a:p>
            <a:pPr marL="463550" indent="-463550"/>
            <a:r>
              <a:rPr lang="en-US" dirty="0" smtClean="0"/>
              <a:t>	So, after eight years, Thomas’ investment has a future value of </a:t>
            </a:r>
            <a:r>
              <a:rPr lang="en-US" dirty="0" smtClean="0">
                <a:solidFill>
                  <a:srgbClr val="FF0000"/>
                </a:solidFill>
              </a:rPr>
              <a:t>$6098.03</a:t>
            </a:r>
            <a:r>
              <a:rPr lang="en-US" dirty="0" smtClean="0"/>
              <a:t> with interest compounded weekly. </a:t>
            </a:r>
            <a:endParaRPr lang="en-US" dirty="0"/>
          </a:p>
        </p:txBody>
      </p:sp>
      <p:graphicFrame>
        <p:nvGraphicFramePr>
          <p:cNvPr id="20483" name="Object 3"/>
          <p:cNvGraphicFramePr>
            <a:graphicFrameLocks noChangeAspect="1"/>
          </p:cNvGraphicFramePr>
          <p:nvPr/>
        </p:nvGraphicFramePr>
        <p:xfrm>
          <a:off x="1143000" y="2520288"/>
          <a:ext cx="2082800" cy="990600"/>
        </p:xfrm>
        <a:graphic>
          <a:graphicData uri="http://schemas.openxmlformats.org/presentationml/2006/ole">
            <mc:AlternateContent xmlns:mc="http://schemas.openxmlformats.org/markup-compatibility/2006">
              <mc:Choice xmlns:v="urn:schemas-microsoft-com:vml" Requires="v">
                <p:oleObj spid="_x0000_s20531" name="Equation" r:id="rId3" imgW="2082600" imgH="990360" progId="Equation.DSMT4">
                  <p:embed/>
                </p:oleObj>
              </mc:Choice>
              <mc:Fallback>
                <p:oleObj name="Equation" r:id="rId3" imgW="2082600" imgH="9903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2520288"/>
                        <a:ext cx="2082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4" name="Object 4"/>
          <p:cNvGraphicFramePr>
            <a:graphicFrameLocks noChangeAspect="1"/>
          </p:cNvGraphicFramePr>
          <p:nvPr/>
        </p:nvGraphicFramePr>
        <p:xfrm>
          <a:off x="3302000" y="2514600"/>
          <a:ext cx="3098800" cy="990600"/>
        </p:xfrm>
        <a:graphic>
          <a:graphicData uri="http://schemas.openxmlformats.org/presentationml/2006/ole">
            <mc:AlternateContent xmlns:mc="http://schemas.openxmlformats.org/markup-compatibility/2006">
              <mc:Choice xmlns:v="urn:schemas-microsoft-com:vml" Requires="v">
                <p:oleObj spid="_x0000_s20532" name="Equation" r:id="rId5" imgW="3098520" imgH="990360" progId="Equation.DSMT4">
                  <p:embed/>
                </p:oleObj>
              </mc:Choice>
              <mc:Fallback>
                <p:oleObj name="Equation" r:id="rId5" imgW="3098520" imgH="9903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02000" y="2514600"/>
                        <a:ext cx="3098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5" name="Object 5"/>
          <p:cNvGraphicFramePr>
            <a:graphicFrameLocks noChangeAspect="1"/>
          </p:cNvGraphicFramePr>
          <p:nvPr>
            <p:extLst>
              <p:ext uri="{D42A27DB-BD31-4B8C-83A1-F6EECF244321}">
                <p14:modId xmlns:p14="http://schemas.microsoft.com/office/powerpoint/2010/main" val="3239426249"/>
              </p:ext>
            </p:extLst>
          </p:nvPr>
        </p:nvGraphicFramePr>
        <p:xfrm>
          <a:off x="6456340" y="2881952"/>
          <a:ext cx="1536700" cy="292100"/>
        </p:xfrm>
        <a:graphic>
          <a:graphicData uri="http://schemas.openxmlformats.org/presentationml/2006/ole">
            <mc:AlternateContent xmlns:mc="http://schemas.openxmlformats.org/markup-compatibility/2006">
              <mc:Choice xmlns:v="urn:schemas-microsoft-com:vml" Requires="v">
                <p:oleObj spid="_x0000_s20533" name="Equation" r:id="rId7" imgW="1536480" imgH="291960" progId="Equation.DSMT4">
                  <p:embed/>
                </p:oleObj>
              </mc:Choice>
              <mc:Fallback>
                <p:oleObj name="Equation" r:id="rId7" imgW="1536480" imgH="291960" progId="Equation.DSMT4">
                  <p:embed/>
                  <p:pic>
                    <p:nvPicPr>
                      <p:cNvPr id="0" name="Picture 5"/>
                      <p:cNvPicPr>
                        <a:picLocks noChangeAspect="1" noChangeArrowheads="1"/>
                      </p:cNvPicPr>
                      <p:nvPr/>
                    </p:nvPicPr>
                    <p:blipFill>
                      <a:blip r:embed="rId8"/>
                      <a:srcRect/>
                      <a:stretch>
                        <a:fillRect/>
                      </a:stretch>
                    </p:blipFill>
                    <p:spPr bwMode="auto">
                      <a:xfrm>
                        <a:off x="6456340" y="2881952"/>
                        <a:ext cx="1536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48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Comparing Compound Interest for Different Compounding Intervals (cont.)</a:t>
            </a:r>
            <a:endParaRPr lang="en-US" dirty="0"/>
          </a:p>
        </p:txBody>
      </p:sp>
      <p:sp>
        <p:nvSpPr>
          <p:cNvPr id="3" name="Content Placeholder 2"/>
          <p:cNvSpPr>
            <a:spLocks noGrp="1"/>
          </p:cNvSpPr>
          <p:nvPr>
            <p:ph idx="1"/>
          </p:nvPr>
        </p:nvSpPr>
        <p:spPr/>
        <p:txBody>
          <a:bodyPr/>
          <a:lstStyle/>
          <a:p>
            <a:r>
              <a:rPr lang="en-US" dirty="0" smtClean="0"/>
              <a:t>You might notice that the more compounding intervals that occur in a given year, the larger the total accumulated amount of money. The other factor that has an impact on the accumulated amount is time. The longer an amount is invested, the larger the accumulated amount. Making sound financial decisions requires that we also understand the power of compounding interest over a long period of time. </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Continuous Compound Interest Formula </a:t>
            </a:r>
            <a:endParaRPr lang="en-US" dirty="0"/>
          </a:p>
        </p:txBody>
      </p:sp>
      <p:sp>
        <p:nvSpPr>
          <p:cNvPr id="3" name="Content Placeholder 2"/>
          <p:cNvSpPr>
            <a:spLocks noGrp="1"/>
          </p:cNvSpPr>
          <p:nvPr>
            <p:ph idx="1"/>
          </p:nvPr>
        </p:nvSpPr>
        <p:spPr>
          <a:xfrm>
            <a:off x="457200" y="1280160"/>
            <a:ext cx="8229600" cy="2850011"/>
          </a:xfrm>
          <a:solidFill>
            <a:srgbClr val="FFFFCC"/>
          </a:solidFill>
          <a:ln w="28575">
            <a:solidFill>
              <a:srgbClr val="000000"/>
            </a:solidFill>
          </a:ln>
        </p:spPr>
        <p:txBody>
          <a:bodyPr>
            <a:spAutoFit/>
          </a:bodyPr>
          <a:lstStyle/>
          <a:p>
            <a:pPr algn="ctr"/>
            <a:r>
              <a:rPr lang="en-US" b="1" dirty="0" smtClean="0">
                <a:solidFill>
                  <a:srgbClr val="000000"/>
                </a:solidFill>
              </a:rPr>
              <a:t>Continuous Compound Interest Formula </a:t>
            </a:r>
          </a:p>
          <a:p>
            <a:r>
              <a:rPr lang="en-US" dirty="0" smtClean="0">
                <a:solidFill>
                  <a:srgbClr val="000000"/>
                </a:solidFill>
              </a:rPr>
              <a:t>The future value </a:t>
            </a:r>
            <a:r>
              <a:rPr lang="en-US" i="1" dirty="0" smtClean="0">
                <a:solidFill>
                  <a:srgbClr val="000000"/>
                </a:solidFill>
              </a:rPr>
              <a:t>A </a:t>
            </a:r>
            <a:r>
              <a:rPr lang="en-US" dirty="0" smtClean="0">
                <a:solidFill>
                  <a:srgbClr val="000000"/>
                </a:solidFill>
              </a:rPr>
              <a:t>of a continuous compound interest account after</a:t>
            </a:r>
            <a:r>
              <a:rPr lang="en-US" i="1" dirty="0" smtClean="0">
                <a:solidFill>
                  <a:srgbClr val="000000"/>
                </a:solidFill>
              </a:rPr>
              <a:t> t </a:t>
            </a:r>
            <a:r>
              <a:rPr lang="en-US" dirty="0" smtClean="0">
                <a:solidFill>
                  <a:srgbClr val="000000"/>
                </a:solidFill>
              </a:rPr>
              <a:t>years at an annual interest rate of</a:t>
            </a:r>
            <a:r>
              <a:rPr lang="en-US" i="1" dirty="0" smtClean="0">
                <a:solidFill>
                  <a:srgbClr val="000000"/>
                </a:solidFill>
              </a:rPr>
              <a:t> r </a:t>
            </a:r>
            <a:r>
              <a:rPr lang="en-US" dirty="0" smtClean="0">
                <a:solidFill>
                  <a:srgbClr val="000000"/>
                </a:solidFill>
              </a:rPr>
              <a:t>and an initial amount, or principal,</a:t>
            </a:r>
            <a:r>
              <a:rPr lang="en-US" i="1" dirty="0" smtClean="0">
                <a:solidFill>
                  <a:srgbClr val="000000"/>
                </a:solidFill>
              </a:rPr>
              <a:t> P </a:t>
            </a:r>
            <a:r>
              <a:rPr lang="en-US" dirty="0" smtClean="0">
                <a:solidFill>
                  <a:srgbClr val="000000"/>
                </a:solidFill>
              </a:rPr>
              <a:t>is calculated with the following formula.</a:t>
            </a:r>
            <a:r>
              <a:rPr lang="en-US" i="1" dirty="0" smtClean="0">
                <a:solidFill>
                  <a:srgbClr val="000000"/>
                </a:solidFill>
              </a:rPr>
              <a:t> </a:t>
            </a:r>
          </a:p>
          <a:p>
            <a:pPr algn="ctr"/>
            <a:r>
              <a:rPr lang="en-US" i="1" dirty="0" smtClean="0">
                <a:solidFill>
                  <a:srgbClr val="0000FF"/>
                </a:solidFill>
              </a:rPr>
              <a:t>A </a:t>
            </a:r>
            <a:r>
              <a:rPr lang="en-US" dirty="0" smtClean="0">
                <a:solidFill>
                  <a:srgbClr val="0000FF"/>
                </a:solidFill>
              </a:rPr>
              <a:t>=</a:t>
            </a:r>
            <a:r>
              <a:rPr lang="en-US" i="1" dirty="0" smtClean="0">
                <a:solidFill>
                  <a:srgbClr val="0000FF"/>
                </a:solidFill>
              </a:rPr>
              <a:t> Pe</a:t>
            </a:r>
            <a:r>
              <a:rPr lang="en-US" i="1" baseline="30000" dirty="0" smtClean="0">
                <a:solidFill>
                  <a:srgbClr val="0000FF"/>
                </a:solidFill>
              </a:rPr>
              <a:t>rt</a:t>
            </a:r>
            <a:r>
              <a:rPr lang="en-US" i="1" dirty="0" smtClean="0">
                <a:solidFill>
                  <a:srgbClr val="0000FF"/>
                </a:solidFill>
              </a:rPr>
              <a:t> </a:t>
            </a:r>
            <a:endParaRPr lang="en-US" dirty="0">
              <a:solidFill>
                <a:srgbClr val="0000FF"/>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Calculating Continuous Compound Interest </a:t>
            </a:r>
            <a:endParaRPr lang="en-US" dirty="0"/>
          </a:p>
        </p:txBody>
      </p:sp>
      <p:sp>
        <p:nvSpPr>
          <p:cNvPr id="3" name="Content Placeholder 2"/>
          <p:cNvSpPr>
            <a:spLocks noGrp="1"/>
          </p:cNvSpPr>
          <p:nvPr>
            <p:ph idx="1"/>
          </p:nvPr>
        </p:nvSpPr>
        <p:spPr/>
        <p:txBody>
          <a:bodyPr/>
          <a:lstStyle/>
          <a:p>
            <a:r>
              <a:rPr lang="en-US" dirty="0" smtClean="0"/>
              <a:t>Find the future value of </a:t>
            </a:r>
            <a:r>
              <a:rPr lang="en-US" dirty="0" smtClean="0">
                <a:solidFill>
                  <a:srgbClr val="0000FF"/>
                </a:solidFill>
              </a:rPr>
              <a:t>$8900 </a:t>
            </a:r>
            <a:r>
              <a:rPr lang="en-US" dirty="0" smtClean="0"/>
              <a:t>invested at a rate of </a:t>
            </a:r>
            <a:r>
              <a:rPr lang="en-US" dirty="0" smtClean="0">
                <a:solidFill>
                  <a:srgbClr val="0000FF"/>
                </a:solidFill>
              </a:rPr>
              <a:t>2.05%</a:t>
            </a:r>
            <a:r>
              <a:rPr lang="en-US" dirty="0" smtClean="0"/>
              <a:t> that is compounded continuously over </a:t>
            </a:r>
            <a:r>
              <a:rPr lang="en-US" dirty="0" smtClean="0">
                <a:solidFill>
                  <a:srgbClr val="0000FF"/>
                </a:solidFill>
              </a:rPr>
              <a:t>15 years</a:t>
            </a:r>
            <a:r>
              <a:rPr lang="en-US" dirty="0" smtClean="0"/>
              <a:t>. </a:t>
            </a:r>
          </a:p>
          <a:p>
            <a:r>
              <a:rPr lang="en-US" b="1" dirty="0" smtClean="0"/>
              <a:t>Solution </a:t>
            </a:r>
          </a:p>
          <a:p>
            <a:r>
              <a:rPr lang="en-US" dirty="0" smtClean="0"/>
              <a:t>We know that </a:t>
            </a:r>
            <a:r>
              <a:rPr lang="en-US" i="1" dirty="0" smtClean="0"/>
              <a:t>P </a:t>
            </a:r>
            <a:r>
              <a:rPr lang="en-US" dirty="0" smtClean="0"/>
              <a:t>= 8900,</a:t>
            </a:r>
            <a:r>
              <a:rPr lang="en-US" i="1" dirty="0" smtClean="0"/>
              <a:t> t </a:t>
            </a:r>
            <a:r>
              <a:rPr lang="en-US" dirty="0" smtClean="0"/>
              <a:t>= 15, and</a:t>
            </a:r>
            <a:r>
              <a:rPr lang="en-US" i="1" dirty="0" smtClean="0"/>
              <a:t> r </a:t>
            </a:r>
            <a:r>
              <a:rPr lang="en-US" dirty="0" smtClean="0"/>
              <a:t>= 0.0205. Using the continuous compound interest formula, we have</a:t>
            </a:r>
          </a:p>
          <a:p>
            <a:endParaRPr lang="en-US" i="1" dirty="0" smtClean="0"/>
          </a:p>
          <a:p>
            <a:endParaRPr lang="en-US" i="1" dirty="0" smtClean="0"/>
          </a:p>
          <a:p>
            <a:r>
              <a:rPr lang="en-US" dirty="0" smtClean="0"/>
              <a:t>So, the future value is </a:t>
            </a:r>
            <a:r>
              <a:rPr lang="en-US" dirty="0" smtClean="0">
                <a:solidFill>
                  <a:srgbClr val="FF0000"/>
                </a:solidFill>
              </a:rPr>
              <a:t>$12,104.19</a:t>
            </a:r>
            <a:r>
              <a:rPr lang="en-US" dirty="0" smtClean="0"/>
              <a:t> when interest is compounded continuously. </a:t>
            </a:r>
            <a:r>
              <a:rPr lang="en-US" i="1" dirty="0" smtClean="0"/>
              <a:t> </a:t>
            </a:r>
            <a:endParaRPr lang="en-US" dirty="0"/>
          </a:p>
        </p:txBody>
      </p:sp>
      <p:graphicFrame>
        <p:nvGraphicFramePr>
          <p:cNvPr id="21507" name="Object 3"/>
          <p:cNvGraphicFramePr>
            <a:graphicFrameLocks noChangeAspect="1"/>
          </p:cNvGraphicFramePr>
          <p:nvPr/>
        </p:nvGraphicFramePr>
        <p:xfrm>
          <a:off x="2057400" y="3927144"/>
          <a:ext cx="1104900" cy="381000"/>
        </p:xfrm>
        <a:graphic>
          <a:graphicData uri="http://schemas.openxmlformats.org/presentationml/2006/ole">
            <mc:AlternateContent xmlns:mc="http://schemas.openxmlformats.org/markup-compatibility/2006">
              <mc:Choice xmlns:v="urn:schemas-microsoft-com:vml" Requires="v">
                <p:oleObj spid="_x0000_s21555" name="Equation" r:id="rId3" imgW="1104840" imgH="380880" progId="Equation.DSMT4">
                  <p:embed/>
                </p:oleObj>
              </mc:Choice>
              <mc:Fallback>
                <p:oleObj name="Equation" r:id="rId3" imgW="1104840" imgH="3808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3927144"/>
                        <a:ext cx="1104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08" name="Object 4"/>
          <p:cNvGraphicFramePr>
            <a:graphicFrameLocks noChangeAspect="1"/>
          </p:cNvGraphicFramePr>
          <p:nvPr/>
        </p:nvGraphicFramePr>
        <p:xfrm>
          <a:off x="3227696" y="3948752"/>
          <a:ext cx="2006600" cy="381000"/>
        </p:xfrm>
        <a:graphic>
          <a:graphicData uri="http://schemas.openxmlformats.org/presentationml/2006/ole">
            <mc:AlternateContent xmlns:mc="http://schemas.openxmlformats.org/markup-compatibility/2006">
              <mc:Choice xmlns:v="urn:schemas-microsoft-com:vml" Requires="v">
                <p:oleObj spid="_x0000_s21556" name="Equation" r:id="rId5" imgW="2006280" imgH="380880" progId="Equation.DSMT4">
                  <p:embed/>
                </p:oleObj>
              </mc:Choice>
              <mc:Fallback>
                <p:oleObj name="Equation" r:id="rId5" imgW="2006280" imgH="3808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27696" y="3948752"/>
                        <a:ext cx="2006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09" name="Object 5"/>
          <p:cNvGraphicFramePr>
            <a:graphicFrameLocks noChangeAspect="1"/>
          </p:cNvGraphicFramePr>
          <p:nvPr>
            <p:extLst>
              <p:ext uri="{D42A27DB-BD31-4B8C-83A1-F6EECF244321}">
                <p14:modId xmlns:p14="http://schemas.microsoft.com/office/powerpoint/2010/main" val="1353605803"/>
              </p:ext>
            </p:extLst>
          </p:nvPr>
        </p:nvGraphicFramePr>
        <p:xfrm>
          <a:off x="5289550" y="4027488"/>
          <a:ext cx="1790700" cy="330200"/>
        </p:xfrm>
        <a:graphic>
          <a:graphicData uri="http://schemas.openxmlformats.org/presentationml/2006/ole">
            <mc:AlternateContent xmlns:mc="http://schemas.openxmlformats.org/markup-compatibility/2006">
              <mc:Choice xmlns:v="urn:schemas-microsoft-com:vml" Requires="v">
                <p:oleObj spid="_x0000_s21557" name="Equation" r:id="rId7" imgW="1790640" imgH="330120" progId="Equation.DSMT4">
                  <p:embed/>
                </p:oleObj>
              </mc:Choice>
              <mc:Fallback>
                <p:oleObj name="Equation" r:id="rId7" imgW="1790640" imgH="330120" progId="Equation.DSMT4">
                  <p:embed/>
                  <p:pic>
                    <p:nvPicPr>
                      <p:cNvPr id="0" name="Picture 5"/>
                      <p:cNvPicPr>
                        <a:picLocks noChangeAspect="1" noChangeArrowheads="1"/>
                      </p:cNvPicPr>
                      <p:nvPr/>
                    </p:nvPicPr>
                    <p:blipFill>
                      <a:blip r:embed="rId8"/>
                      <a:srcRect/>
                      <a:stretch>
                        <a:fillRect/>
                      </a:stretch>
                    </p:blipFill>
                    <p:spPr bwMode="auto">
                      <a:xfrm>
                        <a:off x="5289550" y="4027488"/>
                        <a:ext cx="17907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50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50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150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Finding the Maximum Amount of Interest Possible in One Year </a:t>
            </a:r>
            <a:endParaRPr lang="en-US" dirty="0"/>
          </a:p>
        </p:txBody>
      </p:sp>
      <p:sp>
        <p:nvSpPr>
          <p:cNvPr id="3" name="Content Placeholder 2"/>
          <p:cNvSpPr>
            <a:spLocks noGrp="1"/>
          </p:cNvSpPr>
          <p:nvPr>
            <p:ph idx="1"/>
          </p:nvPr>
        </p:nvSpPr>
        <p:spPr/>
        <p:txBody>
          <a:bodyPr/>
          <a:lstStyle/>
          <a:p>
            <a:r>
              <a:rPr lang="en-US" dirty="0" smtClean="0"/>
              <a:t>Assume you wish to deposit </a:t>
            </a:r>
            <a:r>
              <a:rPr lang="en-US" dirty="0" smtClean="0">
                <a:solidFill>
                  <a:srgbClr val="0000FF"/>
                </a:solidFill>
              </a:rPr>
              <a:t>$2500</a:t>
            </a:r>
            <a:r>
              <a:rPr lang="en-US" dirty="0" smtClean="0"/>
              <a:t> into an account bearing </a:t>
            </a:r>
            <a:r>
              <a:rPr lang="en-US" dirty="0" smtClean="0">
                <a:solidFill>
                  <a:srgbClr val="0000FF"/>
                </a:solidFill>
              </a:rPr>
              <a:t>6%</a:t>
            </a:r>
            <a:r>
              <a:rPr lang="en-US" dirty="0" smtClean="0"/>
              <a:t> interest for </a:t>
            </a:r>
            <a:r>
              <a:rPr lang="en-US" dirty="0" smtClean="0">
                <a:solidFill>
                  <a:srgbClr val="0000FF"/>
                </a:solidFill>
              </a:rPr>
              <a:t>10 years</a:t>
            </a:r>
            <a:r>
              <a:rPr lang="en-US" dirty="0" smtClean="0"/>
              <a:t>. </a:t>
            </a:r>
          </a:p>
          <a:p>
            <a:pPr marL="463550" indent="-463550"/>
            <a:r>
              <a:rPr lang="en-US" b="1" dirty="0" smtClean="0"/>
              <a:t>a.	</a:t>
            </a:r>
            <a:r>
              <a:rPr lang="en-US" dirty="0" smtClean="0"/>
              <a:t>What is the maximum future value possible after </a:t>
            </a:r>
            <a:r>
              <a:rPr lang="en-US" dirty="0" smtClean="0">
                <a:solidFill>
                  <a:srgbClr val="0000FF"/>
                </a:solidFill>
              </a:rPr>
              <a:t>10 years</a:t>
            </a:r>
            <a:r>
              <a:rPr lang="en-US" dirty="0" smtClean="0"/>
              <a:t>? </a:t>
            </a:r>
          </a:p>
          <a:p>
            <a:pPr marL="463550" indent="-463550"/>
            <a:r>
              <a:rPr lang="en-US" b="1" dirty="0" smtClean="0"/>
              <a:t>b.	</a:t>
            </a:r>
            <a:r>
              <a:rPr lang="en-US" dirty="0" smtClean="0"/>
              <a:t>What is the maximum amount of interest possible after </a:t>
            </a:r>
            <a:r>
              <a:rPr lang="en-US" dirty="0" smtClean="0">
                <a:solidFill>
                  <a:srgbClr val="0000FF"/>
                </a:solidFill>
              </a:rPr>
              <a:t>10 years</a:t>
            </a:r>
            <a:r>
              <a:rPr lang="en-US" dirty="0" smtClean="0"/>
              <a:t>?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Understanding Interest</a:t>
            </a:r>
            <a:endParaRPr lang="en-US" dirty="0"/>
          </a:p>
        </p:txBody>
      </p:sp>
      <p:sp>
        <p:nvSpPr>
          <p:cNvPr id="3" name="Content Placeholder 2"/>
          <p:cNvSpPr>
            <a:spLocks noGrp="1"/>
          </p:cNvSpPr>
          <p:nvPr>
            <p:ph idx="1"/>
          </p:nvPr>
        </p:nvSpPr>
        <p:spPr/>
        <p:txBody>
          <a:bodyPr/>
          <a:lstStyle/>
          <a:p>
            <a:r>
              <a:rPr lang="en-US" dirty="0" smtClean="0"/>
              <a:t>Albert Einstein is reported to have once said, “the most powerful force in the universe is compound interest.” Whether Einstein actually said this or not, it’s a great financial principle to live by. Without attention, compound interest can rapidly become a force of ill intent and create financial burdens we never planned on. Compound interest can also become the means to our financial dreams through a prudent investment.</a:t>
            </a:r>
            <a:endParaRPr lang="en-US" dirty="0"/>
          </a:p>
        </p:txBody>
      </p:sp>
    </p:spTree>
    <p:extLst>
      <p:ext uri="{BB962C8B-B14F-4D97-AF65-F5344CB8AC3E}">
        <p14:creationId xmlns:p14="http://schemas.microsoft.com/office/powerpoint/2010/main" val="399054812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Finding the Maximum Amount of Interest Possible in One Year (cont.)</a:t>
            </a:r>
            <a:endParaRPr lang="en-US" dirty="0"/>
          </a:p>
        </p:txBody>
      </p:sp>
      <p:sp>
        <p:nvSpPr>
          <p:cNvPr id="3" name="Content Placeholder 2"/>
          <p:cNvSpPr>
            <a:spLocks noGrp="1"/>
          </p:cNvSpPr>
          <p:nvPr>
            <p:ph idx="1"/>
          </p:nvPr>
        </p:nvSpPr>
        <p:spPr/>
        <p:txBody>
          <a:bodyPr/>
          <a:lstStyle/>
          <a:p>
            <a:r>
              <a:rPr lang="en-US" b="1" dirty="0" smtClean="0"/>
              <a:t>Solution </a:t>
            </a:r>
          </a:p>
          <a:p>
            <a:pPr marL="463550" indent="-463550"/>
            <a:r>
              <a:rPr lang="en-US" b="1" dirty="0" smtClean="0"/>
              <a:t>a.	</a:t>
            </a:r>
            <a:r>
              <a:rPr lang="en-US" dirty="0" smtClean="0"/>
              <a:t>Because we want to know the maximum future value, we need to use the continuous compound interest formula. We are given that the principal is </a:t>
            </a:r>
            <a:r>
              <a:rPr lang="en-US" i="1" dirty="0" smtClean="0"/>
              <a:t>P </a:t>
            </a:r>
            <a:r>
              <a:rPr lang="en-US" dirty="0" smtClean="0"/>
              <a:t>= 2500,</a:t>
            </a:r>
            <a:r>
              <a:rPr lang="en-US" i="1" dirty="0" smtClean="0"/>
              <a:t> r</a:t>
            </a:r>
            <a:r>
              <a:rPr lang="en-US" dirty="0" smtClean="0"/>
              <a:t> = 0.06, and </a:t>
            </a:r>
            <a:r>
              <a:rPr lang="en-US" i="1" dirty="0" smtClean="0"/>
              <a:t>t </a:t>
            </a:r>
            <a:r>
              <a:rPr lang="en-US" dirty="0" smtClean="0"/>
              <a:t>= 10. Substituting the given values into the formula we have the following.</a:t>
            </a:r>
            <a:r>
              <a:rPr lang="en-US" i="1" dirty="0" smtClean="0"/>
              <a:t> </a:t>
            </a:r>
          </a:p>
          <a:p>
            <a:pPr marL="463550" indent="-463550">
              <a:lnSpc>
                <a:spcPct val="150000"/>
              </a:lnSpc>
            </a:pPr>
            <a:endParaRPr lang="en-US" dirty="0" smtClean="0"/>
          </a:p>
          <a:p>
            <a:pPr marL="463550" indent="-463550"/>
            <a:r>
              <a:rPr lang="en-US" dirty="0" smtClean="0"/>
              <a:t>	Therefore, the largest possible future value of $2500 invested at 6% over 10 years is </a:t>
            </a:r>
            <a:r>
              <a:rPr lang="en-US" dirty="0" smtClean="0">
                <a:solidFill>
                  <a:srgbClr val="FF0000"/>
                </a:solidFill>
              </a:rPr>
              <a:t>$4555.30</a:t>
            </a:r>
            <a:r>
              <a:rPr lang="en-US" dirty="0" smtClean="0"/>
              <a:t>. </a:t>
            </a:r>
            <a:endParaRPr lang="en-US" dirty="0"/>
          </a:p>
        </p:txBody>
      </p:sp>
      <p:graphicFrame>
        <p:nvGraphicFramePr>
          <p:cNvPr id="22531" name="Object 3"/>
          <p:cNvGraphicFramePr>
            <a:graphicFrameLocks noChangeAspect="1"/>
          </p:cNvGraphicFramePr>
          <p:nvPr/>
        </p:nvGraphicFramePr>
        <p:xfrm>
          <a:off x="2348552" y="4191000"/>
          <a:ext cx="1104900" cy="381000"/>
        </p:xfrm>
        <a:graphic>
          <a:graphicData uri="http://schemas.openxmlformats.org/presentationml/2006/ole">
            <mc:AlternateContent xmlns:mc="http://schemas.openxmlformats.org/markup-compatibility/2006">
              <mc:Choice xmlns:v="urn:schemas-microsoft-com:vml" Requires="v">
                <p:oleObj spid="_x0000_s22579" name="Equation" r:id="rId3" imgW="1104840" imgH="380880" progId="Equation.DSMT4">
                  <p:embed/>
                </p:oleObj>
              </mc:Choice>
              <mc:Fallback>
                <p:oleObj name="Equation" r:id="rId3" imgW="1104840" imgH="3808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48552" y="4191000"/>
                        <a:ext cx="1104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2" name="Object 4"/>
          <p:cNvGraphicFramePr>
            <a:graphicFrameLocks noChangeAspect="1"/>
          </p:cNvGraphicFramePr>
          <p:nvPr/>
        </p:nvGraphicFramePr>
        <p:xfrm>
          <a:off x="3505200" y="4191000"/>
          <a:ext cx="1803400" cy="381000"/>
        </p:xfrm>
        <a:graphic>
          <a:graphicData uri="http://schemas.openxmlformats.org/presentationml/2006/ole">
            <mc:AlternateContent xmlns:mc="http://schemas.openxmlformats.org/markup-compatibility/2006">
              <mc:Choice xmlns:v="urn:schemas-microsoft-com:vml" Requires="v">
                <p:oleObj spid="_x0000_s22580" name="Equation" r:id="rId5" imgW="1803240" imgH="380880" progId="Equation.DSMT4">
                  <p:embed/>
                </p:oleObj>
              </mc:Choice>
              <mc:Fallback>
                <p:oleObj name="Equation" r:id="rId5" imgW="1803240" imgH="3808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05200" y="4191000"/>
                        <a:ext cx="1803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3" name="Object 5"/>
          <p:cNvGraphicFramePr>
            <a:graphicFrameLocks noChangeAspect="1"/>
          </p:cNvGraphicFramePr>
          <p:nvPr>
            <p:extLst>
              <p:ext uri="{D42A27DB-BD31-4B8C-83A1-F6EECF244321}">
                <p14:modId xmlns:p14="http://schemas.microsoft.com/office/powerpoint/2010/main" val="2614418673"/>
              </p:ext>
            </p:extLst>
          </p:nvPr>
        </p:nvGraphicFramePr>
        <p:xfrm>
          <a:off x="5397500" y="4279900"/>
          <a:ext cx="1460500" cy="292100"/>
        </p:xfrm>
        <a:graphic>
          <a:graphicData uri="http://schemas.openxmlformats.org/presentationml/2006/ole">
            <mc:AlternateContent xmlns:mc="http://schemas.openxmlformats.org/markup-compatibility/2006">
              <mc:Choice xmlns:v="urn:schemas-microsoft-com:vml" Requires="v">
                <p:oleObj spid="_x0000_s22581" name="Equation" r:id="rId7" imgW="1460160" imgH="291960" progId="Equation.DSMT4">
                  <p:embed/>
                </p:oleObj>
              </mc:Choice>
              <mc:Fallback>
                <p:oleObj name="Equation" r:id="rId7" imgW="1460160" imgH="291960" progId="Equation.DSMT4">
                  <p:embed/>
                  <p:pic>
                    <p:nvPicPr>
                      <p:cNvPr id="0" name="Picture 5"/>
                      <p:cNvPicPr>
                        <a:picLocks noChangeAspect="1" noChangeArrowheads="1"/>
                      </p:cNvPicPr>
                      <p:nvPr/>
                    </p:nvPicPr>
                    <p:blipFill>
                      <a:blip r:embed="rId8"/>
                      <a:srcRect/>
                      <a:stretch>
                        <a:fillRect/>
                      </a:stretch>
                    </p:blipFill>
                    <p:spPr bwMode="auto">
                      <a:xfrm>
                        <a:off x="5397500" y="4279900"/>
                        <a:ext cx="146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3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53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Finding the Maximum Amount of Interest Possible in One Year (cont.)</a:t>
            </a:r>
            <a:endParaRPr lang="en-US" dirty="0"/>
          </a:p>
        </p:txBody>
      </p:sp>
      <p:sp>
        <p:nvSpPr>
          <p:cNvPr id="3" name="Content Placeholder 2"/>
          <p:cNvSpPr>
            <a:spLocks noGrp="1"/>
          </p:cNvSpPr>
          <p:nvPr>
            <p:ph idx="1"/>
          </p:nvPr>
        </p:nvSpPr>
        <p:spPr>
          <a:xfrm>
            <a:off x="457200" y="1280160"/>
            <a:ext cx="8229600" cy="4832092"/>
          </a:xfrm>
        </p:spPr>
        <p:txBody>
          <a:bodyPr>
            <a:spAutoFit/>
          </a:bodyPr>
          <a:lstStyle/>
          <a:p>
            <a:pPr marL="463550" indent="-463550"/>
            <a:r>
              <a:rPr lang="en-US" b="1" dirty="0" smtClean="0"/>
              <a:t>b.	</a:t>
            </a:r>
            <a:r>
              <a:rPr lang="en-US" dirty="0" smtClean="0"/>
              <a:t>We can find the largest amount of interest the principal can earn over the 10-year period by subtracting the principal amount from the future value as shown below. </a:t>
            </a:r>
          </a:p>
          <a:p>
            <a:pPr marL="463550" indent="-463550"/>
            <a:endParaRPr lang="en-US" dirty="0" smtClean="0"/>
          </a:p>
          <a:p>
            <a:pPr marL="463550" indent="-463550"/>
            <a:endParaRPr lang="en-US" dirty="0" smtClean="0"/>
          </a:p>
          <a:p>
            <a:pPr marL="463550" indent="-463550"/>
            <a:endParaRPr lang="en-US" dirty="0" smtClean="0"/>
          </a:p>
          <a:p>
            <a:pPr marL="463550" indent="-463550"/>
            <a:endParaRPr lang="en-US" dirty="0" smtClean="0"/>
          </a:p>
          <a:p>
            <a:pPr marL="463550" indent="-463550"/>
            <a:r>
              <a:rPr lang="en-US" dirty="0" smtClean="0"/>
              <a:t>	So, the principal can earn at most </a:t>
            </a:r>
            <a:r>
              <a:rPr lang="en-US" dirty="0" smtClean="0">
                <a:solidFill>
                  <a:srgbClr val="FF0000"/>
                </a:solidFill>
              </a:rPr>
              <a:t>$2055.30</a:t>
            </a:r>
            <a:r>
              <a:rPr lang="en-US" dirty="0" smtClean="0"/>
              <a:t> in interest over the 10 years. </a:t>
            </a:r>
            <a:endParaRPr lang="en-US" dirty="0"/>
          </a:p>
        </p:txBody>
      </p:sp>
      <p:graphicFrame>
        <p:nvGraphicFramePr>
          <p:cNvPr id="23555" name="Object 3"/>
          <p:cNvGraphicFramePr>
            <a:graphicFrameLocks noChangeAspect="1"/>
          </p:cNvGraphicFramePr>
          <p:nvPr/>
        </p:nvGraphicFramePr>
        <p:xfrm>
          <a:off x="1625600" y="3124200"/>
          <a:ext cx="5892800" cy="381000"/>
        </p:xfrm>
        <a:graphic>
          <a:graphicData uri="http://schemas.openxmlformats.org/presentationml/2006/ole">
            <mc:AlternateContent xmlns:mc="http://schemas.openxmlformats.org/markup-compatibility/2006">
              <mc:Choice xmlns:v="urn:schemas-microsoft-com:vml" Requires="v">
                <p:oleObj spid="_x0000_s23619" name="Equation" r:id="rId3" imgW="5892480" imgH="380880" progId="Equation.DSMT4">
                  <p:embed/>
                </p:oleObj>
              </mc:Choice>
              <mc:Fallback>
                <p:oleObj name="Equation" r:id="rId3" imgW="5892480" imgH="3808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25600" y="3124200"/>
                        <a:ext cx="5892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56" name="Object 4"/>
          <p:cNvGraphicFramePr>
            <a:graphicFrameLocks noChangeAspect="1"/>
          </p:cNvGraphicFramePr>
          <p:nvPr/>
        </p:nvGraphicFramePr>
        <p:xfrm>
          <a:off x="3723944" y="3667080"/>
          <a:ext cx="1193800" cy="279400"/>
        </p:xfrm>
        <a:graphic>
          <a:graphicData uri="http://schemas.openxmlformats.org/presentationml/2006/ole">
            <mc:AlternateContent xmlns:mc="http://schemas.openxmlformats.org/markup-compatibility/2006">
              <mc:Choice xmlns:v="urn:schemas-microsoft-com:vml" Requires="v">
                <p:oleObj spid="_x0000_s23620" name="Equation" r:id="rId5" imgW="1193760" imgH="279360" progId="Equation.DSMT4">
                  <p:embed/>
                </p:oleObj>
              </mc:Choice>
              <mc:Fallback>
                <p:oleObj name="Equation" r:id="rId5" imgW="1193760" imgH="2793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23944" y="3667080"/>
                        <a:ext cx="1193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57" name="Object 5"/>
          <p:cNvGraphicFramePr>
            <a:graphicFrameLocks noChangeAspect="1"/>
          </p:cNvGraphicFramePr>
          <p:nvPr/>
        </p:nvGraphicFramePr>
        <p:xfrm>
          <a:off x="3722996" y="4195740"/>
          <a:ext cx="3086100" cy="292100"/>
        </p:xfrm>
        <a:graphic>
          <a:graphicData uri="http://schemas.openxmlformats.org/presentationml/2006/ole">
            <mc:AlternateContent xmlns:mc="http://schemas.openxmlformats.org/markup-compatibility/2006">
              <mc:Choice xmlns:v="urn:schemas-microsoft-com:vml" Requires="v">
                <p:oleObj spid="_x0000_s23621" name="Equation" r:id="rId7" imgW="3085920" imgH="291960" progId="Equation.DSMT4">
                  <p:embed/>
                </p:oleObj>
              </mc:Choice>
              <mc:Fallback>
                <p:oleObj name="Equation" r:id="rId7" imgW="308592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22996" y="4195740"/>
                        <a:ext cx="308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58" name="Object 6"/>
          <p:cNvGraphicFramePr>
            <a:graphicFrameLocks noChangeAspect="1"/>
          </p:cNvGraphicFramePr>
          <p:nvPr>
            <p:extLst>
              <p:ext uri="{D42A27DB-BD31-4B8C-83A1-F6EECF244321}">
                <p14:modId xmlns:p14="http://schemas.microsoft.com/office/powerpoint/2010/main" val="77445108"/>
              </p:ext>
            </p:extLst>
          </p:nvPr>
        </p:nvGraphicFramePr>
        <p:xfrm>
          <a:off x="3886200" y="4737100"/>
          <a:ext cx="1447800" cy="292100"/>
        </p:xfrm>
        <a:graphic>
          <a:graphicData uri="http://schemas.openxmlformats.org/presentationml/2006/ole">
            <mc:AlternateContent xmlns:mc="http://schemas.openxmlformats.org/markup-compatibility/2006">
              <mc:Choice xmlns:v="urn:schemas-microsoft-com:vml" Requires="v">
                <p:oleObj spid="_x0000_s23622" name="Equation" r:id="rId9" imgW="1447560" imgH="291960" progId="Equation.DSMT4">
                  <p:embed/>
                </p:oleObj>
              </mc:Choice>
              <mc:Fallback>
                <p:oleObj name="Equation" r:id="rId9" imgW="1447560" imgH="291960" progId="Equation.DSMT4">
                  <p:embed/>
                  <p:pic>
                    <p:nvPicPr>
                      <p:cNvPr id="0" name="Picture 6"/>
                      <p:cNvPicPr>
                        <a:picLocks noChangeAspect="1" noChangeArrowheads="1"/>
                      </p:cNvPicPr>
                      <p:nvPr/>
                    </p:nvPicPr>
                    <p:blipFill>
                      <a:blip r:embed="rId10"/>
                      <a:srcRect/>
                      <a:stretch>
                        <a:fillRect/>
                      </a:stretch>
                    </p:blipFill>
                    <p:spPr bwMode="auto">
                      <a:xfrm>
                        <a:off x="3886200" y="4737100"/>
                        <a:ext cx="1447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55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55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Annual Percentage Yield (APY) </a:t>
            </a:r>
            <a:endParaRPr lang="en-US" dirty="0"/>
          </a:p>
        </p:txBody>
      </p:sp>
      <p:sp>
        <p:nvSpPr>
          <p:cNvPr id="3" name="Content Placeholder 2"/>
          <p:cNvSpPr>
            <a:spLocks noGrp="1"/>
          </p:cNvSpPr>
          <p:nvPr>
            <p:ph idx="1"/>
          </p:nvPr>
        </p:nvSpPr>
        <p:spPr>
          <a:xfrm>
            <a:off x="457200" y="1280160"/>
            <a:ext cx="8229600" cy="4530471"/>
          </a:xfrm>
          <a:solidFill>
            <a:srgbClr val="FFFFCC"/>
          </a:solidFill>
          <a:ln w="28575">
            <a:solidFill>
              <a:srgbClr val="000000"/>
            </a:solidFill>
          </a:ln>
        </p:spPr>
        <p:txBody>
          <a:bodyPr>
            <a:spAutoFit/>
          </a:bodyPr>
          <a:lstStyle/>
          <a:p>
            <a:pPr algn="ctr"/>
            <a:r>
              <a:rPr lang="en-US" b="1" dirty="0" smtClean="0">
                <a:solidFill>
                  <a:srgbClr val="000000"/>
                </a:solidFill>
              </a:rPr>
              <a:t>Annual Percentage Yield (APY) </a:t>
            </a:r>
          </a:p>
          <a:p>
            <a:r>
              <a:rPr lang="en-US" dirty="0" smtClean="0">
                <a:solidFill>
                  <a:srgbClr val="000000"/>
                </a:solidFill>
              </a:rPr>
              <a:t>The </a:t>
            </a:r>
            <a:r>
              <a:rPr lang="en-US" b="1" dirty="0" smtClean="0">
                <a:solidFill>
                  <a:srgbClr val="C00000"/>
                </a:solidFill>
              </a:rPr>
              <a:t>annual percentage yield</a:t>
            </a:r>
            <a:r>
              <a:rPr lang="en-US" dirty="0" smtClean="0">
                <a:solidFill>
                  <a:srgbClr val="000000"/>
                </a:solidFill>
              </a:rPr>
              <a:t> (APY) is the effective annual interest rate earned in a given year that accounts for the effects of compounding. APY is calculated with the formula</a:t>
            </a:r>
          </a:p>
          <a:p>
            <a:endParaRPr lang="en-US" dirty="0" smtClean="0">
              <a:solidFill>
                <a:srgbClr val="000000"/>
              </a:solidFill>
            </a:endParaRPr>
          </a:p>
          <a:p>
            <a:pPr>
              <a:lnSpc>
                <a:spcPct val="150000"/>
              </a:lnSpc>
            </a:pPr>
            <a:endParaRPr lang="en-US" dirty="0" smtClean="0">
              <a:solidFill>
                <a:srgbClr val="000000"/>
              </a:solidFill>
            </a:endParaRPr>
          </a:p>
          <a:p>
            <a:r>
              <a:rPr lang="en-US" dirty="0" smtClean="0">
                <a:solidFill>
                  <a:srgbClr val="000000"/>
                </a:solidFill>
              </a:rPr>
              <a:t>where </a:t>
            </a:r>
            <a:r>
              <a:rPr lang="en-US" i="1" dirty="0" smtClean="0">
                <a:solidFill>
                  <a:srgbClr val="000000"/>
                </a:solidFill>
              </a:rPr>
              <a:t>r </a:t>
            </a:r>
            <a:r>
              <a:rPr lang="en-US" dirty="0" smtClean="0">
                <a:solidFill>
                  <a:srgbClr val="000000"/>
                </a:solidFill>
              </a:rPr>
              <a:t>is the annual percentage rate and</a:t>
            </a:r>
            <a:r>
              <a:rPr lang="en-US" i="1" dirty="0" smtClean="0">
                <a:solidFill>
                  <a:srgbClr val="000000"/>
                </a:solidFill>
              </a:rPr>
              <a:t> n </a:t>
            </a:r>
            <a:r>
              <a:rPr lang="en-US" dirty="0" smtClean="0">
                <a:solidFill>
                  <a:srgbClr val="000000"/>
                </a:solidFill>
              </a:rPr>
              <a:t>is the number of compounding intervals per year. </a:t>
            </a:r>
            <a:endParaRPr lang="en-US" dirty="0">
              <a:solidFill>
                <a:srgbClr val="000000"/>
              </a:solidFill>
            </a:endParaRPr>
          </a:p>
        </p:txBody>
      </p:sp>
      <p:graphicFrame>
        <p:nvGraphicFramePr>
          <p:cNvPr id="24578" name="Object 2"/>
          <p:cNvGraphicFramePr>
            <a:graphicFrameLocks noChangeAspect="1"/>
          </p:cNvGraphicFramePr>
          <p:nvPr>
            <p:extLst>
              <p:ext uri="{D42A27DB-BD31-4B8C-83A1-F6EECF244321}">
                <p14:modId xmlns:p14="http://schemas.microsoft.com/office/powerpoint/2010/main" val="592406607"/>
              </p:ext>
            </p:extLst>
          </p:nvPr>
        </p:nvGraphicFramePr>
        <p:xfrm>
          <a:off x="2609850" y="3733800"/>
          <a:ext cx="3924300" cy="1130300"/>
        </p:xfrm>
        <a:graphic>
          <a:graphicData uri="http://schemas.openxmlformats.org/presentationml/2006/ole">
            <mc:AlternateContent xmlns:mc="http://schemas.openxmlformats.org/markup-compatibility/2006">
              <mc:Choice xmlns:v="urn:schemas-microsoft-com:vml" Requires="v">
                <p:oleObj spid="_x0000_s24594" name="Equation" r:id="rId3" imgW="3924000" imgH="1130040" progId="Equation.DSMT4">
                  <p:embed/>
                </p:oleObj>
              </mc:Choice>
              <mc:Fallback>
                <p:oleObj name="Equation" r:id="rId3" imgW="3924000" imgH="1130040" progId="Equation.DSMT4">
                  <p:embed/>
                  <p:pic>
                    <p:nvPicPr>
                      <p:cNvPr id="0" name="Picture 2"/>
                      <p:cNvPicPr>
                        <a:picLocks noChangeAspect="1" noChangeArrowheads="1"/>
                      </p:cNvPicPr>
                      <p:nvPr/>
                    </p:nvPicPr>
                    <p:blipFill>
                      <a:blip r:embed="rId4"/>
                      <a:srcRect/>
                      <a:stretch>
                        <a:fillRect/>
                      </a:stretch>
                    </p:blipFill>
                    <p:spPr bwMode="auto">
                      <a:xfrm>
                        <a:off x="2609850" y="3733800"/>
                        <a:ext cx="3924300" cy="1130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 Annual Percentage Yield </a:t>
            </a:r>
            <a:endParaRPr lang="en-US" dirty="0"/>
          </a:p>
        </p:txBody>
      </p:sp>
      <p:sp>
        <p:nvSpPr>
          <p:cNvPr id="3" name="Content Placeholder 2"/>
          <p:cNvSpPr>
            <a:spLocks noGrp="1"/>
          </p:cNvSpPr>
          <p:nvPr>
            <p:ph idx="1"/>
          </p:nvPr>
        </p:nvSpPr>
        <p:spPr>
          <a:xfrm>
            <a:off x="457200" y="1280160"/>
            <a:ext cx="8229600" cy="4745915"/>
          </a:xfrm>
        </p:spPr>
        <p:txBody>
          <a:bodyPr>
            <a:spAutoFit/>
          </a:bodyPr>
          <a:lstStyle/>
          <a:p>
            <a:r>
              <a:rPr lang="en-US" dirty="0" smtClean="0"/>
              <a:t>Samantha deposits </a:t>
            </a:r>
            <a:r>
              <a:rPr lang="en-US" dirty="0" smtClean="0">
                <a:solidFill>
                  <a:srgbClr val="0000FF"/>
                </a:solidFill>
              </a:rPr>
              <a:t>$5000</a:t>
            </a:r>
            <a:r>
              <a:rPr lang="en-US" dirty="0" smtClean="0"/>
              <a:t> in an account paying </a:t>
            </a:r>
            <a:r>
              <a:rPr lang="en-US" dirty="0" smtClean="0">
                <a:solidFill>
                  <a:srgbClr val="0000FF"/>
                </a:solidFill>
              </a:rPr>
              <a:t>5%</a:t>
            </a:r>
            <a:r>
              <a:rPr lang="en-US" dirty="0" smtClean="0"/>
              <a:t> interest per year. </a:t>
            </a:r>
          </a:p>
          <a:p>
            <a:pPr marL="463550" indent="-463550"/>
            <a:r>
              <a:rPr lang="en-US" b="1" dirty="0" smtClean="0"/>
              <a:t>a.	</a:t>
            </a:r>
            <a:r>
              <a:rPr lang="en-US" dirty="0" smtClean="0"/>
              <a:t>Find the APY for Samantha’s investment if the interest is compounded monthly. </a:t>
            </a:r>
          </a:p>
          <a:p>
            <a:pPr marL="463550" indent="-463550"/>
            <a:r>
              <a:rPr lang="en-US" b="1" dirty="0" smtClean="0"/>
              <a:t>b.	</a:t>
            </a:r>
            <a:r>
              <a:rPr lang="en-US" dirty="0" smtClean="0"/>
              <a:t>Find the APY if the interest is compounded daily on Samantha’s investment.</a:t>
            </a:r>
          </a:p>
          <a:p>
            <a:r>
              <a:rPr lang="en-US" b="1" dirty="0" smtClean="0"/>
              <a:t>Solution </a:t>
            </a:r>
          </a:p>
          <a:p>
            <a:pPr marL="463550" indent="-463550"/>
            <a:r>
              <a:rPr lang="en-US" b="1" dirty="0" smtClean="0"/>
              <a:t>a.	</a:t>
            </a:r>
            <a:r>
              <a:rPr lang="en-US" dirty="0" smtClean="0"/>
              <a:t>Notice, that to determine the APY, we only need the rate of interest and the number of compound intervals per year.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 Annual Percentage Yield (cont.)</a:t>
            </a:r>
            <a:endParaRPr lang="en-US" dirty="0"/>
          </a:p>
        </p:txBody>
      </p:sp>
      <p:sp>
        <p:nvSpPr>
          <p:cNvPr id="3" name="Content Placeholder 2"/>
          <p:cNvSpPr>
            <a:spLocks noGrp="1"/>
          </p:cNvSpPr>
          <p:nvPr>
            <p:ph idx="1"/>
          </p:nvPr>
        </p:nvSpPr>
        <p:spPr>
          <a:xfrm>
            <a:off x="457200" y="1280160"/>
            <a:ext cx="8229600" cy="4832092"/>
          </a:xfrm>
        </p:spPr>
        <p:txBody>
          <a:bodyPr>
            <a:spAutoFit/>
          </a:bodyPr>
          <a:lstStyle/>
          <a:p>
            <a:r>
              <a:rPr lang="en-US" dirty="0" smtClean="0"/>
              <a:t>The amount of the principal plays no role in finding the APY. So, we need </a:t>
            </a:r>
            <a:r>
              <a:rPr lang="en-US" i="1" dirty="0" smtClean="0"/>
              <a:t>r </a:t>
            </a:r>
            <a:r>
              <a:rPr lang="en-US" dirty="0" smtClean="0"/>
              <a:t>= 0.05 and</a:t>
            </a:r>
            <a:r>
              <a:rPr lang="en-US" i="1" dirty="0" smtClean="0"/>
              <a:t> n </a:t>
            </a:r>
            <a:r>
              <a:rPr lang="en-US" dirty="0" smtClean="0"/>
              <a:t>= 12 for monthly compounding intervals.</a:t>
            </a:r>
          </a:p>
          <a:p>
            <a:endParaRPr lang="en-US" i="1" dirty="0" smtClean="0"/>
          </a:p>
          <a:p>
            <a:endParaRPr lang="en-US" i="1" dirty="0" smtClean="0"/>
          </a:p>
          <a:p>
            <a:endParaRPr lang="en-US" i="1" dirty="0" smtClean="0"/>
          </a:p>
          <a:p>
            <a:pPr>
              <a:lnSpc>
                <a:spcPct val="200000"/>
              </a:lnSpc>
            </a:pPr>
            <a:endParaRPr lang="en-US" i="1" dirty="0" smtClean="0"/>
          </a:p>
          <a:p>
            <a:r>
              <a:rPr lang="en-US" dirty="0" smtClean="0"/>
              <a:t>This means with monthly compounding, the APY for Samantha’s investment is </a:t>
            </a:r>
            <a:r>
              <a:rPr lang="en-US" dirty="0" smtClean="0">
                <a:solidFill>
                  <a:srgbClr val="FF0000"/>
                </a:solidFill>
              </a:rPr>
              <a:t>5.116%</a:t>
            </a:r>
            <a:r>
              <a:rPr lang="en-US" dirty="0" smtClean="0"/>
              <a:t>. </a:t>
            </a:r>
            <a:r>
              <a:rPr lang="en-US" i="1" dirty="0" smtClean="0"/>
              <a:t> </a:t>
            </a:r>
            <a:endParaRPr lang="en-US" dirty="0"/>
          </a:p>
        </p:txBody>
      </p:sp>
      <p:graphicFrame>
        <p:nvGraphicFramePr>
          <p:cNvPr id="26627" name="Object 3"/>
          <p:cNvGraphicFramePr>
            <a:graphicFrameLocks noChangeAspect="1"/>
          </p:cNvGraphicFramePr>
          <p:nvPr/>
        </p:nvGraphicFramePr>
        <p:xfrm>
          <a:off x="747404" y="2743200"/>
          <a:ext cx="3873500" cy="1130300"/>
        </p:xfrm>
        <a:graphic>
          <a:graphicData uri="http://schemas.openxmlformats.org/presentationml/2006/ole">
            <mc:AlternateContent xmlns:mc="http://schemas.openxmlformats.org/markup-compatibility/2006">
              <mc:Choice xmlns:v="urn:schemas-microsoft-com:vml" Requires="v">
                <p:oleObj spid="_x0000_s26691" name="Equation" r:id="rId3" imgW="3873240" imgH="1130040" progId="Equation.DSMT4">
                  <p:embed/>
                </p:oleObj>
              </mc:Choice>
              <mc:Fallback>
                <p:oleObj name="Equation" r:id="rId3" imgW="3873240" imgH="11300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7404" y="2743200"/>
                        <a:ext cx="3873500" cy="1130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628" name="Object 4"/>
          <p:cNvGraphicFramePr>
            <a:graphicFrameLocks noChangeAspect="1"/>
          </p:cNvGraphicFramePr>
          <p:nvPr/>
        </p:nvGraphicFramePr>
        <p:xfrm>
          <a:off x="4671704" y="2754666"/>
          <a:ext cx="3759200" cy="1130300"/>
        </p:xfrm>
        <a:graphic>
          <a:graphicData uri="http://schemas.openxmlformats.org/presentationml/2006/ole">
            <mc:AlternateContent xmlns:mc="http://schemas.openxmlformats.org/markup-compatibility/2006">
              <mc:Choice xmlns:v="urn:schemas-microsoft-com:vml" Requires="v">
                <p:oleObj spid="_x0000_s26692" name="Equation" r:id="rId5" imgW="3759120" imgH="1130040" progId="Equation.DSMT4">
                  <p:embed/>
                </p:oleObj>
              </mc:Choice>
              <mc:Fallback>
                <p:oleObj name="Equation" r:id="rId5" imgW="3759120" imgH="11300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71704" y="2754666"/>
                        <a:ext cx="3759200" cy="1130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629" name="Object 5"/>
          <p:cNvGraphicFramePr>
            <a:graphicFrameLocks noChangeAspect="1"/>
          </p:cNvGraphicFramePr>
          <p:nvPr/>
        </p:nvGraphicFramePr>
        <p:xfrm>
          <a:off x="1371600" y="4012252"/>
          <a:ext cx="2628900" cy="469900"/>
        </p:xfrm>
        <a:graphic>
          <a:graphicData uri="http://schemas.openxmlformats.org/presentationml/2006/ole">
            <mc:AlternateContent xmlns:mc="http://schemas.openxmlformats.org/markup-compatibility/2006">
              <mc:Choice xmlns:v="urn:schemas-microsoft-com:vml" Requires="v">
                <p:oleObj spid="_x0000_s26693" name="Equation" r:id="rId7" imgW="2628720" imgH="469800" progId="Equation.DSMT4">
                  <p:embed/>
                </p:oleObj>
              </mc:Choice>
              <mc:Fallback>
                <p:oleObj name="Equation" r:id="rId7" imgW="262872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71600" y="4012252"/>
                        <a:ext cx="2628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630" name="Object 6"/>
          <p:cNvGraphicFramePr>
            <a:graphicFrameLocks noChangeAspect="1"/>
          </p:cNvGraphicFramePr>
          <p:nvPr>
            <p:extLst>
              <p:ext uri="{D42A27DB-BD31-4B8C-83A1-F6EECF244321}">
                <p14:modId xmlns:p14="http://schemas.microsoft.com/office/powerpoint/2010/main" val="4180852501"/>
              </p:ext>
            </p:extLst>
          </p:nvPr>
        </p:nvGraphicFramePr>
        <p:xfrm>
          <a:off x="1371600" y="4648200"/>
          <a:ext cx="1358900" cy="304800"/>
        </p:xfrm>
        <a:graphic>
          <a:graphicData uri="http://schemas.openxmlformats.org/presentationml/2006/ole">
            <mc:AlternateContent xmlns:mc="http://schemas.openxmlformats.org/markup-compatibility/2006">
              <mc:Choice xmlns:v="urn:schemas-microsoft-com:vml" Requires="v">
                <p:oleObj spid="_x0000_s26694" name="Equation" r:id="rId9" imgW="1358640" imgH="304560" progId="Equation.DSMT4">
                  <p:embed/>
                </p:oleObj>
              </mc:Choice>
              <mc:Fallback>
                <p:oleObj name="Equation" r:id="rId9" imgW="1358640" imgH="304560" progId="Equation.DSMT4">
                  <p:embed/>
                  <p:pic>
                    <p:nvPicPr>
                      <p:cNvPr id="0" name="Picture 6"/>
                      <p:cNvPicPr>
                        <a:picLocks noChangeAspect="1" noChangeArrowheads="1"/>
                      </p:cNvPicPr>
                      <p:nvPr/>
                    </p:nvPicPr>
                    <p:blipFill>
                      <a:blip r:embed="rId10"/>
                      <a:srcRect/>
                      <a:stretch>
                        <a:fillRect/>
                      </a:stretch>
                    </p:blipFill>
                    <p:spPr bwMode="auto">
                      <a:xfrm>
                        <a:off x="1371600" y="4648200"/>
                        <a:ext cx="1358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6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6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66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663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 Annual Percentage Yield (cont.)</a:t>
            </a:r>
            <a:endParaRPr lang="en-US" dirty="0"/>
          </a:p>
        </p:txBody>
      </p:sp>
      <p:sp>
        <p:nvSpPr>
          <p:cNvPr id="3" name="Content Placeholder 2"/>
          <p:cNvSpPr>
            <a:spLocks noGrp="1"/>
          </p:cNvSpPr>
          <p:nvPr>
            <p:ph idx="1"/>
          </p:nvPr>
        </p:nvSpPr>
        <p:spPr>
          <a:xfrm>
            <a:off x="457200" y="1280160"/>
            <a:ext cx="8229600" cy="4770537"/>
          </a:xfrm>
        </p:spPr>
        <p:txBody>
          <a:bodyPr>
            <a:spAutoFit/>
          </a:bodyPr>
          <a:lstStyle/>
          <a:p>
            <a:pPr marL="463550" indent="-463550"/>
            <a:r>
              <a:rPr lang="en-US" b="1" dirty="0" smtClean="0"/>
              <a:t>b.	</a:t>
            </a:r>
            <a:r>
              <a:rPr lang="en-US" dirty="0" smtClean="0"/>
              <a:t>Daily compounding means that </a:t>
            </a:r>
            <a:r>
              <a:rPr lang="en-US" i="1" dirty="0" smtClean="0"/>
              <a:t>n </a:t>
            </a:r>
            <a:r>
              <a:rPr lang="en-US" dirty="0" smtClean="0"/>
              <a:t>= 365. Therefore, our APY calculation is as follows.</a:t>
            </a:r>
          </a:p>
          <a:p>
            <a:pPr marL="463550" indent="-463550"/>
            <a:endParaRPr lang="en-US" i="1" dirty="0" smtClean="0"/>
          </a:p>
          <a:p>
            <a:pPr marL="463550" indent="-463550"/>
            <a:endParaRPr lang="en-US" i="1" dirty="0" smtClean="0"/>
          </a:p>
          <a:p>
            <a:pPr marL="463550" indent="-463550"/>
            <a:endParaRPr lang="en-US" i="1" dirty="0" smtClean="0"/>
          </a:p>
          <a:p>
            <a:pPr marL="463550" indent="-463550"/>
            <a:endParaRPr lang="en-US" i="1" dirty="0" smtClean="0"/>
          </a:p>
          <a:p>
            <a:pPr marL="463550" indent="-463550">
              <a:lnSpc>
                <a:spcPct val="150000"/>
              </a:lnSpc>
              <a:spcBef>
                <a:spcPts val="1200"/>
              </a:spcBef>
            </a:pPr>
            <a:endParaRPr lang="en-US" i="1" dirty="0" smtClean="0"/>
          </a:p>
          <a:p>
            <a:pPr marL="463550" indent="-463550"/>
            <a:r>
              <a:rPr lang="en-US" dirty="0" smtClean="0"/>
              <a:t>	With daily compounding, Samantha has an annual percentage yield of </a:t>
            </a:r>
            <a:r>
              <a:rPr lang="en-US" dirty="0" smtClean="0">
                <a:solidFill>
                  <a:srgbClr val="FF0000"/>
                </a:solidFill>
              </a:rPr>
              <a:t>5.127%</a:t>
            </a:r>
            <a:r>
              <a:rPr lang="en-US" dirty="0" smtClean="0"/>
              <a:t>. </a:t>
            </a:r>
            <a:r>
              <a:rPr lang="en-US" i="1" dirty="0" smtClean="0"/>
              <a:t> </a:t>
            </a:r>
            <a:endParaRPr lang="en-US" dirty="0"/>
          </a:p>
        </p:txBody>
      </p:sp>
      <p:graphicFrame>
        <p:nvGraphicFramePr>
          <p:cNvPr id="27652" name="Object 4"/>
          <p:cNvGraphicFramePr>
            <a:graphicFrameLocks noChangeAspect="1"/>
          </p:cNvGraphicFramePr>
          <p:nvPr/>
        </p:nvGraphicFramePr>
        <p:xfrm>
          <a:off x="1309048" y="2217760"/>
          <a:ext cx="3873500" cy="1130300"/>
        </p:xfrm>
        <a:graphic>
          <a:graphicData uri="http://schemas.openxmlformats.org/presentationml/2006/ole">
            <mc:AlternateContent xmlns:mc="http://schemas.openxmlformats.org/markup-compatibility/2006">
              <mc:Choice xmlns:v="urn:schemas-microsoft-com:vml" Requires="v">
                <p:oleObj spid="_x0000_s27716" name="Equation" r:id="rId3" imgW="3873240" imgH="1130040" progId="Equation.DSMT4">
                  <p:embed/>
                </p:oleObj>
              </mc:Choice>
              <mc:Fallback>
                <p:oleObj name="Equation" r:id="rId3" imgW="3873240" imgH="113004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09048" y="2217760"/>
                        <a:ext cx="3873500" cy="1130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7653" name="Object 5"/>
          <p:cNvGraphicFramePr>
            <a:graphicFrameLocks noChangeAspect="1"/>
          </p:cNvGraphicFramePr>
          <p:nvPr/>
        </p:nvGraphicFramePr>
        <p:xfrm>
          <a:off x="1953904" y="3429000"/>
          <a:ext cx="3860800" cy="1130300"/>
        </p:xfrm>
        <a:graphic>
          <a:graphicData uri="http://schemas.openxmlformats.org/presentationml/2006/ole">
            <mc:AlternateContent xmlns:mc="http://schemas.openxmlformats.org/markup-compatibility/2006">
              <mc:Choice xmlns:v="urn:schemas-microsoft-com:vml" Requires="v">
                <p:oleObj spid="_x0000_s27717" name="Equation" r:id="rId5" imgW="3860640" imgH="1130040" progId="Equation.DSMT4">
                  <p:embed/>
                </p:oleObj>
              </mc:Choice>
              <mc:Fallback>
                <p:oleObj name="Equation" r:id="rId5" imgW="3860640" imgH="113004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53904" y="3429000"/>
                        <a:ext cx="3860800" cy="1130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7654" name="Object 6"/>
          <p:cNvGraphicFramePr>
            <a:graphicFrameLocks noChangeAspect="1"/>
          </p:cNvGraphicFramePr>
          <p:nvPr/>
        </p:nvGraphicFramePr>
        <p:xfrm>
          <a:off x="5856596" y="3762044"/>
          <a:ext cx="2628900" cy="469900"/>
        </p:xfrm>
        <a:graphic>
          <a:graphicData uri="http://schemas.openxmlformats.org/presentationml/2006/ole">
            <mc:AlternateContent xmlns:mc="http://schemas.openxmlformats.org/markup-compatibility/2006">
              <mc:Choice xmlns:v="urn:schemas-microsoft-com:vml" Requires="v">
                <p:oleObj spid="_x0000_s27718" name="Equation" r:id="rId7" imgW="2628720" imgH="469800" progId="Equation.DSMT4">
                  <p:embed/>
                </p:oleObj>
              </mc:Choice>
              <mc:Fallback>
                <p:oleObj name="Equation" r:id="rId7" imgW="2628720" imgH="4698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856596" y="3762044"/>
                        <a:ext cx="2628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7655" name="Object 7"/>
          <p:cNvGraphicFramePr>
            <a:graphicFrameLocks noChangeAspect="1"/>
          </p:cNvGraphicFramePr>
          <p:nvPr>
            <p:extLst>
              <p:ext uri="{D42A27DB-BD31-4B8C-83A1-F6EECF244321}">
                <p14:modId xmlns:p14="http://schemas.microsoft.com/office/powerpoint/2010/main" val="2963576608"/>
              </p:ext>
            </p:extLst>
          </p:nvPr>
        </p:nvGraphicFramePr>
        <p:xfrm>
          <a:off x="1953904" y="4724400"/>
          <a:ext cx="1358900" cy="304800"/>
        </p:xfrm>
        <a:graphic>
          <a:graphicData uri="http://schemas.openxmlformats.org/presentationml/2006/ole">
            <mc:AlternateContent xmlns:mc="http://schemas.openxmlformats.org/markup-compatibility/2006">
              <mc:Choice xmlns:v="urn:schemas-microsoft-com:vml" Requires="v">
                <p:oleObj spid="_x0000_s27719" name="Equation" r:id="rId9" imgW="1358640" imgH="304560" progId="Equation.DSMT4">
                  <p:embed/>
                </p:oleObj>
              </mc:Choice>
              <mc:Fallback>
                <p:oleObj name="Equation" r:id="rId9" imgW="1358640" imgH="304560" progId="Equation.DSMT4">
                  <p:embed/>
                  <p:pic>
                    <p:nvPicPr>
                      <p:cNvPr id="0" name="Picture 7"/>
                      <p:cNvPicPr>
                        <a:picLocks noChangeAspect="1" noChangeArrowheads="1"/>
                      </p:cNvPicPr>
                      <p:nvPr/>
                    </p:nvPicPr>
                    <p:blipFill>
                      <a:blip r:embed="rId10"/>
                      <a:srcRect/>
                      <a:stretch>
                        <a:fillRect/>
                      </a:stretch>
                    </p:blipFill>
                    <p:spPr bwMode="auto">
                      <a:xfrm>
                        <a:off x="1953904" y="4724400"/>
                        <a:ext cx="1358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65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765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765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765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 Annual Percentage Yield (cont.)</a:t>
            </a:r>
            <a:endParaRPr lang="en-US" dirty="0"/>
          </a:p>
        </p:txBody>
      </p:sp>
      <p:sp>
        <p:nvSpPr>
          <p:cNvPr id="3" name="Content Placeholder 2"/>
          <p:cNvSpPr>
            <a:spLocks noGrp="1"/>
          </p:cNvSpPr>
          <p:nvPr>
            <p:ph idx="1"/>
          </p:nvPr>
        </p:nvSpPr>
        <p:spPr/>
        <p:txBody>
          <a:bodyPr/>
          <a:lstStyle/>
          <a:p>
            <a:r>
              <a:rPr lang="en-US" dirty="0" smtClean="0"/>
              <a:t>Notice that although the advertised APR for Samantha’s investment was 5%, when interest is compounded, none of the annual percentage yields were actually 5%. </a:t>
            </a: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8: APR vs. APY </a:t>
            </a:r>
            <a:endParaRPr lang="en-US" dirty="0"/>
          </a:p>
        </p:txBody>
      </p:sp>
      <p:sp>
        <p:nvSpPr>
          <p:cNvPr id="3" name="Content Placeholder 2"/>
          <p:cNvSpPr>
            <a:spLocks noGrp="1"/>
          </p:cNvSpPr>
          <p:nvPr>
            <p:ph idx="1"/>
          </p:nvPr>
        </p:nvSpPr>
        <p:spPr/>
        <p:txBody>
          <a:bodyPr/>
          <a:lstStyle/>
          <a:p>
            <a:r>
              <a:rPr lang="en-US" dirty="0" smtClean="0"/>
              <a:t>Suppose that the APD Bank of the South advertises the following rates for their personal loans.</a:t>
            </a:r>
          </a:p>
          <a:p>
            <a:endParaRPr lang="en-US" dirty="0" smtClean="0"/>
          </a:p>
          <a:p>
            <a:endParaRPr lang="en-US" dirty="0" smtClean="0"/>
          </a:p>
          <a:p>
            <a:endParaRPr lang="en-US" dirty="0" smtClean="0"/>
          </a:p>
          <a:p>
            <a:endParaRPr lang="en-US" dirty="0" smtClean="0"/>
          </a:p>
          <a:p>
            <a:endParaRPr lang="en-US" dirty="0" smtClean="0"/>
          </a:p>
          <a:p>
            <a:r>
              <a:rPr lang="en-US" dirty="0" smtClean="0"/>
              <a:t>Find the APY, or effective interest rates, for each of the loan categories.  </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401822594"/>
              </p:ext>
            </p:extLst>
          </p:nvPr>
        </p:nvGraphicFramePr>
        <p:xfrm>
          <a:off x="457200" y="2362200"/>
          <a:ext cx="8229600" cy="2251710"/>
        </p:xfrm>
        <a:graphic>
          <a:graphicData uri="http://schemas.openxmlformats.org/drawingml/2006/table">
            <a:tbl>
              <a:tblPr firstRow="1" bandRow="1">
                <a:tableStyleId>{5C22544A-7EE6-4342-B048-85BDC9FD1C3A}</a:tableStyleId>
              </a:tblPr>
              <a:tblGrid>
                <a:gridCol w="4114800"/>
                <a:gridCol w="4114800"/>
              </a:tblGrid>
              <a:tr h="370840">
                <a:tc gridSpan="2">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2: APD </a:t>
                      </a:r>
                      <a:r>
                        <a:rPr lang="en-US" sz="2400" b="1" i="0" u="none" strike="noStrike" dirty="0">
                          <a:solidFill>
                            <a:schemeClr val="bg1"/>
                          </a:solidFill>
                          <a:latin typeface="Calibri"/>
                        </a:rPr>
                        <a:t>Bank of the South Personal Loan </a:t>
                      </a:r>
                      <a:r>
                        <a:rPr lang="en-US" sz="2400" b="1" i="0" u="none" strike="noStrike" dirty="0" smtClean="0">
                          <a:solidFill>
                            <a:schemeClr val="bg1"/>
                          </a:solidFill>
                          <a:latin typeface="Calibri"/>
                        </a:rPr>
                        <a:t>Rates</a:t>
                      </a:r>
                      <a:endParaRPr lang="en-US" sz="2400" b="1" i="0" u="none" strike="noStrike" dirty="0">
                        <a:solidFill>
                          <a:schemeClr val="bg1"/>
                        </a:solidFill>
                        <a:latin typeface="Calibri"/>
                      </a:endParaRPr>
                    </a:p>
                  </a:txBody>
                  <a:tcPr marL="9525" marR="9525" marT="9525" marB="0" anchor="ctr"/>
                </a:tc>
                <a:tc hMerge="1">
                  <a:txBody>
                    <a:bodyPr/>
                    <a:lstStyle/>
                    <a:p>
                      <a:pPr algn="l" fontAlgn="b"/>
                      <a:endParaRPr lang="en-US" sz="2400" b="0" i="0" u="none" strike="noStrike" dirty="0">
                        <a:solidFill>
                          <a:srgbClr val="000000"/>
                        </a:solidFill>
                        <a:latin typeface="Calibri"/>
                      </a:endParaRPr>
                    </a:p>
                  </a:txBody>
                  <a:tcPr marL="9525" marR="9525" marT="9525" marB="0" anchor="b"/>
                </a:tc>
              </a:tr>
              <a:tr h="370840">
                <a:tc>
                  <a:txBody>
                    <a:bodyPr/>
                    <a:lstStyle/>
                    <a:p>
                      <a:pPr algn="ctr" fontAlgn="b"/>
                      <a:r>
                        <a:rPr lang="en-US" sz="2400" b="1" i="0" u="none" strike="noStrike" dirty="0">
                          <a:solidFill>
                            <a:srgbClr val="000000"/>
                          </a:solidFill>
                          <a:latin typeface="Calibri"/>
                        </a:rPr>
                        <a:t>Loan Amount</a:t>
                      </a:r>
                    </a:p>
                  </a:txBody>
                  <a:tcPr marL="9525" marR="9525" marT="9525" marB="0" anchor="ctr"/>
                </a:tc>
                <a:tc>
                  <a:txBody>
                    <a:bodyPr/>
                    <a:lstStyle/>
                    <a:p>
                      <a:pPr algn="ctr" fontAlgn="b"/>
                      <a:r>
                        <a:rPr lang="en-US" sz="2400" b="1" i="0" u="none" strike="noStrike" dirty="0">
                          <a:solidFill>
                            <a:srgbClr val="000000"/>
                          </a:solidFill>
                          <a:latin typeface="Calibri"/>
                        </a:rPr>
                        <a:t>APR*</a:t>
                      </a:r>
                    </a:p>
                  </a:txBody>
                  <a:tcPr marL="9525" marR="9525" marT="9525" marB="0" anchor="ctr"/>
                </a:tc>
              </a:tr>
              <a:tr h="370840">
                <a:tc>
                  <a:txBody>
                    <a:bodyPr/>
                    <a:lstStyle/>
                    <a:p>
                      <a:pPr algn="ctr" fontAlgn="b"/>
                      <a:r>
                        <a:rPr lang="en-US" sz="2400" b="0" i="0" u="none" strike="noStrike">
                          <a:solidFill>
                            <a:srgbClr val="000000"/>
                          </a:solidFill>
                          <a:latin typeface="Calibri"/>
                        </a:rPr>
                        <a:t>&lt; $20,000</a:t>
                      </a:r>
                    </a:p>
                  </a:txBody>
                  <a:tcPr marL="9525" marR="9525" marT="9525" marB="0" anchor="ctr"/>
                </a:tc>
                <a:tc>
                  <a:txBody>
                    <a:bodyPr/>
                    <a:lstStyle/>
                    <a:p>
                      <a:pPr algn="ctr" fontAlgn="b"/>
                      <a:r>
                        <a:rPr lang="en-US" sz="2400" b="0" i="0" u="none" strike="noStrike">
                          <a:solidFill>
                            <a:srgbClr val="000000"/>
                          </a:solidFill>
                          <a:latin typeface="Calibri"/>
                        </a:rPr>
                        <a:t>10.49%</a:t>
                      </a:r>
                    </a:p>
                  </a:txBody>
                  <a:tcPr marL="9525" marR="9525" marT="9525" marB="0" anchor="ctr"/>
                </a:tc>
              </a:tr>
              <a:tr h="370840">
                <a:tc>
                  <a:txBody>
                    <a:bodyPr/>
                    <a:lstStyle/>
                    <a:p>
                      <a:pPr algn="ctr" fontAlgn="b"/>
                      <a:r>
                        <a:rPr lang="en-US" sz="2400" b="0" i="0" u="none" strike="noStrike" dirty="0">
                          <a:solidFill>
                            <a:srgbClr val="000000"/>
                          </a:solidFill>
                          <a:latin typeface="Calibri"/>
                        </a:rPr>
                        <a:t>$</a:t>
                      </a:r>
                      <a:r>
                        <a:rPr lang="en-US" sz="2400" b="0" i="0" u="none" strike="noStrike" dirty="0" smtClean="0">
                          <a:solidFill>
                            <a:srgbClr val="000000"/>
                          </a:solidFill>
                          <a:latin typeface="Calibri"/>
                        </a:rPr>
                        <a:t>20,000–$99,999</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a:solidFill>
                            <a:srgbClr val="000000"/>
                          </a:solidFill>
                          <a:latin typeface="Calibri"/>
                        </a:rPr>
                        <a:t>9.99%</a:t>
                      </a:r>
                    </a:p>
                  </a:txBody>
                  <a:tcPr marL="9525" marR="9525" marT="9525" marB="0" anchor="ctr"/>
                </a:tc>
              </a:tr>
              <a:tr h="370840">
                <a:tc>
                  <a:txBody>
                    <a:bodyPr/>
                    <a:lstStyle/>
                    <a:p>
                      <a:pPr algn="ctr" fontAlgn="b"/>
                      <a:r>
                        <a:rPr lang="en-US" sz="2400" b="0" i="0" u="none" strike="noStrike" dirty="0" smtClean="0">
                          <a:solidFill>
                            <a:srgbClr val="000000"/>
                          </a:solidFill>
                          <a:latin typeface="Calibri"/>
                          <a:sym typeface="Symbol"/>
                        </a:rPr>
                        <a:t></a:t>
                      </a:r>
                      <a:r>
                        <a:rPr lang="en-US" sz="2400" b="0" i="0" u="none" strike="noStrike" dirty="0" smtClean="0">
                          <a:solidFill>
                            <a:srgbClr val="000000"/>
                          </a:solidFill>
                          <a:latin typeface="Calibri"/>
                        </a:rPr>
                        <a:t> </a:t>
                      </a:r>
                      <a:r>
                        <a:rPr lang="en-US" sz="2400" b="0" i="0" u="none" strike="noStrike" dirty="0">
                          <a:solidFill>
                            <a:srgbClr val="000000"/>
                          </a:solidFill>
                          <a:latin typeface="Calibri"/>
                        </a:rPr>
                        <a:t>$100,000</a:t>
                      </a:r>
                    </a:p>
                  </a:txBody>
                  <a:tcPr marL="9525" marR="9525" marT="9525" marB="0" anchor="ctr"/>
                </a:tc>
                <a:tc>
                  <a:txBody>
                    <a:bodyPr/>
                    <a:lstStyle/>
                    <a:p>
                      <a:pPr algn="ctr" fontAlgn="b"/>
                      <a:r>
                        <a:rPr lang="en-US" sz="2400" b="0" i="0" u="none" strike="noStrike">
                          <a:solidFill>
                            <a:srgbClr val="000000"/>
                          </a:solidFill>
                          <a:latin typeface="Calibri"/>
                        </a:rPr>
                        <a:t>7.50%</a:t>
                      </a:r>
                    </a:p>
                  </a:txBody>
                  <a:tcPr marL="9525" marR="9525" marT="9525" marB="0" anchor="ctr"/>
                </a:tc>
              </a:tr>
              <a:tr h="370840">
                <a:tc gridSpan="2">
                  <a:txBody>
                    <a:bodyPr/>
                    <a:lstStyle/>
                    <a:p>
                      <a:pPr algn="l" fontAlgn="b"/>
                      <a:r>
                        <a:rPr lang="en-US" sz="2400" b="0" i="0" u="none" strike="noStrike" dirty="0">
                          <a:solidFill>
                            <a:srgbClr val="000000"/>
                          </a:solidFill>
                          <a:latin typeface="Calibri"/>
                        </a:rPr>
                        <a:t>*interest rates are compounded </a:t>
                      </a:r>
                      <a:r>
                        <a:rPr lang="en-US" sz="2400" b="0" i="0" u="none" strike="noStrike" dirty="0" smtClean="0">
                          <a:solidFill>
                            <a:srgbClr val="000000"/>
                          </a:solidFill>
                          <a:latin typeface="Calibri"/>
                        </a:rPr>
                        <a:t>quarterly</a:t>
                      </a:r>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8: APR vs. APY (cont.)</a:t>
            </a:r>
            <a:endParaRPr lang="en-US" dirty="0"/>
          </a:p>
        </p:txBody>
      </p:sp>
      <p:sp>
        <p:nvSpPr>
          <p:cNvPr id="3" name="Content Placeholder 2"/>
          <p:cNvSpPr>
            <a:spLocks noGrp="1"/>
          </p:cNvSpPr>
          <p:nvPr>
            <p:ph idx="1"/>
          </p:nvPr>
        </p:nvSpPr>
        <p:spPr/>
        <p:txBody>
          <a:bodyPr/>
          <a:lstStyle/>
          <a:p>
            <a:r>
              <a:rPr lang="en-US" b="1" dirty="0" smtClean="0"/>
              <a:t>Solution </a:t>
            </a:r>
          </a:p>
          <a:p>
            <a:r>
              <a:rPr lang="en-US" dirty="0" smtClean="0"/>
              <a:t>To find the APY for each loan category we need the published APR as well as the number of compounding intervals per year. In this case, each is compounded quarterly, so </a:t>
            </a:r>
            <a:r>
              <a:rPr lang="en-US" i="1" dirty="0" smtClean="0"/>
              <a:t>n </a:t>
            </a:r>
            <a:r>
              <a:rPr lang="en-US" dirty="0" smtClean="0"/>
              <a:t>= 4.</a:t>
            </a:r>
            <a:r>
              <a:rPr lang="en-US" i="1" dirty="0" smtClean="0"/>
              <a:t> </a:t>
            </a:r>
          </a:p>
          <a:p>
            <a:r>
              <a:rPr lang="en-US" dirty="0" smtClean="0"/>
              <a:t>The APY for an APR of 10.49% compounded quarterly is calculated as follows.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8: APR vs. APY (cont.)</a:t>
            </a:r>
            <a:endParaRPr lang="en-US" dirty="0"/>
          </a:p>
        </p:txBody>
      </p:sp>
      <p:sp>
        <p:nvSpPr>
          <p:cNvPr id="3" name="Content Placeholder 2"/>
          <p:cNvSpPr>
            <a:spLocks noGrp="1"/>
          </p:cNvSpPr>
          <p:nvPr>
            <p:ph idx="1"/>
          </p:nvPr>
        </p:nvSpPr>
        <p:spPr/>
        <p:txBody>
          <a:bodyPr anchor="b"/>
          <a:lstStyle/>
          <a:p>
            <a:r>
              <a:rPr lang="en-US" dirty="0" smtClean="0"/>
              <a:t>Therefore, the APY is </a:t>
            </a:r>
            <a:r>
              <a:rPr lang="en-US" dirty="0" smtClean="0">
                <a:solidFill>
                  <a:srgbClr val="FF0000"/>
                </a:solidFill>
              </a:rPr>
              <a:t>10.91%</a:t>
            </a:r>
            <a:r>
              <a:rPr lang="en-US" dirty="0" smtClean="0"/>
              <a:t>.</a:t>
            </a:r>
            <a:endParaRPr lang="en-US" dirty="0"/>
          </a:p>
        </p:txBody>
      </p:sp>
      <p:graphicFrame>
        <p:nvGraphicFramePr>
          <p:cNvPr id="28675" name="Object 3"/>
          <p:cNvGraphicFramePr>
            <a:graphicFrameLocks noChangeAspect="1"/>
          </p:cNvGraphicFramePr>
          <p:nvPr/>
        </p:nvGraphicFramePr>
        <p:xfrm>
          <a:off x="2237096" y="1434152"/>
          <a:ext cx="3873500" cy="1130300"/>
        </p:xfrm>
        <a:graphic>
          <a:graphicData uri="http://schemas.openxmlformats.org/presentationml/2006/ole">
            <mc:AlternateContent xmlns:mc="http://schemas.openxmlformats.org/markup-compatibility/2006">
              <mc:Choice xmlns:v="urn:schemas-microsoft-com:vml" Requires="v">
                <p:oleObj spid="_x0000_s28739" name="Equation" r:id="rId3" imgW="3873240" imgH="1130040" progId="Equation.DSMT4">
                  <p:embed/>
                </p:oleObj>
              </mc:Choice>
              <mc:Fallback>
                <p:oleObj name="Equation" r:id="rId3" imgW="3873240" imgH="11300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37096" y="1434152"/>
                        <a:ext cx="3873500" cy="1130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8676" name="Object 4"/>
          <p:cNvGraphicFramePr>
            <a:graphicFrameLocks noChangeAspect="1"/>
          </p:cNvGraphicFramePr>
          <p:nvPr/>
        </p:nvGraphicFramePr>
        <p:xfrm>
          <a:off x="2881952" y="2667000"/>
          <a:ext cx="4038600" cy="1130300"/>
        </p:xfrm>
        <a:graphic>
          <a:graphicData uri="http://schemas.openxmlformats.org/presentationml/2006/ole">
            <mc:AlternateContent xmlns:mc="http://schemas.openxmlformats.org/markup-compatibility/2006">
              <mc:Choice xmlns:v="urn:schemas-microsoft-com:vml" Requires="v">
                <p:oleObj spid="_x0000_s28740" name="Equation" r:id="rId5" imgW="4038480" imgH="1130040" progId="Equation.DSMT4">
                  <p:embed/>
                </p:oleObj>
              </mc:Choice>
              <mc:Fallback>
                <p:oleObj name="Equation" r:id="rId5" imgW="4038480" imgH="11300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81952" y="2667000"/>
                        <a:ext cx="4038600" cy="1130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8677" name="Object 5"/>
          <p:cNvGraphicFramePr>
            <a:graphicFrameLocks noChangeAspect="1"/>
          </p:cNvGraphicFramePr>
          <p:nvPr/>
        </p:nvGraphicFramePr>
        <p:xfrm>
          <a:off x="2895600" y="3949700"/>
          <a:ext cx="2438400" cy="469900"/>
        </p:xfrm>
        <a:graphic>
          <a:graphicData uri="http://schemas.openxmlformats.org/presentationml/2006/ole">
            <mc:AlternateContent xmlns:mc="http://schemas.openxmlformats.org/markup-compatibility/2006">
              <mc:Choice xmlns:v="urn:schemas-microsoft-com:vml" Requires="v">
                <p:oleObj spid="_x0000_s28741" name="Equation" r:id="rId7" imgW="2438280" imgH="469800" progId="Equation.DSMT4">
                  <p:embed/>
                </p:oleObj>
              </mc:Choice>
              <mc:Fallback>
                <p:oleObj name="Equation" r:id="rId7" imgW="243828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95600" y="3949700"/>
                        <a:ext cx="2438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8678" name="Object 6"/>
          <p:cNvGraphicFramePr>
            <a:graphicFrameLocks noChangeAspect="1"/>
          </p:cNvGraphicFramePr>
          <p:nvPr>
            <p:extLst>
              <p:ext uri="{D42A27DB-BD31-4B8C-83A1-F6EECF244321}">
                <p14:modId xmlns:p14="http://schemas.microsoft.com/office/powerpoint/2010/main" val="3378069137"/>
              </p:ext>
            </p:extLst>
          </p:nvPr>
        </p:nvGraphicFramePr>
        <p:xfrm>
          <a:off x="2895600" y="4577688"/>
          <a:ext cx="1346200" cy="304800"/>
        </p:xfrm>
        <a:graphic>
          <a:graphicData uri="http://schemas.openxmlformats.org/presentationml/2006/ole">
            <mc:AlternateContent xmlns:mc="http://schemas.openxmlformats.org/markup-compatibility/2006">
              <mc:Choice xmlns:v="urn:schemas-microsoft-com:vml" Requires="v">
                <p:oleObj spid="_x0000_s28742" name="Equation" r:id="rId9" imgW="1346040" imgH="304560" progId="Equation.DSMT4">
                  <p:embed/>
                </p:oleObj>
              </mc:Choice>
              <mc:Fallback>
                <p:oleObj name="Equation" r:id="rId9" imgW="1346040" imgH="304560" progId="Equation.DSMT4">
                  <p:embed/>
                  <p:pic>
                    <p:nvPicPr>
                      <p:cNvPr id="0" name="Picture 6"/>
                      <p:cNvPicPr>
                        <a:picLocks noChangeAspect="1" noChangeArrowheads="1"/>
                      </p:cNvPicPr>
                      <p:nvPr/>
                    </p:nvPicPr>
                    <p:blipFill>
                      <a:blip r:embed="rId10"/>
                      <a:srcRect/>
                      <a:stretch>
                        <a:fillRect/>
                      </a:stretch>
                    </p:blipFill>
                    <p:spPr bwMode="auto">
                      <a:xfrm>
                        <a:off x="2895600" y="4577688"/>
                        <a:ext cx="1346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67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867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867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Interest </a:t>
            </a:r>
            <a:endParaRPr lang="en-US" dirty="0"/>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Interest </a:t>
            </a:r>
          </a:p>
          <a:p>
            <a:r>
              <a:rPr lang="en-US" b="1" dirty="0" smtClean="0">
                <a:solidFill>
                  <a:srgbClr val="C00000"/>
                </a:solidFill>
              </a:rPr>
              <a:t>Interest</a:t>
            </a:r>
            <a:r>
              <a:rPr lang="en-US" dirty="0" smtClean="0">
                <a:solidFill>
                  <a:srgbClr val="000000"/>
                </a:solidFill>
              </a:rPr>
              <a:t> is the amount charged by a lender for borrowing money.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8: APR vs. APY (cont.)</a:t>
            </a:r>
            <a:endParaRPr lang="en-US" dirty="0"/>
          </a:p>
        </p:txBody>
      </p:sp>
      <p:sp>
        <p:nvSpPr>
          <p:cNvPr id="3" name="Content Placeholder 2"/>
          <p:cNvSpPr>
            <a:spLocks noGrp="1"/>
          </p:cNvSpPr>
          <p:nvPr>
            <p:ph idx="1"/>
          </p:nvPr>
        </p:nvSpPr>
        <p:spPr>
          <a:xfrm>
            <a:off x="457200" y="1280160"/>
            <a:ext cx="8229600" cy="4789003"/>
          </a:xfrm>
        </p:spPr>
        <p:txBody>
          <a:bodyPr>
            <a:spAutoFit/>
          </a:bodyPr>
          <a:lstStyle/>
          <a:p>
            <a:r>
              <a:rPr lang="en-US" dirty="0" smtClean="0"/>
              <a:t>For an APR of 9.99%, we can calculate the APY as follows.</a:t>
            </a:r>
          </a:p>
          <a:p>
            <a:endParaRPr lang="en-US" dirty="0" smtClean="0"/>
          </a:p>
          <a:p>
            <a:endParaRPr lang="en-US" dirty="0" smtClean="0"/>
          </a:p>
          <a:p>
            <a:pPr>
              <a:lnSpc>
                <a:spcPct val="150000"/>
              </a:lnSpc>
            </a:pPr>
            <a:endParaRPr lang="en-US" dirty="0" smtClean="0"/>
          </a:p>
          <a:p>
            <a:endParaRPr lang="en-US" dirty="0" smtClean="0"/>
          </a:p>
          <a:p>
            <a:endParaRPr lang="en-US" dirty="0" smtClean="0"/>
          </a:p>
          <a:p>
            <a:endParaRPr lang="en-US" dirty="0" smtClean="0"/>
          </a:p>
          <a:p>
            <a:r>
              <a:rPr lang="en-US" dirty="0" smtClean="0"/>
              <a:t>That gives an APY of </a:t>
            </a:r>
            <a:r>
              <a:rPr lang="en-US" dirty="0" smtClean="0">
                <a:solidFill>
                  <a:srgbClr val="FF0000"/>
                </a:solidFill>
              </a:rPr>
              <a:t>10.37%</a:t>
            </a:r>
            <a:r>
              <a:rPr lang="en-US" dirty="0" smtClean="0"/>
              <a:t>.  </a:t>
            </a:r>
            <a:endParaRPr lang="en-US" dirty="0"/>
          </a:p>
        </p:txBody>
      </p:sp>
      <p:graphicFrame>
        <p:nvGraphicFramePr>
          <p:cNvPr id="29699" name="Object 3"/>
          <p:cNvGraphicFramePr>
            <a:graphicFrameLocks noChangeAspect="1"/>
          </p:cNvGraphicFramePr>
          <p:nvPr/>
        </p:nvGraphicFramePr>
        <p:xfrm>
          <a:off x="2223448" y="1945944"/>
          <a:ext cx="3873500" cy="1130300"/>
        </p:xfrm>
        <a:graphic>
          <a:graphicData uri="http://schemas.openxmlformats.org/presentationml/2006/ole">
            <mc:AlternateContent xmlns:mc="http://schemas.openxmlformats.org/markup-compatibility/2006">
              <mc:Choice xmlns:v="urn:schemas-microsoft-com:vml" Requires="v">
                <p:oleObj spid="_x0000_s29763" name="Equation" r:id="rId3" imgW="3873240" imgH="1130040" progId="Equation.DSMT4">
                  <p:embed/>
                </p:oleObj>
              </mc:Choice>
              <mc:Fallback>
                <p:oleObj name="Equation" r:id="rId3" imgW="3873240" imgH="11300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23448" y="1945944"/>
                        <a:ext cx="3873500" cy="1130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700" name="Object 4"/>
          <p:cNvGraphicFramePr>
            <a:graphicFrameLocks noChangeAspect="1"/>
          </p:cNvGraphicFramePr>
          <p:nvPr/>
        </p:nvGraphicFramePr>
        <p:xfrm>
          <a:off x="2895600" y="3213100"/>
          <a:ext cx="4038600" cy="1130300"/>
        </p:xfrm>
        <a:graphic>
          <a:graphicData uri="http://schemas.openxmlformats.org/presentationml/2006/ole">
            <mc:AlternateContent xmlns:mc="http://schemas.openxmlformats.org/markup-compatibility/2006">
              <mc:Choice xmlns:v="urn:schemas-microsoft-com:vml" Requires="v">
                <p:oleObj spid="_x0000_s29764" name="Equation" r:id="rId5" imgW="4038480" imgH="1130040" progId="Equation.DSMT4">
                  <p:embed/>
                </p:oleObj>
              </mc:Choice>
              <mc:Fallback>
                <p:oleObj name="Equation" r:id="rId5" imgW="4038480" imgH="11300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95600" y="3213100"/>
                        <a:ext cx="4038600" cy="1130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701" name="Object 5"/>
          <p:cNvGraphicFramePr>
            <a:graphicFrameLocks noChangeAspect="1"/>
          </p:cNvGraphicFramePr>
          <p:nvPr/>
        </p:nvGraphicFramePr>
        <p:xfrm>
          <a:off x="2895600" y="4483100"/>
          <a:ext cx="2451100" cy="469900"/>
        </p:xfrm>
        <a:graphic>
          <a:graphicData uri="http://schemas.openxmlformats.org/presentationml/2006/ole">
            <mc:AlternateContent xmlns:mc="http://schemas.openxmlformats.org/markup-compatibility/2006">
              <mc:Choice xmlns:v="urn:schemas-microsoft-com:vml" Requires="v">
                <p:oleObj spid="_x0000_s29765" name="Equation" r:id="rId7" imgW="2450880" imgH="469800" progId="Equation.DSMT4">
                  <p:embed/>
                </p:oleObj>
              </mc:Choice>
              <mc:Fallback>
                <p:oleObj name="Equation" r:id="rId7" imgW="245088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95600" y="4483100"/>
                        <a:ext cx="2451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702" name="Object 6"/>
          <p:cNvGraphicFramePr>
            <a:graphicFrameLocks noChangeAspect="1"/>
          </p:cNvGraphicFramePr>
          <p:nvPr>
            <p:extLst>
              <p:ext uri="{D42A27DB-BD31-4B8C-83A1-F6EECF244321}">
                <p14:modId xmlns:p14="http://schemas.microsoft.com/office/powerpoint/2010/main" val="3579065590"/>
              </p:ext>
            </p:extLst>
          </p:nvPr>
        </p:nvGraphicFramePr>
        <p:xfrm>
          <a:off x="2895600" y="5105400"/>
          <a:ext cx="1346200" cy="304800"/>
        </p:xfrm>
        <a:graphic>
          <a:graphicData uri="http://schemas.openxmlformats.org/presentationml/2006/ole">
            <mc:AlternateContent xmlns:mc="http://schemas.openxmlformats.org/markup-compatibility/2006">
              <mc:Choice xmlns:v="urn:schemas-microsoft-com:vml" Requires="v">
                <p:oleObj spid="_x0000_s29766" name="Equation" r:id="rId9" imgW="1346040" imgH="304560" progId="Equation.DSMT4">
                  <p:embed/>
                </p:oleObj>
              </mc:Choice>
              <mc:Fallback>
                <p:oleObj name="Equation" r:id="rId9" imgW="1346040" imgH="304560" progId="Equation.DSMT4">
                  <p:embed/>
                  <p:pic>
                    <p:nvPicPr>
                      <p:cNvPr id="0" name="Picture 6"/>
                      <p:cNvPicPr>
                        <a:picLocks noChangeAspect="1" noChangeArrowheads="1"/>
                      </p:cNvPicPr>
                      <p:nvPr/>
                    </p:nvPicPr>
                    <p:blipFill>
                      <a:blip r:embed="rId10"/>
                      <a:srcRect/>
                      <a:stretch>
                        <a:fillRect/>
                      </a:stretch>
                    </p:blipFill>
                    <p:spPr bwMode="auto">
                      <a:xfrm>
                        <a:off x="2895600" y="5105400"/>
                        <a:ext cx="1346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69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970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970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970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8: APR vs. APY (cont.)</a:t>
            </a:r>
            <a:endParaRPr lang="en-US" dirty="0"/>
          </a:p>
        </p:txBody>
      </p:sp>
      <p:sp>
        <p:nvSpPr>
          <p:cNvPr id="3" name="Content Placeholder 2"/>
          <p:cNvSpPr>
            <a:spLocks noGrp="1"/>
          </p:cNvSpPr>
          <p:nvPr>
            <p:ph idx="1"/>
          </p:nvPr>
        </p:nvSpPr>
        <p:spPr>
          <a:xfrm>
            <a:off x="457200" y="1280160"/>
            <a:ext cx="8229600" cy="4789003"/>
          </a:xfrm>
        </p:spPr>
        <p:txBody>
          <a:bodyPr>
            <a:spAutoFit/>
          </a:bodyPr>
          <a:lstStyle/>
          <a:p>
            <a:r>
              <a:rPr lang="en-US" dirty="0" smtClean="0"/>
              <a:t>Lastly, to calculate the APY for an APR of 7.50%, we have the following. </a:t>
            </a:r>
          </a:p>
          <a:p>
            <a:endParaRPr lang="en-US" dirty="0" smtClean="0"/>
          </a:p>
          <a:p>
            <a:endParaRPr lang="en-US" dirty="0" smtClean="0"/>
          </a:p>
          <a:p>
            <a:endParaRPr lang="en-US" dirty="0" smtClean="0"/>
          </a:p>
          <a:p>
            <a:pPr>
              <a:lnSpc>
                <a:spcPct val="150000"/>
              </a:lnSpc>
            </a:pPr>
            <a:endParaRPr lang="en-US" dirty="0" smtClean="0"/>
          </a:p>
          <a:p>
            <a:endParaRPr lang="en-US" dirty="0" smtClean="0"/>
          </a:p>
          <a:p>
            <a:endParaRPr lang="en-US" dirty="0" smtClean="0"/>
          </a:p>
          <a:p>
            <a:r>
              <a:rPr lang="en-US" dirty="0" smtClean="0"/>
              <a:t>Therefore, the APY is </a:t>
            </a:r>
            <a:r>
              <a:rPr lang="en-US" dirty="0" smtClean="0">
                <a:solidFill>
                  <a:srgbClr val="FF0000"/>
                </a:solidFill>
              </a:rPr>
              <a:t>7.714%</a:t>
            </a:r>
            <a:r>
              <a:rPr lang="en-US" dirty="0" smtClean="0"/>
              <a:t>. </a:t>
            </a:r>
            <a:endParaRPr lang="en-US" dirty="0"/>
          </a:p>
        </p:txBody>
      </p:sp>
      <p:graphicFrame>
        <p:nvGraphicFramePr>
          <p:cNvPr id="30723" name="Object 3"/>
          <p:cNvGraphicFramePr>
            <a:graphicFrameLocks noChangeAspect="1"/>
          </p:cNvGraphicFramePr>
          <p:nvPr/>
        </p:nvGraphicFramePr>
        <p:xfrm>
          <a:off x="2237096" y="2403144"/>
          <a:ext cx="3873500" cy="1130300"/>
        </p:xfrm>
        <a:graphic>
          <a:graphicData uri="http://schemas.openxmlformats.org/presentationml/2006/ole">
            <mc:AlternateContent xmlns:mc="http://schemas.openxmlformats.org/markup-compatibility/2006">
              <mc:Choice xmlns:v="urn:schemas-microsoft-com:vml" Requires="v">
                <p:oleObj spid="_x0000_s30788" name="Equation" r:id="rId3" imgW="3873240" imgH="1130040" progId="Equation.DSMT4">
                  <p:embed/>
                </p:oleObj>
              </mc:Choice>
              <mc:Fallback>
                <p:oleObj name="Equation" r:id="rId3" imgW="3873240" imgH="11300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37096" y="2403144"/>
                        <a:ext cx="3873500" cy="1130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25" name="Object 5"/>
          <p:cNvGraphicFramePr>
            <a:graphicFrameLocks noChangeAspect="1"/>
          </p:cNvGraphicFramePr>
          <p:nvPr/>
        </p:nvGraphicFramePr>
        <p:xfrm>
          <a:off x="2881952" y="3662340"/>
          <a:ext cx="3848100" cy="1130300"/>
        </p:xfrm>
        <a:graphic>
          <a:graphicData uri="http://schemas.openxmlformats.org/presentationml/2006/ole">
            <mc:AlternateContent xmlns:mc="http://schemas.openxmlformats.org/markup-compatibility/2006">
              <mc:Choice xmlns:v="urn:schemas-microsoft-com:vml" Requires="v">
                <p:oleObj spid="_x0000_s30789" name="Equation" r:id="rId5" imgW="3848040" imgH="1130040" progId="Equation.DSMT4">
                  <p:embed/>
                </p:oleObj>
              </mc:Choice>
              <mc:Fallback>
                <p:oleObj name="Equation" r:id="rId5" imgW="3848040" imgH="113004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81952" y="3662340"/>
                        <a:ext cx="3848100" cy="1130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26" name="Object 6"/>
          <p:cNvGraphicFramePr>
            <a:graphicFrameLocks noChangeAspect="1"/>
          </p:cNvGraphicFramePr>
          <p:nvPr/>
        </p:nvGraphicFramePr>
        <p:xfrm>
          <a:off x="2881952" y="4918692"/>
          <a:ext cx="2641600" cy="469900"/>
        </p:xfrm>
        <a:graphic>
          <a:graphicData uri="http://schemas.openxmlformats.org/presentationml/2006/ole">
            <mc:AlternateContent xmlns:mc="http://schemas.openxmlformats.org/markup-compatibility/2006">
              <mc:Choice xmlns:v="urn:schemas-microsoft-com:vml" Requires="v">
                <p:oleObj spid="_x0000_s30790" name="Equation" r:id="rId7" imgW="2641320" imgH="469800" progId="Equation.DSMT4">
                  <p:embed/>
                </p:oleObj>
              </mc:Choice>
              <mc:Fallback>
                <p:oleObj name="Equation" r:id="rId7" imgW="2641320" imgH="4698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81952" y="4918692"/>
                        <a:ext cx="2641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27" name="Object 7"/>
          <p:cNvGraphicFramePr>
            <a:graphicFrameLocks noChangeAspect="1"/>
          </p:cNvGraphicFramePr>
          <p:nvPr>
            <p:extLst>
              <p:ext uri="{D42A27DB-BD31-4B8C-83A1-F6EECF244321}">
                <p14:modId xmlns:p14="http://schemas.microsoft.com/office/powerpoint/2010/main" val="3503246614"/>
              </p:ext>
            </p:extLst>
          </p:nvPr>
        </p:nvGraphicFramePr>
        <p:xfrm>
          <a:off x="5548004" y="5001904"/>
          <a:ext cx="1358900" cy="304800"/>
        </p:xfrm>
        <a:graphic>
          <a:graphicData uri="http://schemas.openxmlformats.org/presentationml/2006/ole">
            <mc:AlternateContent xmlns:mc="http://schemas.openxmlformats.org/markup-compatibility/2006">
              <mc:Choice xmlns:v="urn:schemas-microsoft-com:vml" Requires="v">
                <p:oleObj spid="_x0000_s30791" name="Equation" r:id="rId9" imgW="1358640" imgH="304560" progId="Equation.DSMT4">
                  <p:embed/>
                </p:oleObj>
              </mc:Choice>
              <mc:Fallback>
                <p:oleObj name="Equation" r:id="rId9" imgW="1358640" imgH="304560" progId="Equation.DSMT4">
                  <p:embed/>
                  <p:pic>
                    <p:nvPicPr>
                      <p:cNvPr id="0" name="Picture 7"/>
                      <p:cNvPicPr>
                        <a:picLocks noChangeAspect="1" noChangeArrowheads="1"/>
                      </p:cNvPicPr>
                      <p:nvPr/>
                    </p:nvPicPr>
                    <p:blipFill>
                      <a:blip r:embed="rId10"/>
                      <a:srcRect/>
                      <a:stretch>
                        <a:fillRect/>
                      </a:stretch>
                    </p:blipFill>
                    <p:spPr bwMode="auto">
                      <a:xfrm>
                        <a:off x="5548004" y="5001904"/>
                        <a:ext cx="1358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2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8: APR vs. APY (cont.)</a:t>
            </a:r>
            <a:endParaRPr lang="en-US" dirty="0"/>
          </a:p>
        </p:txBody>
      </p:sp>
      <p:sp>
        <p:nvSpPr>
          <p:cNvPr id="3" name="Content Placeholder 2"/>
          <p:cNvSpPr>
            <a:spLocks noGrp="1"/>
          </p:cNvSpPr>
          <p:nvPr>
            <p:ph idx="1"/>
          </p:nvPr>
        </p:nvSpPr>
        <p:spPr>
          <a:xfrm>
            <a:off x="457200" y="1280160"/>
            <a:ext cx="8229600" cy="4684359"/>
          </a:xfrm>
        </p:spPr>
        <p:txBody>
          <a:bodyPr>
            <a:spAutoFit/>
          </a:bodyPr>
          <a:lstStyle/>
          <a:p>
            <a:r>
              <a:rPr lang="en-US" dirty="0" smtClean="0"/>
              <a:t>The following shows the comparison of the publicized APR versus the APY.</a:t>
            </a:r>
          </a:p>
          <a:p>
            <a:endParaRPr lang="en-US" dirty="0" smtClean="0"/>
          </a:p>
          <a:p>
            <a:endParaRPr lang="en-US" dirty="0" smtClean="0"/>
          </a:p>
          <a:p>
            <a:pPr>
              <a:lnSpc>
                <a:spcPct val="150000"/>
              </a:lnSpc>
              <a:spcBef>
                <a:spcPts val="1200"/>
              </a:spcBef>
            </a:pPr>
            <a:endParaRPr lang="en-US" dirty="0" smtClean="0"/>
          </a:p>
          <a:p>
            <a:endParaRPr lang="en-US" dirty="0" smtClean="0"/>
          </a:p>
          <a:p>
            <a:r>
              <a:rPr lang="en-US" dirty="0" smtClean="0"/>
              <a:t>Therefore, when trying to determine which loan is best, look at the APY to get a clearer picture of the actual cost of the loan. </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289780996"/>
              </p:ext>
            </p:extLst>
          </p:nvPr>
        </p:nvGraphicFramePr>
        <p:xfrm>
          <a:off x="457200" y="2438400"/>
          <a:ext cx="8229600" cy="1876425"/>
        </p:xfrm>
        <a:graphic>
          <a:graphicData uri="http://schemas.openxmlformats.org/drawingml/2006/table">
            <a:tbl>
              <a:tblPr firstRow="1" bandRow="1">
                <a:tableStyleId>{5C22544A-7EE6-4342-B048-85BDC9FD1C3A}</a:tableStyleId>
              </a:tblPr>
              <a:tblGrid>
                <a:gridCol w="2743200"/>
                <a:gridCol w="2743200"/>
                <a:gridCol w="2743200"/>
              </a:tblGrid>
              <a:tr h="370840">
                <a:tc gridSpan="3">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3: APR </a:t>
                      </a:r>
                      <a:r>
                        <a:rPr lang="en-US" sz="2400" b="1" i="0" u="none" strike="noStrike" dirty="0">
                          <a:solidFill>
                            <a:schemeClr val="bg1"/>
                          </a:solidFill>
                          <a:latin typeface="Calibri"/>
                        </a:rPr>
                        <a:t>vs. </a:t>
                      </a:r>
                      <a:r>
                        <a:rPr lang="en-US" sz="2400" b="1" i="0" u="none" strike="noStrike" dirty="0" smtClean="0">
                          <a:solidFill>
                            <a:schemeClr val="bg1"/>
                          </a:solidFill>
                          <a:latin typeface="Calibri"/>
                        </a:rPr>
                        <a:t>APY</a:t>
                      </a:r>
                      <a:endParaRPr lang="en-US" sz="2400" b="1" i="0" u="none" strike="noStrike" dirty="0">
                        <a:solidFill>
                          <a:schemeClr val="bg1"/>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c hMerge="1">
                  <a:txBody>
                    <a:bodyPr/>
                    <a:lstStyle/>
                    <a:p>
                      <a:pPr algn="ctr" fontAlgn="b"/>
                      <a:endParaRPr lang="en-US" sz="2400" b="0" i="0" u="none" strike="noStrike" dirty="0">
                        <a:solidFill>
                          <a:srgbClr val="000000"/>
                        </a:solidFill>
                        <a:latin typeface="Calibri"/>
                      </a:endParaRPr>
                    </a:p>
                  </a:txBody>
                  <a:tcPr marL="9525" marR="9525" marT="9525" marB="0" anchor="ctr"/>
                </a:tc>
              </a:tr>
              <a:tr h="370840">
                <a:tc>
                  <a:txBody>
                    <a:bodyPr/>
                    <a:lstStyle/>
                    <a:p>
                      <a:pPr algn="ctr" fontAlgn="b"/>
                      <a:r>
                        <a:rPr lang="en-US" sz="2400" b="1" i="0" u="none" strike="noStrike" dirty="0">
                          <a:solidFill>
                            <a:srgbClr val="000000"/>
                          </a:solidFill>
                          <a:latin typeface="Calibri"/>
                        </a:rPr>
                        <a:t>Loan Amount</a:t>
                      </a:r>
                    </a:p>
                  </a:txBody>
                  <a:tcPr marL="9525" marR="9525" marT="9525" marB="0" anchor="ctr"/>
                </a:tc>
                <a:tc>
                  <a:txBody>
                    <a:bodyPr/>
                    <a:lstStyle/>
                    <a:p>
                      <a:pPr algn="ctr" fontAlgn="b"/>
                      <a:r>
                        <a:rPr lang="en-US" sz="2400" b="1" i="0" u="none" strike="noStrike" dirty="0">
                          <a:solidFill>
                            <a:srgbClr val="000000"/>
                          </a:solidFill>
                          <a:latin typeface="Calibri"/>
                        </a:rPr>
                        <a:t>APR</a:t>
                      </a:r>
                    </a:p>
                  </a:txBody>
                  <a:tcPr marL="9525" marR="9525" marT="9525" marB="0" anchor="ctr"/>
                </a:tc>
                <a:tc>
                  <a:txBody>
                    <a:bodyPr/>
                    <a:lstStyle/>
                    <a:p>
                      <a:pPr algn="ctr" fontAlgn="b"/>
                      <a:r>
                        <a:rPr lang="en-US" sz="2400" b="1" i="0" u="none" strike="noStrike" dirty="0">
                          <a:solidFill>
                            <a:srgbClr val="000000"/>
                          </a:solidFill>
                          <a:latin typeface="Calibri"/>
                        </a:rPr>
                        <a:t>APY</a:t>
                      </a:r>
                    </a:p>
                  </a:txBody>
                  <a:tcPr marL="9525" marR="9525" marT="9525" marB="0" anchor="ctr"/>
                </a:tc>
              </a:tr>
              <a:tr h="370840">
                <a:tc>
                  <a:txBody>
                    <a:bodyPr/>
                    <a:lstStyle/>
                    <a:p>
                      <a:pPr algn="ctr" fontAlgn="b"/>
                      <a:r>
                        <a:rPr lang="en-US" sz="2400" b="0" i="0" u="none" strike="noStrike">
                          <a:solidFill>
                            <a:srgbClr val="000000"/>
                          </a:solidFill>
                          <a:latin typeface="Calibri"/>
                        </a:rPr>
                        <a:t>&lt; $20,000</a:t>
                      </a:r>
                    </a:p>
                  </a:txBody>
                  <a:tcPr marL="9525" marR="9525" marT="9525" marB="0" anchor="ctr"/>
                </a:tc>
                <a:tc>
                  <a:txBody>
                    <a:bodyPr/>
                    <a:lstStyle/>
                    <a:p>
                      <a:pPr algn="ctr" fontAlgn="b"/>
                      <a:r>
                        <a:rPr lang="en-US" sz="2400" b="0" i="0" u="none" strike="noStrike">
                          <a:solidFill>
                            <a:srgbClr val="000000"/>
                          </a:solidFill>
                          <a:latin typeface="Calibri"/>
                        </a:rPr>
                        <a:t>10.49%</a:t>
                      </a:r>
                    </a:p>
                  </a:txBody>
                  <a:tcPr marL="9525" marR="9525" marT="9525" marB="0" anchor="ctr"/>
                </a:tc>
                <a:tc>
                  <a:txBody>
                    <a:bodyPr/>
                    <a:lstStyle/>
                    <a:p>
                      <a:pPr algn="ctr" fontAlgn="b"/>
                      <a:r>
                        <a:rPr lang="en-US" sz="2400" b="0" i="0" u="none" strike="noStrike" dirty="0">
                          <a:solidFill>
                            <a:srgbClr val="FF0000"/>
                          </a:solidFill>
                          <a:latin typeface="Calibri"/>
                        </a:rPr>
                        <a:t>10.91%</a:t>
                      </a:r>
                    </a:p>
                  </a:txBody>
                  <a:tcPr marL="9525" marR="9525" marT="9525" marB="0" anchor="ctr"/>
                </a:tc>
              </a:tr>
              <a:tr h="370840">
                <a:tc>
                  <a:txBody>
                    <a:bodyPr/>
                    <a:lstStyle/>
                    <a:p>
                      <a:pPr algn="ctr" fontAlgn="b"/>
                      <a:r>
                        <a:rPr lang="en-US" sz="2400" b="0" i="0" u="none" strike="noStrike" dirty="0">
                          <a:solidFill>
                            <a:srgbClr val="000000"/>
                          </a:solidFill>
                          <a:latin typeface="Calibri"/>
                        </a:rPr>
                        <a:t>$</a:t>
                      </a:r>
                      <a:r>
                        <a:rPr lang="en-US" sz="2400" b="0" i="0" u="none" strike="noStrike" dirty="0" smtClean="0">
                          <a:solidFill>
                            <a:srgbClr val="000000"/>
                          </a:solidFill>
                          <a:latin typeface="Calibri"/>
                        </a:rPr>
                        <a:t>20,000–$</a:t>
                      </a:r>
                      <a:r>
                        <a:rPr lang="en-US" sz="2400" b="0" i="0" u="none" strike="noStrike" dirty="0">
                          <a:solidFill>
                            <a:srgbClr val="000000"/>
                          </a:solidFill>
                          <a:latin typeface="Calibri"/>
                        </a:rPr>
                        <a:t>99,999</a:t>
                      </a:r>
                    </a:p>
                  </a:txBody>
                  <a:tcPr marL="9525" marR="9525" marT="9525" marB="0" anchor="ctr"/>
                </a:tc>
                <a:tc>
                  <a:txBody>
                    <a:bodyPr/>
                    <a:lstStyle/>
                    <a:p>
                      <a:pPr algn="ctr" fontAlgn="b"/>
                      <a:r>
                        <a:rPr lang="en-US" sz="2400" b="0" i="0" u="none" strike="noStrike">
                          <a:solidFill>
                            <a:srgbClr val="000000"/>
                          </a:solidFill>
                          <a:latin typeface="Calibri"/>
                        </a:rPr>
                        <a:t>9.99%</a:t>
                      </a:r>
                    </a:p>
                  </a:txBody>
                  <a:tcPr marL="9525" marR="9525" marT="9525" marB="0" anchor="ctr"/>
                </a:tc>
                <a:tc>
                  <a:txBody>
                    <a:bodyPr/>
                    <a:lstStyle/>
                    <a:p>
                      <a:pPr algn="ctr" fontAlgn="b"/>
                      <a:r>
                        <a:rPr lang="en-US" sz="2400" b="0" i="0" u="none" strike="noStrike" dirty="0">
                          <a:solidFill>
                            <a:srgbClr val="FF0000"/>
                          </a:solidFill>
                          <a:latin typeface="Calibri"/>
                        </a:rPr>
                        <a:t>10.37%</a:t>
                      </a:r>
                    </a:p>
                  </a:txBody>
                  <a:tcPr marL="9525" marR="9525" marT="9525" marB="0" anchor="ctr"/>
                </a:tc>
              </a:tr>
              <a:tr h="370840">
                <a:tc>
                  <a:txBody>
                    <a:bodyPr/>
                    <a:lstStyle/>
                    <a:p>
                      <a:pPr algn="ctr" fontAlgn="b"/>
                      <a:r>
                        <a:rPr lang="en-US" sz="2400" b="0" i="0" u="none" strike="noStrike" dirty="0" smtClean="0">
                          <a:solidFill>
                            <a:srgbClr val="000000"/>
                          </a:solidFill>
                          <a:latin typeface="Calibri"/>
                          <a:sym typeface="Symbol"/>
                        </a:rPr>
                        <a:t></a:t>
                      </a:r>
                      <a:r>
                        <a:rPr lang="en-US" sz="2400" b="0" i="0" u="none" strike="noStrike" dirty="0" smtClean="0">
                          <a:solidFill>
                            <a:srgbClr val="000000"/>
                          </a:solidFill>
                          <a:latin typeface="Calibri"/>
                        </a:rPr>
                        <a:t> </a:t>
                      </a:r>
                      <a:r>
                        <a:rPr lang="en-US" sz="2400" b="0" i="0" u="none" strike="noStrike" dirty="0">
                          <a:solidFill>
                            <a:srgbClr val="000000"/>
                          </a:solidFill>
                          <a:latin typeface="Calibri"/>
                        </a:rPr>
                        <a:t>$100,000</a:t>
                      </a:r>
                    </a:p>
                  </a:txBody>
                  <a:tcPr marL="9525" marR="9525" marT="9525" marB="0" anchor="ctr"/>
                </a:tc>
                <a:tc>
                  <a:txBody>
                    <a:bodyPr/>
                    <a:lstStyle/>
                    <a:p>
                      <a:pPr algn="ctr" fontAlgn="b"/>
                      <a:r>
                        <a:rPr lang="en-US" sz="2400" b="0" i="0" u="none" strike="noStrike" dirty="0">
                          <a:solidFill>
                            <a:srgbClr val="000000"/>
                          </a:solidFill>
                          <a:latin typeface="Calibri"/>
                        </a:rPr>
                        <a:t>7.50%</a:t>
                      </a:r>
                    </a:p>
                  </a:txBody>
                  <a:tcPr marL="9525" marR="9525" marT="9525" marB="0" anchor="ctr"/>
                </a:tc>
                <a:tc>
                  <a:txBody>
                    <a:bodyPr/>
                    <a:lstStyle/>
                    <a:p>
                      <a:pPr algn="ctr" fontAlgn="b"/>
                      <a:r>
                        <a:rPr lang="en-US" sz="2400" b="0" i="0" u="none" strike="noStrike" dirty="0">
                          <a:solidFill>
                            <a:srgbClr val="FF0000"/>
                          </a:solidFill>
                          <a:latin typeface="Calibri"/>
                        </a:rPr>
                        <a:t>7.71%</a:t>
                      </a:r>
                    </a:p>
                  </a:txBody>
                  <a:tcPr marL="9525" marR="9525" marT="9525" marB="0" anchor="ct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9: Calculating Interest on Payday Loans</a:t>
            </a:r>
            <a:endParaRPr lang="en-US" dirty="0"/>
          </a:p>
        </p:txBody>
      </p:sp>
      <p:sp>
        <p:nvSpPr>
          <p:cNvPr id="3" name="Content Placeholder 2"/>
          <p:cNvSpPr>
            <a:spLocks noGrp="1"/>
          </p:cNvSpPr>
          <p:nvPr>
            <p:ph idx="1"/>
          </p:nvPr>
        </p:nvSpPr>
        <p:spPr/>
        <p:txBody>
          <a:bodyPr/>
          <a:lstStyle/>
          <a:p>
            <a:r>
              <a:rPr lang="en-US" dirty="0" smtClean="0"/>
              <a:t>Assume you wish to borrow </a:t>
            </a:r>
            <a:r>
              <a:rPr lang="en-US" dirty="0" smtClean="0">
                <a:solidFill>
                  <a:srgbClr val="0000FF"/>
                </a:solidFill>
              </a:rPr>
              <a:t>$300 </a:t>
            </a:r>
            <a:r>
              <a:rPr lang="en-US" dirty="0" smtClean="0"/>
              <a:t>for two weeks in the form of a payday loan and the amount of interest you must pay is </a:t>
            </a:r>
            <a:r>
              <a:rPr lang="en-US" dirty="0" smtClean="0">
                <a:solidFill>
                  <a:srgbClr val="0000FF"/>
                </a:solidFill>
              </a:rPr>
              <a:t>$25 </a:t>
            </a:r>
            <a:r>
              <a:rPr lang="en-US" dirty="0" smtClean="0"/>
              <a:t>per </a:t>
            </a:r>
            <a:r>
              <a:rPr lang="en-US" dirty="0" smtClean="0">
                <a:solidFill>
                  <a:srgbClr val="0000FF"/>
                </a:solidFill>
              </a:rPr>
              <a:t>$100 </a:t>
            </a:r>
            <a:r>
              <a:rPr lang="en-US" dirty="0" smtClean="0"/>
              <a:t>borrowed. This means that at the end of two weeks, you owe </a:t>
            </a:r>
            <a:r>
              <a:rPr lang="en-US" dirty="0" smtClean="0">
                <a:solidFill>
                  <a:srgbClr val="0000FF"/>
                </a:solidFill>
              </a:rPr>
              <a:t>$375</a:t>
            </a:r>
            <a:r>
              <a:rPr lang="en-US" dirty="0" smtClean="0"/>
              <a:t>. What is the APR? </a:t>
            </a:r>
          </a:p>
          <a:p>
            <a:r>
              <a:rPr lang="en-US" b="1" dirty="0" smtClean="0"/>
              <a:t>Solution </a:t>
            </a:r>
          </a:p>
          <a:p>
            <a:r>
              <a:rPr lang="en-US" dirty="0" smtClean="0"/>
              <a:t>Recall that APR is defined as the interest rate over a year. Since the loan was for two weeks, we need to convert this to a yearly rate. We can find the APR by using</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9: Calculating Interest on Payday Loans (cont.)</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r>
              <a:rPr lang="en-US" dirty="0" smtClean="0"/>
              <a:t>where the short term rate of interest is 25% for two weeks, and the loan is for two weeks. </a:t>
            </a:r>
          </a:p>
          <a:p>
            <a:r>
              <a:rPr lang="en-US" dirty="0" smtClean="0"/>
              <a:t>Now, when we fill in the numbers, we obtain the following.</a:t>
            </a:r>
          </a:p>
        </p:txBody>
      </p:sp>
      <p:graphicFrame>
        <p:nvGraphicFramePr>
          <p:cNvPr id="32770" name="Object 2"/>
          <p:cNvGraphicFramePr>
            <a:graphicFrameLocks noChangeAspect="1"/>
          </p:cNvGraphicFramePr>
          <p:nvPr/>
        </p:nvGraphicFramePr>
        <p:xfrm>
          <a:off x="2451100" y="4724400"/>
          <a:ext cx="4241800" cy="838200"/>
        </p:xfrm>
        <a:graphic>
          <a:graphicData uri="http://schemas.openxmlformats.org/presentationml/2006/ole">
            <mc:AlternateContent xmlns:mc="http://schemas.openxmlformats.org/markup-compatibility/2006">
              <mc:Choice xmlns:v="urn:schemas-microsoft-com:vml" Requires="v">
                <p:oleObj spid="_x0000_s32802" name="Equation" r:id="rId3" imgW="4241520" imgH="838080" progId="Equation.DSMT4">
                  <p:embed/>
                </p:oleObj>
              </mc:Choice>
              <mc:Fallback>
                <p:oleObj name="Equation" r:id="rId3" imgW="424152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51100" y="4724400"/>
                        <a:ext cx="424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2771" name="Object 3"/>
          <p:cNvGraphicFramePr>
            <a:graphicFrameLocks noChangeAspect="1"/>
          </p:cNvGraphicFramePr>
          <p:nvPr>
            <p:extLst>
              <p:ext uri="{D42A27DB-BD31-4B8C-83A1-F6EECF244321}">
                <p14:modId xmlns:p14="http://schemas.microsoft.com/office/powerpoint/2010/main" val="4282677571"/>
              </p:ext>
            </p:extLst>
          </p:nvPr>
        </p:nvGraphicFramePr>
        <p:xfrm>
          <a:off x="1250950" y="1384300"/>
          <a:ext cx="6642100" cy="901700"/>
        </p:xfrm>
        <a:graphic>
          <a:graphicData uri="http://schemas.openxmlformats.org/presentationml/2006/ole">
            <mc:AlternateContent xmlns:mc="http://schemas.openxmlformats.org/markup-compatibility/2006">
              <mc:Choice xmlns:v="urn:schemas-microsoft-com:vml" Requires="v">
                <p:oleObj spid="_x0000_s32803" name="Equation" r:id="rId5" imgW="6642000" imgH="901440" progId="Equation.DSMT4">
                  <p:embed/>
                </p:oleObj>
              </mc:Choice>
              <mc:Fallback>
                <p:oleObj name="Equation" r:id="rId5" imgW="6642000" imgH="901440" progId="Equation.DSMT4">
                  <p:embed/>
                  <p:pic>
                    <p:nvPicPr>
                      <p:cNvPr id="0" name="Picture 3"/>
                      <p:cNvPicPr>
                        <a:picLocks noChangeAspect="1" noChangeArrowheads="1"/>
                      </p:cNvPicPr>
                      <p:nvPr/>
                    </p:nvPicPr>
                    <p:blipFill>
                      <a:blip r:embed="rId6"/>
                      <a:srcRect/>
                      <a:stretch>
                        <a:fillRect/>
                      </a:stretch>
                    </p:blipFill>
                    <p:spPr bwMode="auto">
                      <a:xfrm>
                        <a:off x="1250950" y="1384300"/>
                        <a:ext cx="66421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27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9: Calculating Interest on Payday Loans (cont.)</a:t>
            </a:r>
            <a:endParaRPr lang="en-US" dirty="0"/>
          </a:p>
        </p:txBody>
      </p:sp>
      <p:sp>
        <p:nvSpPr>
          <p:cNvPr id="3" name="Content Placeholder 2"/>
          <p:cNvSpPr>
            <a:spLocks noGrp="1"/>
          </p:cNvSpPr>
          <p:nvPr>
            <p:ph idx="1"/>
          </p:nvPr>
        </p:nvSpPr>
        <p:spPr/>
        <p:txBody>
          <a:bodyPr/>
          <a:lstStyle/>
          <a:p>
            <a:r>
              <a:rPr lang="en-US" dirty="0" smtClean="0"/>
              <a:t>Thus, the APR is </a:t>
            </a:r>
            <a:r>
              <a:rPr lang="en-US" dirty="0" smtClean="0">
                <a:solidFill>
                  <a:srgbClr val="FF0000"/>
                </a:solidFill>
              </a:rPr>
              <a:t>650%</a:t>
            </a:r>
            <a:r>
              <a:rPr lang="en-US" dirty="0" smtClean="0"/>
              <a:t>. That is a ridiculous rate of interest for one year. Although this rate is never paid because the loans are for a very short amount of time, the APR is the reason these types of loans have become illegal in many states.  </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Principal </a:t>
            </a:r>
            <a:endParaRPr lang="en-US" dirty="0"/>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Principal </a:t>
            </a:r>
          </a:p>
          <a:p>
            <a:r>
              <a:rPr lang="en-US" dirty="0" smtClean="0">
                <a:solidFill>
                  <a:srgbClr val="000000"/>
                </a:solidFill>
              </a:rPr>
              <a:t>The </a:t>
            </a:r>
            <a:r>
              <a:rPr lang="en-US" b="1" dirty="0" smtClean="0">
                <a:solidFill>
                  <a:srgbClr val="C00000"/>
                </a:solidFill>
              </a:rPr>
              <a:t>principal</a:t>
            </a:r>
            <a:r>
              <a:rPr lang="en-US" dirty="0" smtClean="0">
                <a:solidFill>
                  <a:srgbClr val="000000"/>
                </a:solidFill>
              </a:rPr>
              <a:t> is the sum of money on which interest is charged.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Interest Rate </a:t>
            </a:r>
            <a:endParaRPr lang="en-US" dirty="0"/>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Interest Rate </a:t>
            </a:r>
          </a:p>
          <a:p>
            <a:r>
              <a:rPr lang="en-US" dirty="0" smtClean="0">
                <a:solidFill>
                  <a:srgbClr val="000000"/>
                </a:solidFill>
              </a:rPr>
              <a:t>The </a:t>
            </a:r>
            <a:r>
              <a:rPr lang="en-US" b="1" dirty="0" smtClean="0">
                <a:solidFill>
                  <a:srgbClr val="C00000"/>
                </a:solidFill>
              </a:rPr>
              <a:t>interest rate</a:t>
            </a:r>
            <a:r>
              <a:rPr lang="en-US" dirty="0" smtClean="0">
                <a:solidFill>
                  <a:srgbClr val="000000"/>
                </a:solidFill>
              </a:rPr>
              <a:t> is the amount charged to the borrower expressed as a percentage of the principal.</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Annual Percentage Rate (APR) </a:t>
            </a:r>
            <a:endParaRPr lang="en-US" dirty="0"/>
          </a:p>
        </p:txBody>
      </p:sp>
      <p:sp>
        <p:nvSpPr>
          <p:cNvPr id="3"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r>
              <a:rPr lang="en-US" b="1" dirty="0" smtClean="0">
                <a:solidFill>
                  <a:srgbClr val="000000"/>
                </a:solidFill>
              </a:rPr>
              <a:t>Annual Percentage Rate (APR) </a:t>
            </a:r>
          </a:p>
          <a:p>
            <a:r>
              <a:rPr lang="en-US" b="1" dirty="0" smtClean="0">
                <a:solidFill>
                  <a:srgbClr val="C00000"/>
                </a:solidFill>
              </a:rPr>
              <a:t>Annual percentage rate</a:t>
            </a:r>
            <a:r>
              <a:rPr lang="en-US" dirty="0" smtClean="0">
                <a:solidFill>
                  <a:srgbClr val="000000"/>
                </a:solidFill>
              </a:rPr>
              <a:t> is the yearly interest rate that is charged for borrowing. APR is normally given as a percentage per year.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Simple Interest Formula </a:t>
            </a:r>
            <a:endParaRPr lang="en-US" dirty="0"/>
          </a:p>
        </p:txBody>
      </p:sp>
      <p:sp>
        <p:nvSpPr>
          <p:cNvPr id="3" name="Content Placeholder 2"/>
          <p:cNvSpPr>
            <a:spLocks noGrp="1"/>
          </p:cNvSpPr>
          <p:nvPr>
            <p:ph idx="1"/>
          </p:nvPr>
        </p:nvSpPr>
        <p:spPr>
          <a:xfrm>
            <a:off x="457200" y="1280160"/>
            <a:ext cx="8229600" cy="2850011"/>
          </a:xfrm>
          <a:solidFill>
            <a:srgbClr val="FFFFCC"/>
          </a:solidFill>
          <a:ln w="28575">
            <a:solidFill>
              <a:srgbClr val="000000"/>
            </a:solidFill>
          </a:ln>
        </p:spPr>
        <p:txBody>
          <a:bodyPr>
            <a:spAutoFit/>
          </a:bodyPr>
          <a:lstStyle/>
          <a:p>
            <a:pPr algn="ctr"/>
            <a:r>
              <a:rPr lang="en-US" b="1" dirty="0" smtClean="0">
                <a:solidFill>
                  <a:srgbClr val="000000"/>
                </a:solidFill>
              </a:rPr>
              <a:t>Simple Interest Formula </a:t>
            </a:r>
          </a:p>
          <a:p>
            <a:r>
              <a:rPr lang="en-US" dirty="0" smtClean="0">
                <a:solidFill>
                  <a:srgbClr val="000000"/>
                </a:solidFill>
              </a:rPr>
              <a:t>The amount of interest on a simple interest loan with principal </a:t>
            </a:r>
            <a:r>
              <a:rPr lang="en-US" i="1" dirty="0" smtClean="0">
                <a:solidFill>
                  <a:srgbClr val="000000"/>
                </a:solidFill>
              </a:rPr>
              <a:t>P</a:t>
            </a:r>
            <a:r>
              <a:rPr lang="en-US" dirty="0" smtClean="0">
                <a:solidFill>
                  <a:srgbClr val="000000"/>
                </a:solidFill>
              </a:rPr>
              <a:t>, annual interest rate</a:t>
            </a:r>
            <a:r>
              <a:rPr lang="en-US" i="1" dirty="0" smtClean="0">
                <a:solidFill>
                  <a:srgbClr val="000000"/>
                </a:solidFill>
              </a:rPr>
              <a:t> r</a:t>
            </a:r>
            <a:r>
              <a:rPr lang="en-US" dirty="0" smtClean="0">
                <a:solidFill>
                  <a:srgbClr val="000000"/>
                </a:solidFill>
              </a:rPr>
              <a:t> (written as a decimal), and loan term of</a:t>
            </a:r>
            <a:r>
              <a:rPr lang="en-US" i="1" dirty="0" smtClean="0">
                <a:solidFill>
                  <a:srgbClr val="000000"/>
                </a:solidFill>
              </a:rPr>
              <a:t> t</a:t>
            </a:r>
            <a:r>
              <a:rPr lang="en-US" dirty="0" smtClean="0">
                <a:solidFill>
                  <a:srgbClr val="000000"/>
                </a:solidFill>
              </a:rPr>
              <a:t> (usually in years) is calculated with the following formula.</a:t>
            </a:r>
          </a:p>
          <a:p>
            <a:pPr algn="ctr"/>
            <a:r>
              <a:rPr lang="en-US" i="1" dirty="0" smtClean="0">
                <a:solidFill>
                  <a:srgbClr val="0000FF"/>
                </a:solidFill>
              </a:rPr>
              <a:t>I </a:t>
            </a:r>
            <a:r>
              <a:rPr lang="en-US" dirty="0" smtClean="0">
                <a:solidFill>
                  <a:srgbClr val="0000FF"/>
                </a:solidFill>
              </a:rPr>
              <a:t>=</a:t>
            </a:r>
            <a:r>
              <a:rPr lang="en-US" i="1" dirty="0" smtClean="0">
                <a:solidFill>
                  <a:srgbClr val="0000FF"/>
                </a:solidFill>
              </a:rPr>
              <a:t> </a:t>
            </a:r>
            <a:r>
              <a:rPr lang="en-US" i="1" dirty="0" err="1" smtClean="0">
                <a:solidFill>
                  <a:srgbClr val="0000FF"/>
                </a:solidFill>
              </a:rPr>
              <a:t>Prt</a:t>
            </a:r>
            <a:r>
              <a:rPr lang="en-US" i="1" dirty="0" smtClean="0">
                <a:solidFill>
                  <a:srgbClr val="0000FF"/>
                </a:solidFill>
              </a:rPr>
              <a:t> </a:t>
            </a:r>
            <a:endParaRPr lang="en-US" dirty="0">
              <a:solidFill>
                <a:srgbClr val="0000FF"/>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Calculating Simple Interest </a:t>
            </a:r>
            <a:endParaRPr lang="en-US" dirty="0"/>
          </a:p>
        </p:txBody>
      </p:sp>
      <p:sp>
        <p:nvSpPr>
          <p:cNvPr id="3" name="Content Placeholder 2"/>
          <p:cNvSpPr>
            <a:spLocks noGrp="1"/>
          </p:cNvSpPr>
          <p:nvPr>
            <p:ph idx="1"/>
          </p:nvPr>
        </p:nvSpPr>
        <p:spPr/>
        <p:txBody>
          <a:bodyPr/>
          <a:lstStyle/>
          <a:p>
            <a:r>
              <a:rPr lang="en-US" dirty="0" smtClean="0"/>
              <a:t>Determine the interest that is accrued on </a:t>
            </a:r>
            <a:r>
              <a:rPr lang="en-US" dirty="0" smtClean="0">
                <a:solidFill>
                  <a:srgbClr val="0000FF"/>
                </a:solidFill>
              </a:rPr>
              <a:t>$5500 </a:t>
            </a:r>
            <a:r>
              <a:rPr lang="en-US" dirty="0" smtClean="0"/>
              <a:t>for five years at a rate of </a:t>
            </a:r>
            <a:r>
              <a:rPr lang="en-US" dirty="0" smtClean="0">
                <a:solidFill>
                  <a:srgbClr val="0000FF"/>
                </a:solidFill>
              </a:rPr>
              <a:t>8.5%</a:t>
            </a:r>
            <a:r>
              <a:rPr lang="en-US" dirty="0" smtClean="0"/>
              <a:t>. </a:t>
            </a:r>
          </a:p>
          <a:p>
            <a:r>
              <a:rPr lang="en-US" b="1" dirty="0" smtClean="0"/>
              <a:t>Solution </a:t>
            </a:r>
          </a:p>
          <a:p>
            <a:r>
              <a:rPr lang="en-US" dirty="0" smtClean="0"/>
              <a:t>We have that the principal is </a:t>
            </a:r>
            <a:r>
              <a:rPr lang="en-US" i="1" dirty="0" smtClean="0"/>
              <a:t>P </a:t>
            </a:r>
            <a:r>
              <a:rPr lang="en-US" dirty="0" smtClean="0"/>
              <a:t>= $5500 and the interest rate is 8.5%. Note that we need to change the interest rate to a decimal before substituting it in the formula, so</a:t>
            </a:r>
            <a:r>
              <a:rPr lang="en-US" i="1" dirty="0" smtClean="0"/>
              <a:t> r </a:t>
            </a:r>
            <a:r>
              <a:rPr lang="en-US" dirty="0" smtClean="0"/>
              <a:t>= 0.85. We also have that</a:t>
            </a:r>
            <a:r>
              <a:rPr lang="en-US" i="1" dirty="0" smtClean="0"/>
              <a:t> t </a:t>
            </a:r>
            <a:r>
              <a:rPr lang="en-US" dirty="0" smtClean="0"/>
              <a:t>= 5. Using our formula, we can determine the amount of interest owed on the $5500 as follows.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1051</TotalTime>
  <Words>2038</Words>
  <Application>Microsoft Office PowerPoint</Application>
  <PresentationFormat>On-screen Show (4:3)</PresentationFormat>
  <Paragraphs>243</Paragraphs>
  <Slides>45</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45</vt:i4>
      </vt:variant>
    </vt:vector>
  </HeadingPairs>
  <TitlesOfParts>
    <vt:vector size="52" baseType="lpstr">
      <vt:lpstr>Symbol</vt:lpstr>
      <vt:lpstr>Calibri</vt:lpstr>
      <vt:lpstr>Courier New</vt:lpstr>
      <vt:lpstr>Arial</vt:lpstr>
      <vt:lpstr>Office Theme</vt:lpstr>
      <vt:lpstr>Equation</vt:lpstr>
      <vt:lpstr>MathType 7.0 Equation</vt:lpstr>
      <vt:lpstr>Section 5.2</vt:lpstr>
      <vt:lpstr> Objectives </vt:lpstr>
      <vt:lpstr>Understanding Interest</vt:lpstr>
      <vt:lpstr>Interest </vt:lpstr>
      <vt:lpstr>Principal </vt:lpstr>
      <vt:lpstr>Interest Rate </vt:lpstr>
      <vt:lpstr>Annual Percentage Rate (APR) </vt:lpstr>
      <vt:lpstr>Simple Interest Formula </vt:lpstr>
      <vt:lpstr>Example 1: Calculating Simple Interest </vt:lpstr>
      <vt:lpstr>Example 1: Calculating Simple Interest (cont.)</vt:lpstr>
      <vt:lpstr>Example 2: Calculating Simple Interest on Purchases </vt:lpstr>
      <vt:lpstr>Example 2: Calculating Simple Interest on Purchases (cont.)</vt:lpstr>
      <vt:lpstr>Example 2: Calculating Simple Interest on Purchases (cont.)</vt:lpstr>
      <vt:lpstr>Example 2: Calculating Simple Interest on Purchases (cont.)</vt:lpstr>
      <vt:lpstr>Skill Check #1 </vt:lpstr>
      <vt:lpstr>Compound Interest </vt:lpstr>
      <vt:lpstr>Compound Interest (cont.) </vt:lpstr>
      <vt:lpstr>Table 1: Compounding Intervals</vt:lpstr>
      <vt:lpstr>Example 3: Computing Compound Interest </vt:lpstr>
      <vt:lpstr>Example 3: Computing Compound Interest (cont.)</vt:lpstr>
      <vt:lpstr>Skill Check #2 </vt:lpstr>
      <vt:lpstr>Example 4: Comparing Compound Interest for Different Compounding Intervals </vt:lpstr>
      <vt:lpstr>Example 4: Comparing Compound Interest for Different Compounding Intervals (cont.)</vt:lpstr>
      <vt:lpstr>Example 4: Comparing Compound Interest for Different Compounding Intervals (cont.)</vt:lpstr>
      <vt:lpstr>Example 4: Comparing Compound Interest for Different Compounding Intervals (cont.)</vt:lpstr>
      <vt:lpstr>Example 4: Comparing Compound Interest for Different Compounding Intervals (cont.)</vt:lpstr>
      <vt:lpstr>Continuous Compound Interest Formula </vt:lpstr>
      <vt:lpstr>Example 5: Calculating Continuous Compound Interest </vt:lpstr>
      <vt:lpstr>Example 6: Finding the Maximum Amount of Interest Possible in One Year </vt:lpstr>
      <vt:lpstr>Example 6: Finding the Maximum Amount of Interest Possible in One Year (cont.)</vt:lpstr>
      <vt:lpstr>Example 6: Finding the Maximum Amount of Interest Possible in One Year (cont.)</vt:lpstr>
      <vt:lpstr>Annual Percentage Yield (APY) </vt:lpstr>
      <vt:lpstr>Example 7: Annual Percentage Yield </vt:lpstr>
      <vt:lpstr>Example 7: Annual Percentage Yield (cont.)</vt:lpstr>
      <vt:lpstr>Example 7: Annual Percentage Yield (cont.)</vt:lpstr>
      <vt:lpstr>Example 7: Annual Percentage Yield (cont.)</vt:lpstr>
      <vt:lpstr>Example 8: APR vs. APY </vt:lpstr>
      <vt:lpstr>Example 8: APR vs. APY (cont.)</vt:lpstr>
      <vt:lpstr>Example 8: APR vs. APY (cont.)</vt:lpstr>
      <vt:lpstr>Example 8: APR vs. APY (cont.)</vt:lpstr>
      <vt:lpstr>Example 8: APR vs. APY (cont.)</vt:lpstr>
      <vt:lpstr>Example 8: APR vs. APY (cont.)</vt:lpstr>
      <vt:lpstr>Example 9: Calculating Interest on Payday Loans</vt:lpstr>
      <vt:lpstr>Example 9: Calculating Interest on Payday Loans (cont.)</vt:lpstr>
      <vt:lpstr>Example 9: Calculating Interest on Payday Loans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Mathematics with Applications in Business and Social Sciences</dc:title>
  <dc:creator>Hawkes Learning Systems</dc:creator>
  <cp:lastModifiedBy>syamprasad</cp:lastModifiedBy>
  <cp:revision>166</cp:revision>
  <dcterms:created xsi:type="dcterms:W3CDTF">2013-04-26T14:43:13Z</dcterms:created>
  <dcterms:modified xsi:type="dcterms:W3CDTF">2019-08-22T05:24:31Z</dcterms:modified>
</cp:coreProperties>
</file>